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327" r:id="rId4"/>
    <p:sldId id="325" r:id="rId5"/>
    <p:sldId id="328" r:id="rId6"/>
    <p:sldId id="335" r:id="rId7"/>
    <p:sldId id="336" r:id="rId8"/>
    <p:sldId id="324" r:id="rId9"/>
  </p:sldIdLst>
  <p:sldSz cx="9144000" cy="6858000" type="screen4x3"/>
  <p:notesSz cx="6805613" cy="9944100"/>
  <p:defaultTextStyle>
    <a:defPPr>
      <a:defRPr lang="pl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B2F3F88-9ABA-4B97-9CCF-2E6FC7E2A6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8971E1-D718-4A2F-82D4-A5D502F81C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F8211A0-757F-4AFF-8394-8BC4BF25D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199FCE9-BDCE-483D-98DB-8F4EEB5949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BE9835B-F577-4C2D-9469-0F81FE63EA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2812AD-E692-4BA1-B336-1564F6F4FC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6D3C24-8AEA-4C68-ADAB-AE4A5BD36E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72831F5-B9A1-462C-AB88-F2B8D97606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5DE560D-F9C3-4268-9665-D0AC633D90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2813"/>
            <a:ext cx="5446713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4B6FFAC0-F900-41DE-8421-F6FEDEACF0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970F11F-F463-4099-8B19-611BA3763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8C4849E-19C7-4F99-9A7F-C73252BA788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900" b="1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80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4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240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72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54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9CE23-D537-4EA1-9F5F-C0C2F2A01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3A24D59C-168B-4F4A-BCEB-13E40D275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6FE2A3-5AE9-482D-938A-68D0753FE6FA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AAB85-15FC-42CE-8CC1-466B7ED12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E78B8-E11C-40D8-A1CF-ABD52C931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74A2A-2341-4663-AAE4-DC5F7CCAB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8ED2565-9D7B-442E-AA30-8FDA3AE8BE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009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ECA6C-75D3-4254-9042-FDBAB006B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4FDAB-85E9-4F00-8899-5457C2AD4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63F25C-46EC-4144-BF8A-9BA5A5DB2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3B2AE-E092-4987-8459-86044938F2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50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DE27A-3385-46AE-B17D-B34ABA448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D4CF1F-F466-4F43-A05B-979B0D7EE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A3F47C-FF79-429B-B21B-E8EC5B3B2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CC86D-62BA-433B-841F-84A93AE1B7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2103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CE07A-D55B-4BF6-86A5-24C020904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A5E2C-3EDE-4833-A3BD-F46C80618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7745A-CA4F-42B1-9ECF-C8C1CF58C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5DA48-3663-4327-81BF-CB8558427E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99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1DBBE-9F82-4006-B4A1-EFBCC2504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D7C30-5BBF-436B-9C5E-D671D4A7D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035F3-7A3C-4C80-A819-A524B51DF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30994-3C08-4C52-B6A2-090E47EE08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9366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C4173-157F-4A6C-96BD-799E40C28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21FA4-C51E-4EFB-B96A-DB8E0626A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2AED3-C9D6-4FD6-9102-10EA34D80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33A9B-5547-454A-BC0C-C5C4052A4B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637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E8B0B-04F1-4883-908D-4513F1658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47E085-B953-4040-9501-14C741AD9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5B2DD2-D11E-4F9A-9D63-1A2577DE7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7EE30-F47F-4DBA-A9F0-9EF88205CE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001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8EE066-C009-4C9F-8D91-A0812425C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40643-ABE8-44EC-91DC-609B055F4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DD0CC7-E28F-4C54-9AE9-CC98DE05D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3EEDB-F874-4751-8E9F-870F080E96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76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31560C-0C5A-4AF2-8696-44663C577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61859F-104C-42FD-BC42-04B4F2A46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F054D8-72E4-4715-9166-C8CBAD604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20A6F-1130-4C23-981D-6EDAB2480E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916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12A93-A9F1-4AC0-9907-E43531BEC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40347-413B-4269-8340-7101BB3C2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3A8A-735F-4B06-ABE7-2AE4A3E70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DA3D3-61A1-4D8D-9D01-1306303ECA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58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D99DD-44D5-49A0-B33F-9F48E4081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90394-D3E5-4EE8-82DB-EA7D4C863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9E913-5873-4BFE-AD41-A6865B190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87252-4C4F-4024-9C18-0F9E9328F0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52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15A39C-908E-4EEA-8CD6-FC0931C6F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B2647D-BD1B-4554-A88F-42F762601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D4E95-37D5-4DEF-83A7-A47FAA220B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94345E-331E-4B0F-9780-324A1B5CD4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69226B-612D-42CB-BABD-DDB860DEC8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A4A8E55-08B8-40FA-A479-820B221F708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DCB729-DD6F-4041-8A7A-89B2D2839941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642F5-B4C2-4F1D-8043-C5E9AB195AB1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A093DA5C-8EA9-4159-82B9-D7C508709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od.ec.europa.eu/document/download/89785009-d5e6-45ad-b92c-b58f57e3685b_en?filename=hfaa_prog_en_202407-1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c.europa.eu/food/audits-analysis/overview/details/123" TargetMode="External"/><Relationship Id="rId7" Type="http://schemas.openxmlformats.org/officeDocument/2006/relationships/hyperlink" Target="https://ec.europa.eu/food/audits-analysis/overview/details/1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food/audits-analysis/overview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audits-analytic/audit-report/details/475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visual.ec.europa.eu/en/video/I-13169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0914D473-80B9-4469-90FC-DDD030BA27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669409"/>
            <a:ext cx="8640762" cy="1166070"/>
          </a:xfrm>
        </p:spPr>
        <p:txBody>
          <a:bodyPr/>
          <a:lstStyle/>
          <a:p>
            <a:pPr indent="0" algn="ctr" eaLnBrk="1" hangingPunct="1"/>
            <a:r>
              <a:rPr lang="en-IE" altLang="en-US" sz="2000" dirty="0" err="1">
                <a:solidFill>
                  <a:schemeClr val="folHlink"/>
                </a:solidFill>
              </a:rPr>
              <a:t>Komisja</a:t>
            </a:r>
            <a:r>
              <a:rPr lang="en-IE" altLang="en-US" sz="2000" dirty="0">
                <a:solidFill>
                  <a:schemeClr val="folHlink"/>
                </a:solidFill>
              </a:rPr>
              <a:t> </a:t>
            </a:r>
            <a:r>
              <a:rPr lang="en-IE" altLang="en-US" sz="2000" dirty="0" err="1">
                <a:solidFill>
                  <a:schemeClr val="folHlink"/>
                </a:solidFill>
              </a:rPr>
              <a:t>Europejska</a:t>
            </a:r>
            <a:r>
              <a:rPr lang="en-IE" altLang="en-US" sz="2000" dirty="0">
                <a:solidFill>
                  <a:schemeClr val="folHlink"/>
                </a:solidFill>
              </a:rPr>
              <a:t> </a:t>
            </a:r>
            <a:br>
              <a:rPr lang="en-IE" altLang="en-US" sz="2000" dirty="0">
                <a:solidFill>
                  <a:schemeClr val="folHlink"/>
                </a:solidFill>
              </a:rPr>
            </a:br>
            <a:r>
              <a:rPr lang="pl" altLang="en-US" sz="2000" dirty="0">
                <a:solidFill>
                  <a:schemeClr val="folHlink"/>
                </a:solidFill>
              </a:rPr>
              <a:t>D</a:t>
            </a:r>
            <a:r>
              <a:rPr lang="en-IE" altLang="en-US" sz="2000" dirty="0" err="1">
                <a:solidFill>
                  <a:schemeClr val="folHlink"/>
                </a:solidFill>
              </a:rPr>
              <a:t>yrekcja</a:t>
            </a:r>
            <a:r>
              <a:rPr lang="en-IE" altLang="en-US" sz="2000" dirty="0">
                <a:solidFill>
                  <a:schemeClr val="folHlink"/>
                </a:solidFill>
              </a:rPr>
              <a:t> </a:t>
            </a:r>
            <a:r>
              <a:rPr lang="pl" altLang="en-US" sz="2000" dirty="0">
                <a:solidFill>
                  <a:schemeClr val="folHlink"/>
                </a:solidFill>
              </a:rPr>
              <a:t>G</a:t>
            </a:r>
            <a:r>
              <a:rPr lang="en-IE" altLang="en-US" sz="2000" dirty="0" err="1">
                <a:solidFill>
                  <a:schemeClr val="folHlink"/>
                </a:solidFill>
              </a:rPr>
              <a:t>eneralna</a:t>
            </a:r>
            <a:r>
              <a:rPr lang="pl" altLang="en-US" sz="2000" dirty="0">
                <a:solidFill>
                  <a:schemeClr val="folHlink"/>
                </a:solidFill>
              </a:rPr>
              <a:t> ds. Zdrowia i Bezpieczeństwa Żywności (DG SANTE) </a:t>
            </a:r>
            <a:br>
              <a:rPr lang="en-US" altLang="en-US" sz="2000" b="0" dirty="0">
                <a:solidFill>
                  <a:schemeClr val="folHlink"/>
                </a:solidFill>
              </a:rPr>
            </a:br>
            <a:br>
              <a:rPr lang="en-US" altLang="en-US" sz="2000" b="0" dirty="0">
                <a:solidFill>
                  <a:schemeClr val="folHlink"/>
                </a:solidFill>
              </a:rPr>
            </a:br>
            <a:r>
              <a:rPr lang="pl" altLang="en-US" sz="2000" dirty="0"/>
              <a:t>Audyty i analizy </a:t>
            </a:r>
            <a:r>
              <a:rPr lang="en-IE" altLang="en-US" sz="2000" dirty="0"/>
              <a:t>w </a:t>
            </a:r>
            <a:r>
              <a:rPr lang="pl-PL" altLang="en-US" sz="2000" dirty="0"/>
              <a:t>zakresie</a:t>
            </a:r>
            <a:r>
              <a:rPr lang="pl" altLang="en-US" sz="2000" dirty="0"/>
              <a:t> zdrowia i żywności</a:t>
            </a:r>
            <a:br>
              <a:rPr lang="en-GB" altLang="en-US" sz="2000" dirty="0"/>
            </a:br>
            <a:endParaRPr lang="en-GB" altLang="en-US" sz="2000" dirty="0"/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1FE3BCC4-BDC8-4F3F-BE1A-8F79D1FFE3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068961"/>
            <a:ext cx="8532812" cy="266429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IE" altLang="en-US" sz="2800" dirty="0"/>
              <a:t>DG SANTE </a:t>
            </a:r>
            <a:r>
              <a:rPr lang="pl" altLang="en-US" sz="2800" dirty="0"/>
              <a:t>Dyrekcja F</a:t>
            </a:r>
            <a:r>
              <a:rPr lang="en-IE" altLang="en-US" sz="2800" dirty="0"/>
              <a:t>: </a:t>
            </a:r>
            <a:endParaRPr lang="pl" altLang="en-US" sz="2800" dirty="0"/>
          </a:p>
          <a:p>
            <a:pPr algn="ctr" eaLnBrk="1" hangingPunct="1">
              <a:lnSpc>
                <a:spcPct val="80000"/>
              </a:lnSpc>
            </a:pPr>
            <a:r>
              <a:rPr lang="en-IE" altLang="en-US" sz="2800" dirty="0"/>
              <a:t>Projekty </a:t>
            </a:r>
            <a:r>
              <a:rPr lang="pl" altLang="en-US" sz="2800" dirty="0"/>
              <a:t>związane z </a:t>
            </a:r>
            <a:r>
              <a:rPr lang="en-IE" altLang="en-US" sz="2800" dirty="0" err="1"/>
              <a:t>opornościa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na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środki</a:t>
            </a:r>
            <a:r>
              <a:rPr lang="en-IE" altLang="en-US" sz="2800" dirty="0"/>
              <a:t> </a:t>
            </a:r>
            <a:r>
              <a:rPr lang="en-IE" altLang="en-US" sz="2800" dirty="0" err="1"/>
              <a:t>przeciwdrobnoustrojowe</a:t>
            </a:r>
            <a:r>
              <a:rPr lang="en-IE" altLang="en-US" sz="2800" dirty="0"/>
              <a:t> (AMR)</a:t>
            </a:r>
            <a:endParaRPr lang="pl" altLang="en-US" sz="2800" dirty="0"/>
          </a:p>
          <a:p>
            <a:pPr algn="ctr" eaLnBrk="1" hangingPunct="1">
              <a:lnSpc>
                <a:spcPct val="80000"/>
              </a:lnSpc>
            </a:pPr>
            <a:endParaRPr lang="en-US" altLang="en-US" sz="2100" u="sng" dirty="0"/>
          </a:p>
          <a:p>
            <a:pPr algn="ctr" eaLnBrk="1" hangingPunct="1">
              <a:lnSpc>
                <a:spcPct val="80000"/>
              </a:lnSpc>
            </a:pPr>
            <a:r>
              <a:rPr lang="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Szkolenie praktyczne AMRFV </a:t>
            </a:r>
            <a:r>
              <a:rPr lang="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21 i 22 października 2024 r., Warszawa</a:t>
            </a:r>
            <a:endParaRPr lang="en-US" altLang="en-US" sz="1600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1600" dirty="0">
              <a:solidFill>
                <a:srgbClr val="FFC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l" altLang="en-US" sz="1600" dirty="0">
                <a:solidFill>
                  <a:srgbClr val="FFC000"/>
                </a:solidFill>
                <a:ea typeface="Verdana"/>
              </a:rPr>
              <a:t>Iwona Decewicz, SANTE F, </a:t>
            </a:r>
            <a:r>
              <a:rPr lang="en-IE" altLang="en-US" sz="1600" dirty="0">
                <a:solidFill>
                  <a:srgbClr val="FFC000"/>
                </a:solidFill>
                <a:ea typeface="Verdana"/>
              </a:rPr>
              <a:t>Odd</a:t>
            </a:r>
            <a:r>
              <a:rPr lang="pl-PL" altLang="en-US" sz="1600" dirty="0">
                <a:solidFill>
                  <a:srgbClr val="FFC000"/>
                </a:solidFill>
                <a:ea typeface="Verdana"/>
              </a:rPr>
              <a:t>ział</a:t>
            </a:r>
            <a:r>
              <a:rPr lang="en-IE" altLang="en-US" sz="1600" dirty="0">
                <a:solidFill>
                  <a:srgbClr val="FFC000"/>
                </a:solidFill>
                <a:ea typeface="Verdana"/>
              </a:rPr>
              <a:t> </a:t>
            </a:r>
            <a:r>
              <a:rPr lang="pl" altLang="en-US" sz="1600" dirty="0">
                <a:solidFill>
                  <a:srgbClr val="FFC000"/>
                </a:solidFill>
                <a:ea typeface="Verdana"/>
              </a:rPr>
              <a:t>F5, audytor/lider projektu:</a:t>
            </a:r>
          </a:p>
          <a:p>
            <a:pPr algn="ctr">
              <a:lnSpc>
                <a:spcPct val="80000"/>
              </a:lnSpc>
            </a:pPr>
            <a:r>
              <a:rPr lang="pl" altLang="en-US" sz="1600" dirty="0">
                <a:solidFill>
                  <a:srgbClr val="FFC000"/>
                </a:solidFill>
                <a:ea typeface="Verdana"/>
              </a:rPr>
              <a:t>AMR </a:t>
            </a:r>
            <a:r>
              <a:rPr lang="en-IE" altLang="en-US" sz="1600" dirty="0" err="1">
                <a:solidFill>
                  <a:srgbClr val="FFC000"/>
                </a:solidFill>
                <a:ea typeface="Verdana"/>
              </a:rPr>
              <a:t>Jedno</a:t>
            </a:r>
            <a:r>
              <a:rPr lang="en-IE" altLang="en-US" sz="1600" dirty="0">
                <a:solidFill>
                  <a:srgbClr val="FFC000"/>
                </a:solidFill>
                <a:ea typeface="Verdana"/>
              </a:rPr>
              <a:t> </a:t>
            </a:r>
            <a:r>
              <a:rPr lang="en-IE" altLang="en-US" sz="1600" dirty="0" err="1">
                <a:solidFill>
                  <a:srgbClr val="FFC000"/>
                </a:solidFill>
                <a:ea typeface="Verdana"/>
              </a:rPr>
              <a:t>Zdrowie</a:t>
            </a:r>
            <a:r>
              <a:rPr lang="en-IE" altLang="en-US" sz="1600" dirty="0">
                <a:solidFill>
                  <a:srgbClr val="FFC000"/>
                </a:solidFill>
                <a:ea typeface="Verdana"/>
              </a:rPr>
              <a:t> w</a:t>
            </a:r>
            <a:r>
              <a:rPr lang="pl" altLang="en-US" sz="1600" dirty="0">
                <a:solidFill>
                  <a:srgbClr val="FFC000"/>
                </a:solidFill>
                <a:ea typeface="Verdana"/>
              </a:rPr>
              <a:t>spólne </a:t>
            </a:r>
            <a:r>
              <a:rPr lang="en-IE" altLang="en-US" sz="1600" dirty="0">
                <a:solidFill>
                  <a:srgbClr val="FFC000"/>
                </a:solidFill>
                <a:ea typeface="Verdana"/>
              </a:rPr>
              <a:t>misje ECDC i DG SANTE </a:t>
            </a:r>
            <a:endParaRPr lang="pl" altLang="en-US" sz="1600" dirty="0">
              <a:solidFill>
                <a:srgbClr val="FFC000"/>
              </a:solidFill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6A268B-5F88-42CE-BD43-4B3CC4E2D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63" y="980729"/>
            <a:ext cx="4178300" cy="7200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SzPct val="200000"/>
              <a:buNone/>
            </a:pPr>
            <a:endParaRPr lang="en-US" altLang="en-US" sz="2000" i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SzPct val="200000"/>
              <a:buNone/>
            </a:pPr>
            <a:endParaRPr lang="en-US" altLang="en-US" sz="2000" i="0">
              <a:solidFill>
                <a:srgbClr val="000066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5BCD96A-FD93-6C03-DFB6-E7B8A6593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20" y="2015767"/>
            <a:ext cx="4424480" cy="44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endParaRPr lang="en-GB" altLang="en-US" sz="2000" i="0" kern="0" dirty="0"/>
          </a:p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r>
              <a:rPr lang="pl" altLang="en-US" sz="2000" i="0" kern="0" dirty="0"/>
              <a:t>SANTE F </a:t>
            </a:r>
            <a:r>
              <a:rPr lang="pl" altLang="en-US" sz="2000" b="0" i="0" kern="0" dirty="0">
                <a:solidFill>
                  <a:srgbClr val="000066"/>
                </a:solidFill>
              </a:rPr>
              <a:t>: Część DG SANTE (Irlandia)</a:t>
            </a:r>
          </a:p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r>
              <a:rPr lang="en-IE" altLang="en-US" sz="2000" b="0" i="0" kern="0" dirty="0">
                <a:solidFill>
                  <a:srgbClr val="000066"/>
                </a:solidFill>
              </a:rPr>
              <a:t>Link do p</a:t>
            </a:r>
            <a:r>
              <a:rPr lang="pl" altLang="en-US" sz="2000" b="0" i="0" kern="0" dirty="0">
                <a:solidFill>
                  <a:srgbClr val="000066"/>
                </a:solidFill>
              </a:rPr>
              <a:t>rogram</a:t>
            </a:r>
            <a:r>
              <a:rPr lang="en-IE" altLang="en-US" sz="2000" b="0" i="0" kern="0" dirty="0">
                <a:solidFill>
                  <a:srgbClr val="000066"/>
                </a:solidFill>
              </a:rPr>
              <a:t>u</a:t>
            </a:r>
            <a:r>
              <a:rPr lang="pl" altLang="en-US" sz="2000" b="0" i="0" kern="0" dirty="0">
                <a:solidFill>
                  <a:srgbClr val="000066"/>
                </a:solidFill>
              </a:rPr>
              <a:t> </a:t>
            </a:r>
            <a:r>
              <a:rPr lang="pl-PL" altLang="en-US" sz="2000" b="0" i="0" kern="0" dirty="0">
                <a:solidFill>
                  <a:srgbClr val="000066"/>
                </a:solidFill>
              </a:rPr>
              <a:t>audytów</a:t>
            </a:r>
            <a:r>
              <a:rPr lang="en-IE" altLang="en-US" sz="2000" b="0" i="0" kern="0" dirty="0">
                <a:solidFill>
                  <a:srgbClr val="000066"/>
                </a:solidFill>
              </a:rPr>
              <a:t> </a:t>
            </a:r>
          </a:p>
          <a:p>
            <a:pPr marL="0" indent="0" eaLnBrk="1" hangingPunct="1">
              <a:buClr>
                <a:schemeClr val="folHlink"/>
              </a:buClr>
              <a:buSzPct val="200000"/>
              <a:buNone/>
            </a:pPr>
            <a:r>
              <a:rPr lang="en-IE" altLang="en-US" sz="2000" b="0" i="0" kern="0" dirty="0" err="1">
                <a:solidFill>
                  <a:srgbClr val="000066"/>
                </a:solidFill>
              </a:rPr>
              <a:t>na</a:t>
            </a:r>
            <a:r>
              <a:rPr lang="en-IE" altLang="en-US" sz="2000" b="0" i="0" kern="0" dirty="0">
                <a:solidFill>
                  <a:srgbClr val="000066"/>
                </a:solidFill>
              </a:rPr>
              <a:t> l</a:t>
            </a:r>
            <a:r>
              <a:rPr lang="pl" altLang="en-US" sz="2000" b="0" i="0" kern="0" dirty="0">
                <a:solidFill>
                  <a:srgbClr val="000066"/>
                </a:solidFill>
              </a:rPr>
              <a:t>ipiec-grudzień 2024</a:t>
            </a:r>
            <a:r>
              <a:rPr lang="en-IE" altLang="en-US" sz="2000" b="0" i="0" kern="0" dirty="0">
                <a:solidFill>
                  <a:srgbClr val="000066"/>
                </a:solidFill>
              </a:rPr>
              <a:t>:</a:t>
            </a:r>
            <a:r>
              <a:rPr lang="pl" altLang="en-US" sz="2000" b="0" i="0" kern="0" dirty="0">
                <a:solidFill>
                  <a:srgbClr val="000066"/>
                </a:solidFill>
              </a:rPr>
              <a:t> </a:t>
            </a:r>
            <a:r>
              <a:rPr lang="pl" sz="1800" dirty="0">
                <a:hlinkClick r:id="rId2"/>
              </a:rPr>
              <a:t>89785009-d5e6-45ad-b92c-b58f57e3685b_en (europa.eu)</a:t>
            </a:r>
            <a:endParaRPr lang="en-GB" altLang="en-US" sz="1800" b="0" i="0" kern="0" dirty="0">
              <a:solidFill>
                <a:srgbClr val="000066"/>
              </a:solidFill>
            </a:endParaRPr>
          </a:p>
          <a:p>
            <a:pPr marL="0" indent="0" eaLnBrk="1" hangingPunct="1">
              <a:buClr>
                <a:schemeClr val="folHlink"/>
              </a:buClr>
              <a:buSzPct val="200000"/>
              <a:buFontTx/>
              <a:buNone/>
            </a:pPr>
            <a:endParaRPr lang="en-GB" altLang="en-US" sz="2000" i="0" kern="0" dirty="0">
              <a:solidFill>
                <a:srgbClr val="000066"/>
              </a:solidFill>
            </a:endParaRPr>
          </a:p>
          <a:p>
            <a:pPr marL="0" indent="0" eaLnBrk="1" hangingPunct="1">
              <a:buClr>
                <a:schemeClr val="folHlink"/>
              </a:buClr>
              <a:buSzPct val="200000"/>
              <a:buFontTx/>
              <a:buNone/>
            </a:pPr>
            <a:r>
              <a:rPr lang="en-IE" altLang="en-US" sz="2000" i="0" kern="0" dirty="0">
                <a:solidFill>
                  <a:srgbClr val="000066"/>
                </a:solidFill>
              </a:rPr>
              <a:t>‘</a:t>
            </a:r>
            <a:r>
              <a:rPr lang="en-IE" altLang="en-US" sz="2000" i="0" kern="0" dirty="0" err="1">
                <a:solidFill>
                  <a:srgbClr val="000066"/>
                </a:solidFill>
              </a:rPr>
              <a:t>Audyty</a:t>
            </a:r>
            <a:r>
              <a:rPr lang="en-IE" altLang="en-US" sz="2000" i="0" kern="0" dirty="0">
                <a:solidFill>
                  <a:srgbClr val="000066"/>
                </a:solidFill>
              </a:rPr>
              <a:t> i </a:t>
            </a:r>
            <a:r>
              <a:rPr lang="en-IE" altLang="en-US" sz="2000" i="0" kern="0" dirty="0" err="1">
                <a:solidFill>
                  <a:srgbClr val="000066"/>
                </a:solidFill>
              </a:rPr>
              <a:t>analizy</a:t>
            </a:r>
            <a:r>
              <a:rPr lang="en-IE" altLang="en-US" sz="2000" i="0" kern="0" dirty="0">
                <a:solidFill>
                  <a:srgbClr val="000066"/>
                </a:solidFill>
              </a:rPr>
              <a:t> w zakresie </a:t>
            </a:r>
            <a:r>
              <a:rPr lang="pl" altLang="en-US" sz="2000" i="0" kern="0" dirty="0">
                <a:solidFill>
                  <a:srgbClr val="000066"/>
                </a:solidFill>
              </a:rPr>
              <a:t> </a:t>
            </a:r>
            <a:r>
              <a:rPr lang="pl" altLang="en-US" sz="2000" i="0" u="sng" kern="0" dirty="0">
                <a:solidFill>
                  <a:srgbClr val="000066"/>
                </a:solidFill>
              </a:rPr>
              <a:t>zdrowia </a:t>
            </a:r>
            <a:r>
              <a:rPr lang="pl" altLang="en-US" sz="2000" i="0" kern="0" dirty="0">
                <a:solidFill>
                  <a:srgbClr val="000066"/>
                </a:solidFill>
              </a:rPr>
              <a:t>i żywności</a:t>
            </a:r>
            <a:r>
              <a:rPr lang="en-IE" altLang="en-US" sz="2000" i="0" kern="0" dirty="0">
                <a:solidFill>
                  <a:srgbClr val="000066"/>
                </a:solidFill>
              </a:rPr>
              <a:t>’</a:t>
            </a:r>
            <a:r>
              <a:rPr lang="pl" altLang="en-US" sz="2000" i="0" kern="0" dirty="0">
                <a:solidFill>
                  <a:srgbClr val="000066"/>
                </a:solidFill>
              </a:rPr>
              <a:t>:</a:t>
            </a:r>
            <a:endParaRPr lang="en-GB" altLang="en-US" sz="2000" b="0" i="0" kern="0" dirty="0">
              <a:solidFill>
                <a:srgbClr val="000066"/>
              </a:solidFill>
            </a:endParaRPr>
          </a:p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r>
              <a:rPr lang="en-IE" altLang="en-US" sz="2000" b="0" i="0" kern="0" dirty="0">
                <a:solidFill>
                  <a:srgbClr val="000066"/>
                </a:solidFill>
              </a:rPr>
              <a:t>Odd</a:t>
            </a:r>
            <a:r>
              <a:rPr lang="pl-PL" altLang="en-US" sz="2000" b="0" i="0" kern="0" dirty="0">
                <a:solidFill>
                  <a:srgbClr val="000066"/>
                </a:solidFill>
              </a:rPr>
              <a:t>ział</a:t>
            </a:r>
            <a:r>
              <a:rPr lang="pl" altLang="en-US" sz="2000" b="0" i="0" kern="0" dirty="0">
                <a:solidFill>
                  <a:srgbClr val="000066"/>
                </a:solidFill>
              </a:rPr>
              <a:t> F5: Ochrona </a:t>
            </a:r>
            <a:r>
              <a:rPr lang="pl" altLang="en-US" sz="2000" b="0" i="0" u="sng" kern="0" dirty="0">
                <a:solidFill>
                  <a:srgbClr val="000066"/>
                </a:solidFill>
              </a:rPr>
              <a:t>zdrowia</a:t>
            </a:r>
            <a:endParaRPr lang="en-GB" altLang="en-US" sz="2000" b="0" i="0" u="sng" kern="0" dirty="0">
              <a:solidFill>
                <a:srgbClr val="000066"/>
              </a:solidFill>
              <a:highlight>
                <a:srgbClr val="FFFF00"/>
              </a:highlight>
              <a:ea typeface="Verdana"/>
            </a:endParaRPr>
          </a:p>
          <a:p>
            <a:pPr eaLnBrk="1" hangingPunct="1">
              <a:buFontTx/>
              <a:buNone/>
            </a:pPr>
            <a:endParaRPr lang="en-GB" altLang="en-US" b="0" i="0" kern="0" dirty="0">
              <a:solidFill>
                <a:srgbClr val="0000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17CF8-BA1D-2EAE-C6A3-89AE4D2D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DA48-3663-4327-81BF-CB8558427E33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456726-0781-D8A0-C5AC-5692D716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793005"/>
          </a:xfrm>
        </p:spPr>
        <p:txBody>
          <a:bodyPr/>
          <a:lstStyle/>
          <a:p>
            <a:pPr marL="0" marR="0" lvl="0" indent="0" algn="ctr" defTabSz="1166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pl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SANTE F?</a:t>
            </a:r>
            <a:br>
              <a:rPr kumimoji="0" lang="en-IE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385B4-5B20-E290-1A32-6805D8EE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333" y="2692866"/>
            <a:ext cx="4424480" cy="2986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hlinkClick r:id="rId3"/>
            <a:extLst>
              <a:ext uri="{FF2B5EF4-FFF2-40B4-BE49-F238E27FC236}">
                <a16:creationId xmlns:a16="http://schemas.microsoft.com/office/drawing/2014/main" id="{21FBAE3E-DF04-951C-6CCC-757AA8808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97" y="3327829"/>
            <a:ext cx="853268" cy="14029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56F9BCF-AC4B-2A4F-7DB1-FE197BAF4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4972"/>
          <a:stretch/>
        </p:blipFill>
        <p:spPr bwMode="auto">
          <a:xfrm>
            <a:off x="199705" y="2474752"/>
            <a:ext cx="3704032" cy="3746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D2E482B-42FE-68F6-A087-05425F22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9819" y="1968922"/>
            <a:ext cx="5454476" cy="4531656"/>
          </a:xfrm>
        </p:spPr>
        <p:txBody>
          <a:bodyPr/>
          <a:lstStyle/>
          <a:p>
            <a:pPr marL="0" indent="0">
              <a:buNone/>
            </a:pPr>
            <a:r>
              <a:rPr lang="pl" sz="1600" b="1" dirty="0">
                <a:solidFill>
                  <a:srgbClr val="335494"/>
                </a:solidFill>
              </a:rPr>
              <a:t>Misje badawcze dotyczące </a:t>
            </a:r>
            <a:r>
              <a:rPr lang="pl-PL" sz="1600" b="1" dirty="0">
                <a:solidFill>
                  <a:srgbClr val="335494"/>
                </a:solidFill>
              </a:rPr>
              <a:t>rozważne</a:t>
            </a:r>
            <a:r>
              <a:rPr lang="en-IE" sz="1600" b="1" dirty="0">
                <a:solidFill>
                  <a:srgbClr val="335494"/>
                </a:solidFill>
              </a:rPr>
              <a:t>go</a:t>
            </a:r>
            <a:r>
              <a:rPr lang="pl" sz="1600" b="1" dirty="0">
                <a:solidFill>
                  <a:srgbClr val="335494"/>
                </a:solidFill>
              </a:rPr>
              <a:t> stosowania środków przeciwdrobnoustrojowych u zwierząt</a:t>
            </a:r>
          </a:p>
          <a:p>
            <a:pPr marL="0" indent="0">
              <a:buNone/>
            </a:pPr>
            <a:r>
              <a:rPr lang="pl" sz="1600" dirty="0">
                <a:solidFill>
                  <a:srgbClr val="335494"/>
                </a:solidFill>
              </a:rPr>
              <a:t>(2016</a:t>
            </a:r>
            <a:r>
              <a:rPr lang="en-IE" sz="1600" dirty="0">
                <a:solidFill>
                  <a:srgbClr val="335494"/>
                </a:solidFill>
              </a:rPr>
              <a:t>, </a:t>
            </a:r>
            <a:r>
              <a:rPr lang="pl" sz="1600" dirty="0">
                <a:solidFill>
                  <a:srgbClr val="335494"/>
                </a:solidFill>
              </a:rPr>
              <a:t>201</a:t>
            </a:r>
            <a:r>
              <a:rPr lang="en-IE" sz="1600" dirty="0">
                <a:solidFill>
                  <a:srgbClr val="335494"/>
                </a:solidFill>
              </a:rPr>
              <a:t>9) -</a:t>
            </a:r>
            <a:r>
              <a:rPr lang="pl" sz="1600" dirty="0">
                <a:solidFill>
                  <a:srgbClr val="335494"/>
                </a:solidFill>
              </a:rPr>
              <a:t> </a:t>
            </a:r>
            <a:r>
              <a:rPr lang="en-IE" sz="1600" dirty="0">
                <a:solidFill>
                  <a:srgbClr val="335494"/>
                </a:solidFill>
              </a:rPr>
              <a:t>2 </a:t>
            </a:r>
            <a:r>
              <a:rPr lang="en-IE" sz="1600" dirty="0" err="1">
                <a:solidFill>
                  <a:srgbClr val="335494"/>
                </a:solidFill>
              </a:rPr>
              <a:t>raporty</a:t>
            </a:r>
            <a:r>
              <a:rPr lang="pl" sz="1600" dirty="0">
                <a:solidFill>
                  <a:srgbClr val="335494"/>
                </a:solidFill>
              </a:rPr>
              <a:t> przeglądowe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800" dirty="0">
              <a:solidFill>
                <a:srgbClr val="335494"/>
              </a:solidFill>
            </a:endParaRPr>
          </a:p>
          <a:p>
            <a:pPr marL="0" indent="0">
              <a:buNone/>
            </a:pPr>
            <a:r>
              <a:rPr lang="en-IE" sz="1600" b="1" dirty="0" err="1">
                <a:solidFill>
                  <a:srgbClr val="335494"/>
                </a:solidFill>
              </a:rPr>
              <a:t>Raport</a:t>
            </a:r>
            <a:r>
              <a:rPr lang="en-IE" sz="1600" b="1" dirty="0">
                <a:solidFill>
                  <a:srgbClr val="335494"/>
                </a:solidFill>
              </a:rPr>
              <a:t> </a:t>
            </a:r>
            <a:r>
              <a:rPr lang="pl" sz="1600" b="1" dirty="0">
                <a:solidFill>
                  <a:srgbClr val="335494"/>
                </a:solidFill>
              </a:rPr>
              <a:t>przeglądow</a:t>
            </a:r>
            <a:r>
              <a:rPr lang="en-IE" sz="1600" b="1" dirty="0">
                <a:solidFill>
                  <a:srgbClr val="335494"/>
                </a:solidFill>
              </a:rPr>
              <a:t>y</a:t>
            </a:r>
            <a:r>
              <a:rPr lang="pl" sz="1600" b="1" dirty="0">
                <a:solidFill>
                  <a:srgbClr val="335494"/>
                </a:solidFill>
              </a:rPr>
              <a:t> </a:t>
            </a:r>
            <a:endParaRPr lang="en-IE" sz="1600" b="1" dirty="0">
              <a:solidFill>
                <a:srgbClr val="335494"/>
              </a:solidFill>
            </a:endParaRPr>
          </a:p>
          <a:p>
            <a:pPr marL="0" indent="0">
              <a:buNone/>
            </a:pPr>
            <a:r>
              <a:rPr lang="pl" sz="1600" b="1" dirty="0">
                <a:solidFill>
                  <a:srgbClr val="335494"/>
                </a:solidFill>
              </a:rPr>
              <a:t>dotyczące krajów spoza UE</a:t>
            </a:r>
            <a:r>
              <a:rPr lang="en-IE" sz="1600" b="1" dirty="0">
                <a:solidFill>
                  <a:srgbClr val="335494"/>
                </a:solidFill>
              </a:rPr>
              <a:t>:</a:t>
            </a:r>
            <a:endParaRPr lang="pl" sz="1600" b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" sz="1600" b="1" dirty="0">
                <a:solidFill>
                  <a:srgbClr val="335494"/>
                </a:solidFill>
              </a:rPr>
              <a:t>Polityk</a:t>
            </a:r>
            <a:r>
              <a:rPr lang="en-IE" sz="1600" b="1" dirty="0">
                <a:solidFill>
                  <a:srgbClr val="335494"/>
                </a:solidFill>
              </a:rPr>
              <a:t>a</a:t>
            </a:r>
            <a:r>
              <a:rPr lang="pl" sz="1600" b="1" dirty="0">
                <a:solidFill>
                  <a:srgbClr val="335494"/>
                </a:solidFill>
              </a:rPr>
              <a:t> </a:t>
            </a:r>
            <a:r>
              <a:rPr lang="pl-PL" sz="1600" b="1" dirty="0">
                <a:solidFill>
                  <a:srgbClr val="335494"/>
                </a:solidFill>
              </a:rPr>
              <a:t>narodowa</a:t>
            </a:r>
            <a:r>
              <a:rPr lang="en-IE" sz="1600" b="1" dirty="0">
                <a:solidFill>
                  <a:srgbClr val="335494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rgbClr val="335494"/>
                </a:solidFill>
              </a:rPr>
              <a:t>w zakresie AMR</a:t>
            </a:r>
            <a:endParaRPr lang="pl" sz="1600" b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" sz="1600" b="1" dirty="0">
                <a:solidFill>
                  <a:srgbClr val="335494"/>
                </a:solidFill>
              </a:rPr>
              <a:t>i </a:t>
            </a:r>
            <a:r>
              <a:rPr lang="en-IE" sz="1600" b="1" dirty="0">
                <a:solidFill>
                  <a:srgbClr val="335494"/>
                </a:solidFill>
              </a:rPr>
              <a:t>podejmowane </a:t>
            </a:r>
            <a:r>
              <a:rPr lang="pl" sz="1600" b="1" dirty="0">
                <a:solidFill>
                  <a:srgbClr val="335494"/>
                </a:solidFill>
              </a:rPr>
              <a:t>środ</a:t>
            </a:r>
            <a:r>
              <a:rPr lang="en-IE" sz="1600" b="1" dirty="0">
                <a:solidFill>
                  <a:srgbClr val="335494"/>
                </a:solidFill>
              </a:rPr>
              <a:t>ki</a:t>
            </a:r>
            <a:endParaRPr lang="pl" sz="1600" b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5494"/>
                </a:solidFill>
              </a:rPr>
              <a:t>(2017)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600" b="1" dirty="0">
              <a:solidFill>
                <a:srgbClr val="335494"/>
              </a:solidFill>
            </a:endParaRPr>
          </a:p>
          <a:p>
            <a:pPr marL="0" indent="0">
              <a:buNone/>
            </a:pPr>
            <a:r>
              <a:rPr lang="en-IE" sz="1600" b="1" dirty="0" err="1">
                <a:solidFill>
                  <a:srgbClr val="335494"/>
                </a:solidFill>
              </a:rPr>
              <a:t>Raport</a:t>
            </a:r>
            <a:r>
              <a:rPr lang="pl-PL" sz="1600" b="1" dirty="0">
                <a:solidFill>
                  <a:srgbClr val="335494"/>
                </a:solidFill>
              </a:rPr>
              <a:t> przeglądow</a:t>
            </a:r>
            <a:r>
              <a:rPr lang="en-IE" sz="1600" b="1" dirty="0">
                <a:solidFill>
                  <a:srgbClr val="335494"/>
                </a:solidFill>
              </a:rPr>
              <a:t>y</a:t>
            </a:r>
            <a:r>
              <a:rPr lang="pl-PL" sz="1600" b="1" dirty="0">
                <a:solidFill>
                  <a:srgbClr val="335494"/>
                </a:solidFill>
              </a:rPr>
              <a:t> </a:t>
            </a:r>
            <a:r>
              <a:rPr lang="en-IE" sz="1600" b="1" dirty="0">
                <a:solidFill>
                  <a:srgbClr val="335494"/>
                </a:solidFill>
              </a:rPr>
              <a:t>d</a:t>
            </a:r>
            <a:r>
              <a:rPr lang="pl-PL" sz="1600" b="1" dirty="0" err="1">
                <a:solidFill>
                  <a:srgbClr val="335494"/>
                </a:solidFill>
              </a:rPr>
              <a:t>otyczące</a:t>
            </a:r>
            <a:r>
              <a:rPr lang="en-IE" sz="1600" b="1" dirty="0">
                <a:solidFill>
                  <a:srgbClr val="335494"/>
                </a:solidFill>
              </a:rPr>
              <a:t> p</a:t>
            </a:r>
            <a:r>
              <a:rPr lang="pl-PL" sz="1600" b="1" dirty="0">
                <a:solidFill>
                  <a:srgbClr val="335494"/>
                </a:solidFill>
              </a:rPr>
              <a:t>aństw</a:t>
            </a:r>
            <a:r>
              <a:rPr lang="en-IE" sz="1600" b="1" dirty="0">
                <a:solidFill>
                  <a:srgbClr val="335494"/>
                </a:solidFill>
              </a:rPr>
              <a:t> </a:t>
            </a:r>
            <a:r>
              <a:rPr lang="pl-PL" sz="1600" b="1" dirty="0">
                <a:solidFill>
                  <a:srgbClr val="335494"/>
                </a:solidFill>
              </a:rPr>
              <a:t>członkowski</a:t>
            </a:r>
            <a:r>
              <a:rPr lang="en-IE" sz="1600" b="1" dirty="0" err="1">
                <a:solidFill>
                  <a:srgbClr val="335494"/>
                </a:solidFill>
              </a:rPr>
              <a:t>ch</a:t>
            </a:r>
            <a:r>
              <a:rPr lang="en-IE" sz="1600" b="1" dirty="0">
                <a:solidFill>
                  <a:srgbClr val="335494"/>
                </a:solidFill>
              </a:rPr>
              <a:t> UE: </a:t>
            </a:r>
            <a:r>
              <a:rPr lang="pl" sz="1600" b="1" dirty="0">
                <a:solidFill>
                  <a:srgbClr val="335494"/>
                </a:solidFill>
              </a:rPr>
              <a:t>krajow</a:t>
            </a:r>
            <a:r>
              <a:rPr lang="en-IE" sz="1600" b="1" dirty="0">
                <a:solidFill>
                  <a:srgbClr val="335494"/>
                </a:solidFill>
              </a:rPr>
              <a:t>e</a:t>
            </a:r>
            <a:r>
              <a:rPr lang="pl" sz="1600" b="1" dirty="0">
                <a:solidFill>
                  <a:srgbClr val="335494"/>
                </a:solidFill>
              </a:rPr>
              <a:t> plan</a:t>
            </a:r>
            <a:r>
              <a:rPr lang="en-IE" sz="1600" b="1" dirty="0">
                <a:solidFill>
                  <a:srgbClr val="335494"/>
                </a:solidFill>
              </a:rPr>
              <a:t>y</a:t>
            </a:r>
            <a:r>
              <a:rPr lang="pl" sz="1600" b="1" dirty="0">
                <a:solidFill>
                  <a:srgbClr val="335494"/>
                </a:solidFill>
              </a:rPr>
              <a:t> działa</a:t>
            </a:r>
            <a:r>
              <a:rPr lang="en-IE" sz="1600" b="1" dirty="0">
                <a:solidFill>
                  <a:srgbClr val="335494"/>
                </a:solidFill>
              </a:rPr>
              <a:t>ń </a:t>
            </a:r>
            <a:r>
              <a:rPr lang="en-IE" sz="1600" b="1" dirty="0" err="1">
                <a:solidFill>
                  <a:srgbClr val="335494"/>
                </a:solidFill>
              </a:rPr>
              <a:t>przeciwko</a:t>
            </a:r>
            <a:r>
              <a:rPr lang="en-IE" sz="1600" b="1" dirty="0">
                <a:solidFill>
                  <a:srgbClr val="335494"/>
                </a:solidFill>
              </a:rPr>
              <a:t> AMR z </a:t>
            </a:r>
            <a:r>
              <a:rPr lang="pl" sz="1600" b="1" dirty="0">
                <a:solidFill>
                  <a:srgbClr val="335494"/>
                </a:solidFill>
              </a:rPr>
              <a:t>perspektyw</a:t>
            </a:r>
            <a:r>
              <a:rPr lang="en-IE" sz="1600" b="1" dirty="0">
                <a:solidFill>
                  <a:srgbClr val="335494"/>
                </a:solidFill>
              </a:rPr>
              <a:t>y</a:t>
            </a:r>
            <a:r>
              <a:rPr lang="pl" sz="1600" b="1" dirty="0">
                <a:solidFill>
                  <a:srgbClr val="335494"/>
                </a:solidFill>
              </a:rPr>
              <a:t> </a:t>
            </a:r>
            <a:r>
              <a:rPr lang="en-IE" sz="1600" b="1" dirty="0" err="1">
                <a:solidFill>
                  <a:srgbClr val="335494"/>
                </a:solidFill>
              </a:rPr>
              <a:t>Jedno</a:t>
            </a:r>
            <a:r>
              <a:rPr lang="en-IE" sz="1600" b="1" dirty="0">
                <a:solidFill>
                  <a:srgbClr val="335494"/>
                </a:solidFill>
              </a:rPr>
              <a:t> </a:t>
            </a:r>
            <a:r>
              <a:rPr lang="en-IE" sz="1600" b="1" dirty="0" err="1">
                <a:solidFill>
                  <a:srgbClr val="335494"/>
                </a:solidFill>
              </a:rPr>
              <a:t>Zdrowie</a:t>
            </a:r>
            <a:r>
              <a:rPr lang="en-IE" sz="1600" dirty="0">
                <a:solidFill>
                  <a:srgbClr val="335494"/>
                </a:solidFill>
              </a:rPr>
              <a:t> </a:t>
            </a:r>
            <a:r>
              <a:rPr lang="pl" sz="1600" dirty="0">
                <a:solidFill>
                  <a:srgbClr val="335494"/>
                </a:solidFill>
              </a:rPr>
              <a:t>(202</a:t>
            </a:r>
            <a:r>
              <a:rPr lang="en-IE" sz="1600" dirty="0">
                <a:solidFill>
                  <a:srgbClr val="335494"/>
                </a:solidFill>
              </a:rPr>
              <a:t>2</a:t>
            </a:r>
            <a:r>
              <a:rPr lang="pl" sz="1600" dirty="0">
                <a:solidFill>
                  <a:srgbClr val="335494"/>
                </a:solidFill>
              </a:rPr>
              <a:t>)</a:t>
            </a:r>
            <a:endParaRPr lang="en-IE" sz="1600" i="1" dirty="0">
              <a:solidFill>
                <a:srgbClr val="335494"/>
              </a:solidFill>
            </a:endParaRPr>
          </a:p>
          <a:p>
            <a:pPr marL="0" indent="0">
              <a:buNone/>
            </a:pPr>
            <a:endParaRPr lang="en-IE" sz="800" dirty="0">
              <a:solidFill>
                <a:srgbClr val="335494"/>
              </a:solidFill>
            </a:endParaRPr>
          </a:p>
          <a:p>
            <a:pPr marL="0" indent="0">
              <a:buNone/>
            </a:pPr>
            <a:r>
              <a:rPr lang="en-IE" sz="800" dirty="0">
                <a:solidFill>
                  <a:srgbClr val="335494"/>
                </a:solidFill>
              </a:rPr>
              <a:t>Link do</a:t>
            </a:r>
            <a:r>
              <a:rPr lang="pl" sz="800" dirty="0">
                <a:solidFill>
                  <a:srgbClr val="335494"/>
                </a:solidFill>
              </a:rPr>
              <a:t> raport</a:t>
            </a:r>
            <a:r>
              <a:rPr lang="en-IE" sz="800" dirty="0" err="1">
                <a:solidFill>
                  <a:srgbClr val="335494"/>
                </a:solidFill>
              </a:rPr>
              <a:t>ów</a:t>
            </a:r>
            <a:r>
              <a:rPr lang="en-IE" sz="800" dirty="0">
                <a:solidFill>
                  <a:srgbClr val="335494"/>
                </a:solidFill>
              </a:rPr>
              <a:t>: </a:t>
            </a:r>
            <a:r>
              <a:rPr lang="pl" sz="800" dirty="0">
                <a:hlinkClick r:id="rId6"/>
              </a:rPr>
              <a:t>Audyty i analizy żywności | Bezpieczeństwo żywności (europa.eu)</a:t>
            </a:r>
            <a:r>
              <a:rPr lang="pl" sz="800" dirty="0">
                <a:solidFill>
                  <a:srgbClr val="335494"/>
                </a:solidFill>
              </a:rPr>
              <a:t> </a:t>
            </a:r>
            <a:endParaRPr lang="en-IE" sz="800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600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600" i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400" i="1" dirty="0">
              <a:solidFill>
                <a:srgbClr val="33549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AD8AC-B8DC-C589-620B-A9E78570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3</a:t>
            </a:fld>
            <a:endParaRPr lang="en-GB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0BEAFB-06CA-9508-2B27-D1600FE2A7F9}"/>
              </a:ext>
            </a:extLst>
          </p:cNvPr>
          <p:cNvSpPr txBox="1">
            <a:spLocks/>
          </p:cNvSpPr>
          <p:nvPr/>
        </p:nvSpPr>
        <p:spPr bwMode="auto">
          <a:xfrm>
            <a:off x="107504" y="1243679"/>
            <a:ext cx="8836792" cy="7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IE" sz="4000" kern="0" dirty="0"/>
              <a:t>Projekty </a:t>
            </a:r>
            <a:r>
              <a:rPr lang="pl" sz="4000" kern="0" dirty="0"/>
              <a:t>F5 </a:t>
            </a:r>
            <a:r>
              <a:rPr lang="en-IE" sz="4000" kern="0" dirty="0"/>
              <a:t>w zakresie </a:t>
            </a:r>
            <a:r>
              <a:rPr lang="pl" sz="4000" kern="0" dirty="0"/>
              <a:t>AM</a:t>
            </a:r>
            <a:r>
              <a:rPr lang="en-IE" sz="4000" kern="0" dirty="0"/>
              <a:t>R </a:t>
            </a:r>
            <a:r>
              <a:rPr lang="pl" sz="2400" kern="0" dirty="0"/>
              <a:t>(</a:t>
            </a:r>
            <a:r>
              <a:rPr lang="pl-PL" sz="2400" kern="0" dirty="0"/>
              <a:t>zakończone</a:t>
            </a:r>
            <a:r>
              <a:rPr lang="pl" sz="2400" kern="0" dirty="0"/>
              <a:t>)</a:t>
            </a:r>
            <a:endParaRPr lang="en-GB" sz="4133" kern="0" dirty="0"/>
          </a:p>
        </p:txBody>
      </p:sp>
      <p:pic>
        <p:nvPicPr>
          <p:cNvPr id="2" name="Content Placeholder 6">
            <a:hlinkClick r:id="rId7"/>
            <a:extLst>
              <a:ext uri="{FF2B5EF4-FFF2-40B4-BE49-F238E27FC236}">
                <a16:creationId xmlns:a16="http://schemas.microsoft.com/office/drawing/2014/main" id="{41EFDEA4-6B59-1987-8D1A-D22E758A4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3906" y="2051809"/>
            <a:ext cx="962591" cy="1402996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81C2732-F585-314D-E2C0-903410DC47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5221" y="4116659"/>
            <a:ext cx="895176" cy="13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56F9BCF-AC4B-2A4F-7DB1-FE197BAF4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4972"/>
          <a:stretch/>
        </p:blipFill>
        <p:spPr bwMode="auto">
          <a:xfrm>
            <a:off x="0" y="2226006"/>
            <a:ext cx="4058585" cy="401921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D2E482B-42FE-68F6-A087-05425F22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19" y="1837190"/>
            <a:ext cx="5092375" cy="44080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600" b="1" i="1" dirty="0">
                <a:solidFill>
                  <a:srgbClr val="335494"/>
                </a:solidFill>
              </a:rPr>
              <a:t>AMR Jedno Zdrowie wspólne misje </a:t>
            </a:r>
            <a:r>
              <a:rPr lang="en-IE" sz="1600" b="1" i="1" dirty="0" err="1">
                <a:solidFill>
                  <a:srgbClr val="335494"/>
                </a:solidFill>
              </a:rPr>
              <a:t>Europejskiego</a:t>
            </a:r>
            <a:r>
              <a:rPr lang="en-IE" sz="1600" b="1" i="1" dirty="0">
                <a:solidFill>
                  <a:srgbClr val="335494"/>
                </a:solidFill>
              </a:rPr>
              <a:t> Centrum ds. </a:t>
            </a:r>
            <a:r>
              <a:rPr lang="en-IE" sz="1600" b="1" i="1" dirty="0" err="1">
                <a:solidFill>
                  <a:srgbClr val="335494"/>
                </a:solidFill>
              </a:rPr>
              <a:t>Zapobiegania</a:t>
            </a:r>
            <a:r>
              <a:rPr lang="en-IE" sz="1600" b="1" i="1" dirty="0">
                <a:solidFill>
                  <a:srgbClr val="335494"/>
                </a:solidFill>
              </a:rPr>
              <a:t> i </a:t>
            </a:r>
            <a:r>
              <a:rPr lang="en-IE" sz="1600" b="1" i="1" dirty="0" err="1">
                <a:solidFill>
                  <a:srgbClr val="335494"/>
                </a:solidFill>
              </a:rPr>
              <a:t>Kontroli</a:t>
            </a:r>
            <a:r>
              <a:rPr lang="en-IE" sz="1600" b="1" i="1" dirty="0">
                <a:solidFill>
                  <a:srgbClr val="335494"/>
                </a:solidFill>
              </a:rPr>
              <a:t> </a:t>
            </a:r>
            <a:r>
              <a:rPr lang="en-IE" sz="1600" b="1" i="1" dirty="0" err="1">
                <a:solidFill>
                  <a:srgbClr val="335494"/>
                </a:solidFill>
              </a:rPr>
              <a:t>Chorób</a:t>
            </a:r>
            <a:r>
              <a:rPr lang="en-IE" sz="1600" b="1" i="1" dirty="0">
                <a:solidFill>
                  <a:srgbClr val="335494"/>
                </a:solidFill>
              </a:rPr>
              <a:t> (</a:t>
            </a:r>
            <a:r>
              <a:rPr lang="pl-PL" sz="1600" b="1" i="1" dirty="0">
                <a:solidFill>
                  <a:srgbClr val="335494"/>
                </a:solidFill>
              </a:rPr>
              <a:t>ECDC</a:t>
            </a:r>
            <a:r>
              <a:rPr lang="en-IE" sz="1600" b="1" i="1" dirty="0">
                <a:solidFill>
                  <a:srgbClr val="335494"/>
                </a:solidFill>
              </a:rPr>
              <a:t>)</a:t>
            </a:r>
            <a:r>
              <a:rPr lang="pl-PL" sz="1600" b="1" i="1" dirty="0">
                <a:solidFill>
                  <a:srgbClr val="335494"/>
                </a:solidFill>
              </a:rPr>
              <a:t> i DG SANTE</a:t>
            </a:r>
            <a:r>
              <a:rPr lang="en-IE" sz="1600" b="1" i="1" dirty="0">
                <a:solidFill>
                  <a:srgbClr val="335494"/>
                </a:solidFill>
              </a:rPr>
              <a:t>:</a:t>
            </a:r>
            <a:endParaRPr lang="pl-PL" sz="1600" b="1" i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335494"/>
                </a:solidFill>
              </a:rPr>
              <a:t>- P</a:t>
            </a:r>
            <a:r>
              <a:rPr lang="pl" sz="1600" dirty="0">
                <a:solidFill>
                  <a:srgbClr val="335494"/>
                </a:solidFill>
              </a:rPr>
              <a:t>aństwa </a:t>
            </a:r>
            <a:r>
              <a:rPr lang="en-IE" sz="1600" dirty="0">
                <a:solidFill>
                  <a:srgbClr val="335494"/>
                </a:solidFill>
              </a:rPr>
              <a:t>UE: </a:t>
            </a:r>
            <a:r>
              <a:rPr lang="pl" sz="1600" b="1" i="1" dirty="0">
                <a:solidFill>
                  <a:srgbClr val="335494"/>
                </a:solidFill>
              </a:rPr>
              <a:t>ECDC </a:t>
            </a:r>
            <a:endParaRPr lang="en-IE" sz="1600" b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335494"/>
                </a:solidFill>
              </a:rPr>
              <a:t>- </a:t>
            </a:r>
            <a:r>
              <a:rPr lang="pl" sz="1600" dirty="0">
                <a:solidFill>
                  <a:srgbClr val="335494"/>
                </a:solidFill>
              </a:rPr>
              <a:t>Bałkany Zachodnie</a:t>
            </a:r>
            <a:r>
              <a:rPr lang="en-IE" sz="1600" dirty="0">
                <a:solidFill>
                  <a:srgbClr val="335494"/>
                </a:solidFill>
              </a:rPr>
              <a:t>: </a:t>
            </a:r>
            <a:r>
              <a:rPr lang="pl" sz="1600" b="1" i="1" dirty="0">
                <a:solidFill>
                  <a:srgbClr val="335494"/>
                </a:solidFill>
              </a:rPr>
              <a:t>ECDC</a:t>
            </a:r>
            <a:r>
              <a:rPr lang="pl" sz="1600" i="1" dirty="0">
                <a:solidFill>
                  <a:srgbClr val="335494"/>
                </a:solidFill>
              </a:rPr>
              <a:t> i </a:t>
            </a:r>
            <a:r>
              <a:rPr lang="en-IE" sz="1600" dirty="0" err="1">
                <a:solidFill>
                  <a:srgbClr val="335494"/>
                </a:solidFill>
              </a:rPr>
              <a:t>Europejski</a:t>
            </a:r>
            <a:r>
              <a:rPr lang="en-IE" sz="1600" dirty="0">
                <a:solidFill>
                  <a:srgbClr val="335494"/>
                </a:solidFill>
              </a:rPr>
              <a:t> </a:t>
            </a:r>
            <a:r>
              <a:rPr lang="pl-PL" sz="1600" dirty="0">
                <a:solidFill>
                  <a:srgbClr val="335494"/>
                </a:solidFill>
              </a:rPr>
              <a:t>Urząd</a:t>
            </a:r>
            <a:r>
              <a:rPr lang="en-IE" sz="1600" dirty="0">
                <a:solidFill>
                  <a:srgbClr val="335494"/>
                </a:solidFill>
              </a:rPr>
              <a:t> ds. </a:t>
            </a:r>
            <a:r>
              <a:rPr lang="pl-PL" sz="1600" dirty="0">
                <a:solidFill>
                  <a:srgbClr val="335494"/>
                </a:solidFill>
              </a:rPr>
              <a:t>Bezpieczeństwa</a:t>
            </a:r>
            <a:r>
              <a:rPr lang="en-IE" sz="1600" dirty="0">
                <a:solidFill>
                  <a:srgbClr val="335494"/>
                </a:solidFill>
              </a:rPr>
              <a:t> </a:t>
            </a:r>
            <a:r>
              <a:rPr lang="pl-PL" sz="1600" dirty="0">
                <a:solidFill>
                  <a:srgbClr val="335494"/>
                </a:solidFill>
              </a:rPr>
              <a:t>Żywności</a:t>
            </a:r>
            <a:r>
              <a:rPr lang="en-IE" sz="1600" dirty="0">
                <a:solidFill>
                  <a:srgbClr val="335494"/>
                </a:solidFill>
              </a:rPr>
              <a:t> (</a:t>
            </a:r>
            <a:r>
              <a:rPr lang="pl" sz="1600" b="1" i="1" dirty="0">
                <a:solidFill>
                  <a:srgbClr val="335494"/>
                </a:solidFill>
              </a:rPr>
              <a:t>EFSA</a:t>
            </a:r>
            <a:r>
              <a:rPr lang="en-IE" sz="1600" b="1" i="1" dirty="0">
                <a:solidFill>
                  <a:srgbClr val="335494"/>
                </a:solidFill>
              </a:rPr>
              <a:t>)</a:t>
            </a:r>
            <a:r>
              <a:rPr lang="pl" sz="1600" i="1" dirty="0">
                <a:solidFill>
                  <a:srgbClr val="335494"/>
                </a:solidFill>
              </a:rPr>
              <a:t> </a:t>
            </a:r>
            <a:endParaRPr lang="en-IE" sz="1600" b="1" dirty="0">
              <a:solidFill>
                <a:srgbClr val="335494"/>
              </a:solidFill>
            </a:endParaRPr>
          </a:p>
          <a:p>
            <a:pPr marL="0" indent="0">
              <a:buNone/>
            </a:pPr>
            <a:r>
              <a:rPr lang="pl" sz="1600" b="1" dirty="0">
                <a:solidFill>
                  <a:srgbClr val="335494"/>
                </a:solidFill>
              </a:rPr>
              <a:t>Audyty: monitorowanie oporności n</a:t>
            </a:r>
            <a:r>
              <a:rPr lang="en-IE" sz="1600" b="1" dirty="0">
                <a:solidFill>
                  <a:srgbClr val="335494"/>
                </a:solidFill>
              </a:rPr>
              <a:t>a </a:t>
            </a:r>
            <a:r>
              <a:rPr lang="pl" sz="1600" b="1" dirty="0">
                <a:solidFill>
                  <a:srgbClr val="335494"/>
                </a:solidFill>
              </a:rPr>
              <a:t>środki</a:t>
            </a:r>
            <a:r>
              <a:rPr lang="en-IE" sz="1600" b="1" dirty="0">
                <a:solidFill>
                  <a:srgbClr val="335494"/>
                </a:solidFill>
              </a:rPr>
              <a:t> </a:t>
            </a:r>
            <a:r>
              <a:rPr lang="pl" sz="1600" b="1" dirty="0">
                <a:solidFill>
                  <a:srgbClr val="335494"/>
                </a:solidFill>
              </a:rPr>
              <a:t>przeciwdrobnoustrojowe </a:t>
            </a:r>
            <a:r>
              <a:rPr lang="en-IE" sz="1600" dirty="0">
                <a:solidFill>
                  <a:srgbClr val="335494"/>
                </a:solidFill>
              </a:rPr>
              <a:t>w </a:t>
            </a:r>
            <a:r>
              <a:rPr lang="pl" sz="1600" dirty="0">
                <a:solidFill>
                  <a:srgbClr val="335494"/>
                </a:solidFill>
              </a:rPr>
              <a:t>niektórych produktach spożywczych pochodzenia zwierzęcego i zwierzętach służących do produkcji żywności</a:t>
            </a:r>
          </a:p>
          <a:p>
            <a:pPr marL="0" indent="0">
              <a:buNone/>
            </a:pPr>
            <a:r>
              <a:rPr lang="en-IE" sz="1600" b="1" i="1" dirty="0">
                <a:solidFill>
                  <a:srgbClr val="335494"/>
                </a:solidFill>
              </a:rPr>
              <a:t>	</a:t>
            </a:r>
            <a:r>
              <a:rPr lang="pl" sz="1600" b="1" i="1" dirty="0">
                <a:solidFill>
                  <a:srgbClr val="335494"/>
                </a:solidFill>
              </a:rPr>
              <a:t>Audyty: kontrole </a:t>
            </a:r>
            <a:r>
              <a:rPr lang="pl-PL" sz="1600" b="1" i="1" dirty="0">
                <a:solidFill>
                  <a:srgbClr val="335494"/>
                </a:solidFill>
              </a:rPr>
              <a:t>urzędowe</a:t>
            </a:r>
            <a:r>
              <a:rPr lang="en-IE" sz="1600" b="1" i="1" dirty="0">
                <a:solidFill>
                  <a:srgbClr val="335494"/>
                </a:solidFill>
              </a:rPr>
              <a:t> w 	zakresie stosowania 	</a:t>
            </a:r>
            <a:r>
              <a:rPr lang="pl" sz="1600" b="1" dirty="0">
                <a:solidFill>
                  <a:srgbClr val="335494"/>
                </a:solidFill>
              </a:rPr>
              <a:t>weterynaryjnych</a:t>
            </a:r>
            <a:r>
              <a:rPr lang="en-IE" sz="1600" b="1" dirty="0">
                <a:solidFill>
                  <a:srgbClr val="335494"/>
                </a:solidFill>
              </a:rPr>
              <a:t> </a:t>
            </a:r>
            <a:r>
              <a:rPr lang="pl" sz="1600" b="1" dirty="0">
                <a:solidFill>
                  <a:srgbClr val="335494"/>
                </a:solidFill>
              </a:rPr>
              <a:t>produktów </a:t>
            </a:r>
            <a:r>
              <a:rPr lang="en-IE" sz="1600" b="1" dirty="0">
                <a:solidFill>
                  <a:srgbClr val="335494"/>
                </a:solidFill>
              </a:rPr>
              <a:t>	</a:t>
            </a:r>
            <a:r>
              <a:rPr lang="pl" sz="1600" b="1" i="1" dirty="0">
                <a:solidFill>
                  <a:srgbClr val="335494"/>
                </a:solidFill>
              </a:rPr>
              <a:t>leczniczych </a:t>
            </a:r>
            <a:r>
              <a:rPr lang="pl" sz="1600" i="1" dirty="0">
                <a:solidFill>
                  <a:srgbClr val="335494"/>
                </a:solidFill>
              </a:rPr>
              <a:t>(zakres ograniczony do </a:t>
            </a:r>
            <a:r>
              <a:rPr lang="en-IE" sz="1600" i="1" dirty="0">
                <a:solidFill>
                  <a:srgbClr val="335494"/>
                </a:solidFill>
              </a:rPr>
              <a:t>	</a:t>
            </a:r>
            <a:r>
              <a:rPr lang="pl" sz="1600" i="1" dirty="0">
                <a:solidFill>
                  <a:srgbClr val="335494"/>
                </a:solidFill>
              </a:rPr>
              <a:t>kwestii związanych z AMR w </a:t>
            </a:r>
            <a:r>
              <a:rPr lang="en-IE" sz="1600" i="1" dirty="0">
                <a:solidFill>
                  <a:srgbClr val="335494"/>
                </a:solidFill>
              </a:rPr>
              <a:t>	</a:t>
            </a:r>
            <a:r>
              <a:rPr lang="pl" sz="1600" i="1" dirty="0">
                <a:solidFill>
                  <a:srgbClr val="335494"/>
                </a:solidFill>
              </a:rPr>
              <a:t>weterynar</a:t>
            </a:r>
            <a:r>
              <a:rPr lang="en-IE" sz="1600" i="1" dirty="0">
                <a:solidFill>
                  <a:srgbClr val="335494"/>
                </a:solidFill>
              </a:rPr>
              <a:t>ii</a:t>
            </a:r>
            <a:r>
              <a:rPr lang="pl" sz="1600" i="1" dirty="0">
                <a:solidFill>
                  <a:srgbClr val="335494"/>
                </a:solidFill>
              </a:rPr>
              <a:t>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AD8AC-B8DC-C589-620B-A9E78570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4</a:t>
            </a:fld>
            <a:endParaRPr lang="en-GB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0BEAFB-06CA-9508-2B27-D1600FE2A7F9}"/>
              </a:ext>
            </a:extLst>
          </p:cNvPr>
          <p:cNvSpPr txBox="1">
            <a:spLocks/>
          </p:cNvSpPr>
          <p:nvPr/>
        </p:nvSpPr>
        <p:spPr bwMode="auto">
          <a:xfrm>
            <a:off x="199705" y="1253365"/>
            <a:ext cx="8836792" cy="7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pl-PL" sz="4133" kern="0" dirty="0"/>
              <a:t>Projekty F5 w zakresie AMR </a:t>
            </a:r>
            <a:r>
              <a:rPr lang="pl" sz="2800" kern="0" dirty="0"/>
              <a:t>(aktualne)</a:t>
            </a:r>
            <a:r>
              <a:rPr lang="en-IE" sz="2800" kern="0" dirty="0"/>
              <a:t> </a:t>
            </a:r>
            <a:endParaRPr lang="en-GB" sz="4133" kern="0" dirty="0"/>
          </a:p>
        </p:txBody>
      </p:sp>
    </p:spTree>
    <p:extLst>
      <p:ext uri="{BB962C8B-B14F-4D97-AF65-F5344CB8AC3E}">
        <p14:creationId xmlns:p14="http://schemas.microsoft.com/office/powerpoint/2010/main" val="2797751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6350B-DAEE-D320-09BD-4A1A5A09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811" y="5530230"/>
            <a:ext cx="2133600" cy="1238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BCD57-D9F9-19B7-C783-3FA39AD1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1998126"/>
            <a:ext cx="3848100" cy="3800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D855BC-14A1-D445-0675-3B17091C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39" y="1249712"/>
            <a:ext cx="8229600" cy="732384"/>
          </a:xfrm>
        </p:spPr>
        <p:txBody>
          <a:bodyPr/>
          <a:lstStyle/>
          <a:p>
            <a:br>
              <a:rPr lang="en-IE" dirty="0"/>
            </a:br>
            <a:br>
              <a:rPr lang="en-IE" dirty="0"/>
            </a:br>
            <a:r>
              <a:rPr lang="pl-PL" dirty="0"/>
              <a:t>AMR Jedno Zdrowie wspólne misje</a:t>
            </a:r>
            <a:r>
              <a:rPr lang="en-IE" dirty="0"/>
              <a:t> - </a:t>
            </a:r>
            <a:r>
              <a:rPr lang="pl-PL" dirty="0"/>
              <a:t>ECDC</a:t>
            </a:r>
            <a:r>
              <a:rPr lang="en-IE" dirty="0"/>
              <a:t>, EFSA</a:t>
            </a:r>
            <a:r>
              <a:rPr lang="pl-PL" dirty="0"/>
              <a:t> i DG SANTE </a:t>
            </a:r>
            <a:br>
              <a:rPr lang="pl-PL" dirty="0"/>
            </a:br>
            <a:br>
              <a:rPr lang="en-US" dirty="0"/>
            </a:b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DB01D-7163-DB49-5D11-9C6D2621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A9B-5547-454A-BC0C-C5C4052A4BDA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F3F68-0C77-40B4-FAC8-8EF9D1874272}"/>
              </a:ext>
            </a:extLst>
          </p:cNvPr>
          <p:cNvSpPr txBox="1"/>
          <p:nvPr/>
        </p:nvSpPr>
        <p:spPr>
          <a:xfrm>
            <a:off x="193609" y="2348880"/>
            <a:ext cx="710481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335494"/>
                </a:solidFill>
              </a:rPr>
              <a:t>Cel: wsparcie w opracowaniu i/lub przeglądzie krajowych strategii dotyczących AMR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" sz="1600" b="0" dirty="0">
                <a:solidFill>
                  <a:srgbClr val="335494"/>
                </a:solidFill>
              </a:rPr>
              <a:t>Opracowano na podstawie: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b="0" dirty="0" err="1">
                <a:solidFill>
                  <a:srgbClr val="335494"/>
                </a:solidFill>
              </a:rPr>
              <a:t>Misji</a:t>
            </a:r>
            <a:r>
              <a:rPr lang="en-IE" sz="1600" b="0" dirty="0">
                <a:solidFill>
                  <a:srgbClr val="335494"/>
                </a:solidFill>
              </a:rPr>
              <a:t> </a:t>
            </a:r>
            <a:r>
              <a:rPr lang="en-IE" sz="1600" b="0" dirty="0" err="1">
                <a:solidFill>
                  <a:srgbClr val="335494"/>
                </a:solidFill>
              </a:rPr>
              <a:t>krajowych</a:t>
            </a:r>
            <a:r>
              <a:rPr lang="en-IE" sz="1600" b="0" dirty="0">
                <a:solidFill>
                  <a:srgbClr val="335494"/>
                </a:solidFill>
              </a:rPr>
              <a:t> </a:t>
            </a:r>
            <a:r>
              <a:rPr lang="pl" sz="1600" dirty="0">
                <a:solidFill>
                  <a:srgbClr val="335494"/>
                </a:solidFill>
              </a:rPr>
              <a:t>ECDC </a:t>
            </a:r>
            <a:r>
              <a:rPr lang="pl" sz="1600" b="0" dirty="0">
                <a:solidFill>
                  <a:srgbClr val="335494"/>
                </a:solidFill>
              </a:rPr>
              <a:t>(duży zasięg w UE)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b="0" dirty="0">
                <a:solidFill>
                  <a:srgbClr val="335494"/>
                </a:solidFill>
              </a:rPr>
              <a:t>M</a:t>
            </a:r>
            <a:r>
              <a:rPr lang="pl" sz="1600" b="0" dirty="0">
                <a:solidFill>
                  <a:srgbClr val="335494"/>
                </a:solidFill>
              </a:rPr>
              <a:t>isj</a:t>
            </a:r>
            <a:r>
              <a:rPr lang="en-IE" sz="1600" b="0" dirty="0">
                <a:solidFill>
                  <a:srgbClr val="335494"/>
                </a:solidFill>
              </a:rPr>
              <a:t>i</a:t>
            </a:r>
            <a:r>
              <a:rPr lang="pl" sz="1600" b="0" dirty="0">
                <a:solidFill>
                  <a:srgbClr val="335494"/>
                </a:solidFill>
              </a:rPr>
              <a:t> badawcz</a:t>
            </a:r>
            <a:r>
              <a:rPr lang="en-IE" sz="1600" b="0" dirty="0" err="1">
                <a:solidFill>
                  <a:srgbClr val="335494"/>
                </a:solidFill>
              </a:rPr>
              <a:t>ych</a:t>
            </a:r>
            <a:r>
              <a:rPr lang="pl" sz="1600" b="0" dirty="0">
                <a:solidFill>
                  <a:srgbClr val="335494"/>
                </a:solidFill>
              </a:rPr>
              <a:t> </a:t>
            </a:r>
            <a:r>
              <a:rPr lang="pl" sz="1600" dirty="0">
                <a:solidFill>
                  <a:srgbClr val="335494"/>
                </a:solidFill>
              </a:rPr>
              <a:t>SANTE </a:t>
            </a:r>
            <a:r>
              <a:rPr lang="en-IE" sz="1600" dirty="0">
                <a:solidFill>
                  <a:srgbClr val="335494"/>
                </a:solidFill>
              </a:rPr>
              <a:t>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b="0" dirty="0" err="1">
                <a:solidFill>
                  <a:srgbClr val="335494"/>
                </a:solidFill>
              </a:rPr>
              <a:t>Nowe</a:t>
            </a:r>
            <a:r>
              <a:rPr lang="en-IE" sz="1600" b="0" dirty="0">
                <a:solidFill>
                  <a:srgbClr val="335494"/>
                </a:solidFill>
              </a:rPr>
              <a:t>: AMR i </a:t>
            </a:r>
            <a:r>
              <a:rPr lang="pl-PL" sz="1600" dirty="0">
                <a:solidFill>
                  <a:srgbClr val="335494"/>
                </a:solidFill>
              </a:rPr>
              <a:t>środowiska</a:t>
            </a:r>
            <a:r>
              <a:rPr lang="en-IE" sz="1600" dirty="0">
                <a:solidFill>
                  <a:srgbClr val="335494"/>
                </a:solidFill>
              </a:rPr>
              <a:t> </a:t>
            </a:r>
            <a:r>
              <a:rPr lang="en-IE" sz="1600" dirty="0" err="1">
                <a:solidFill>
                  <a:srgbClr val="335494"/>
                </a:solidFill>
              </a:rPr>
              <a:t>naturalne</a:t>
            </a:r>
            <a:endParaRPr lang="en-IE" sz="1200" dirty="0">
              <a:solidFill>
                <a:srgbClr val="33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335494"/>
                </a:solidFill>
              </a:rPr>
              <a:t>Wspólne wizyty SANTE F i ECDC </a:t>
            </a:r>
            <a:r>
              <a:rPr lang="pl" sz="1800" b="0" dirty="0">
                <a:solidFill>
                  <a:srgbClr val="335494"/>
                </a:solidFill>
              </a:rPr>
              <a:t>od 2017 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335494"/>
                </a:solidFill>
              </a:rPr>
              <a:t>W UE</a:t>
            </a:r>
            <a:r>
              <a:rPr lang="pl" sz="1800" b="0" dirty="0">
                <a:solidFill>
                  <a:srgbClr val="335494"/>
                </a:solidFill>
              </a:rPr>
              <a:t>: odbywają się </a:t>
            </a:r>
            <a:r>
              <a:rPr lang="pl" sz="1800" dirty="0">
                <a:solidFill>
                  <a:srgbClr val="335494"/>
                </a:solidFill>
              </a:rPr>
              <a:t>wyłącznie na zaproszenie.</a:t>
            </a:r>
            <a:endParaRPr lang="en-IE" sz="1800" dirty="0">
              <a:solidFill>
                <a:srgbClr val="33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335494"/>
                </a:solidFill>
              </a:rPr>
              <a:t>Skład zespołu</a:t>
            </a:r>
            <a:r>
              <a:rPr lang="pl" sz="1800" b="0" dirty="0">
                <a:solidFill>
                  <a:srgbClr val="335494"/>
                </a:solidFill>
              </a:rPr>
              <a:t>: przedstawiciele</a:t>
            </a:r>
            <a:r>
              <a:rPr lang="en-IE" sz="1800" b="0" dirty="0">
                <a:solidFill>
                  <a:srgbClr val="335494"/>
                </a:solidFill>
              </a:rPr>
              <a:t> </a:t>
            </a:r>
            <a:r>
              <a:rPr lang="pl" sz="1800" b="0" dirty="0">
                <a:solidFill>
                  <a:srgbClr val="335494"/>
                </a:solidFill>
              </a:rPr>
              <a:t>ECDC i </a:t>
            </a:r>
            <a:endParaRPr lang="en-IE" sz="1800" b="0" dirty="0">
              <a:solidFill>
                <a:srgbClr val="335494"/>
              </a:solidFill>
            </a:endParaRPr>
          </a:p>
          <a:p>
            <a:pPr>
              <a:spcBef>
                <a:spcPts val="600"/>
              </a:spcBef>
            </a:pPr>
            <a:r>
              <a:rPr lang="pl" sz="1800" b="0" dirty="0">
                <a:solidFill>
                  <a:srgbClr val="335494"/>
                </a:solidFill>
              </a:rPr>
              <a:t>SANTE F</a:t>
            </a:r>
            <a:r>
              <a:rPr lang="en-IE" sz="1800" b="0" dirty="0">
                <a:solidFill>
                  <a:srgbClr val="335494"/>
                </a:solidFill>
              </a:rPr>
              <a:t> </a:t>
            </a:r>
            <a:r>
              <a:rPr lang="pl" sz="1800" b="0" dirty="0">
                <a:solidFill>
                  <a:srgbClr val="335494"/>
                </a:solidFill>
              </a:rPr>
              <a:t>wspierani przez ekspertów krajowych</a:t>
            </a:r>
            <a:endParaRPr lang="en-IE" sz="1800" dirty="0">
              <a:solidFill>
                <a:srgbClr val="33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335494"/>
                </a:solidFill>
              </a:rPr>
              <a:t>Dotychczas odwiedzono 9 </a:t>
            </a:r>
            <a:r>
              <a:rPr lang="en-IE" sz="1800" dirty="0">
                <a:solidFill>
                  <a:srgbClr val="335494"/>
                </a:solidFill>
              </a:rPr>
              <a:t>p</a:t>
            </a:r>
            <a:r>
              <a:rPr lang="pl" sz="1800" dirty="0">
                <a:solidFill>
                  <a:srgbClr val="335494"/>
                </a:solidFill>
              </a:rPr>
              <a:t>aństw członkowskich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" sz="1800" i="1" dirty="0">
                <a:solidFill>
                  <a:srgbClr val="FFC000"/>
                </a:solidFill>
              </a:rPr>
              <a:t>Now</a:t>
            </a:r>
            <a:r>
              <a:rPr lang="en-IE" sz="1800" i="1" dirty="0">
                <a:solidFill>
                  <a:srgbClr val="FFC000"/>
                </a:solidFill>
              </a:rPr>
              <a:t>e,</a:t>
            </a:r>
            <a:r>
              <a:rPr lang="pl" sz="1800" i="1" dirty="0">
                <a:solidFill>
                  <a:srgbClr val="FFC000"/>
                </a:solidFill>
              </a:rPr>
              <a:t> od 2023 r. i w toku</a:t>
            </a:r>
            <a:r>
              <a:rPr lang="pl" sz="1800" b="0" dirty="0">
                <a:solidFill>
                  <a:srgbClr val="335494"/>
                </a:solidFill>
              </a:rPr>
              <a:t>: </a:t>
            </a:r>
            <a:r>
              <a:rPr lang="pl" sz="1800" dirty="0">
                <a:solidFill>
                  <a:srgbClr val="335494"/>
                </a:solidFill>
              </a:rPr>
              <a:t>3 kraje kandydujące </a:t>
            </a:r>
            <a:endParaRPr lang="en-IE" sz="1800" dirty="0">
              <a:solidFill>
                <a:srgbClr val="335494"/>
              </a:solidFill>
            </a:endParaRPr>
          </a:p>
          <a:p>
            <a:pPr>
              <a:spcBef>
                <a:spcPts val="600"/>
              </a:spcBef>
            </a:pPr>
            <a:r>
              <a:rPr lang="pl" sz="1800" b="0" dirty="0">
                <a:solidFill>
                  <a:srgbClr val="335494"/>
                </a:solidFill>
              </a:rPr>
              <a:t>do UE</a:t>
            </a:r>
            <a:r>
              <a:rPr lang="en-IE" sz="1800" b="0" dirty="0">
                <a:solidFill>
                  <a:srgbClr val="335494"/>
                </a:solidFill>
              </a:rPr>
              <a:t>: misje </a:t>
            </a:r>
            <a:r>
              <a:rPr lang="pl" sz="1800" b="0" dirty="0">
                <a:solidFill>
                  <a:srgbClr val="335494"/>
                </a:solidFill>
              </a:rPr>
              <a:t>ECDC, kontrahentem ECDC, </a:t>
            </a:r>
            <a:endParaRPr lang="en-IE" sz="1800" b="0" dirty="0">
              <a:solidFill>
                <a:srgbClr val="335494"/>
              </a:solidFill>
            </a:endParaRPr>
          </a:p>
          <a:p>
            <a:pPr>
              <a:spcBef>
                <a:spcPts val="600"/>
              </a:spcBef>
            </a:pPr>
            <a:r>
              <a:rPr lang="pl" sz="1800" dirty="0">
                <a:solidFill>
                  <a:srgbClr val="335494"/>
                </a:solidFill>
              </a:rPr>
              <a:t>EFSA </a:t>
            </a:r>
            <a:r>
              <a:rPr lang="pl" sz="1800" b="0" dirty="0">
                <a:solidFill>
                  <a:srgbClr val="335494"/>
                </a:solidFill>
              </a:rPr>
              <a:t>i ekspertami krajowymi</a:t>
            </a:r>
          </a:p>
          <a:p>
            <a:pPr lvl="1"/>
            <a:endParaRPr lang="en-US" sz="1800" b="0" dirty="0">
              <a:solidFill>
                <a:srgbClr val="33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3549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3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b="1" dirty="0">
              <a:solidFill>
                <a:srgbClr val="33549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D432C-F1B1-D9FD-953E-9332CF83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589" y="1527655"/>
            <a:ext cx="1056802" cy="939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CA3B2-B603-7899-0A2B-7B50F6078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450" y="6190126"/>
            <a:ext cx="1591056" cy="5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092D-6BD2-8D10-8255-328D45D2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229384"/>
            <a:ext cx="8229600" cy="936625"/>
          </a:xfrm>
        </p:spPr>
        <p:txBody>
          <a:bodyPr wrap="square" anchor="ctr">
            <a:normAutofit/>
          </a:bodyPr>
          <a:lstStyle/>
          <a:p>
            <a:pPr algn="ctr"/>
            <a:r>
              <a:rPr lang="pl" b="1"/>
              <a:t>Audyty: monitorowanie AMR</a:t>
            </a:r>
            <a:endParaRPr lang="en-IE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6C2C3A-2936-5B30-08FE-45A24E2B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18045" y="2332851"/>
            <a:ext cx="4623829" cy="3739838"/>
          </a:xfrm>
        </p:spPr>
        <p:txBody>
          <a:bodyPr/>
          <a:lstStyle/>
          <a:p>
            <a:pPr>
              <a:buFont typeface="Wingdings"/>
              <a:buChar char="v"/>
            </a:pPr>
            <a:r>
              <a:rPr lang="pl" sz="1500" b="1" dirty="0"/>
              <a:t>Monitorowanie oporności na środki przeciwdrobnoustrojowe w niektórych produktach spożywczych pochodzenia zwierzęcego i zwierzętach służących do produkcji żywności</a:t>
            </a:r>
            <a:endParaRPr lang="en-US" sz="1500" b="1" dirty="0">
              <a:ea typeface="Verdana"/>
            </a:endParaRPr>
          </a:p>
          <a:p>
            <a:pPr>
              <a:buFont typeface="Wingdings"/>
              <a:buChar char="v"/>
            </a:pPr>
            <a:endParaRPr lang="en-US" sz="1500" b="1" dirty="0">
              <a:ea typeface="Verdana"/>
            </a:endParaRPr>
          </a:p>
          <a:p>
            <a:pPr>
              <a:spcAft>
                <a:spcPts val="600"/>
              </a:spcAft>
              <a:defRPr/>
            </a:pPr>
            <a:r>
              <a:rPr lang="pl" sz="1500" dirty="0">
                <a:solidFill>
                  <a:srgbClr val="335494"/>
                </a:solidFill>
                <a:ea typeface="Verdana"/>
                <a:sym typeface="Wingdings" panose="05000000000000000000" pitchFamily="2" charset="2"/>
              </a:rPr>
              <a:t> </a:t>
            </a:r>
            <a:r>
              <a:rPr lang="pl" sz="1500" dirty="0">
                <a:solidFill>
                  <a:srgbClr val="335494"/>
                </a:solidFill>
                <a:ea typeface="Verdana"/>
              </a:rPr>
              <a:t>Wymagania decyzji wykonawczej Komisji (UE) 2020/1729</a:t>
            </a:r>
          </a:p>
          <a:p>
            <a:pPr>
              <a:spcAft>
                <a:spcPts val="600"/>
              </a:spcAft>
              <a:defRPr/>
            </a:pPr>
            <a:r>
              <a:rPr lang="pl" sz="1500" dirty="0">
                <a:solidFill>
                  <a:srgbClr val="335494"/>
                </a:solidFill>
                <a:ea typeface="Verdana"/>
              </a:rPr>
              <a:t>We współpracy z EFSA w zakresie przekazywanych danych.</a:t>
            </a:r>
            <a:endParaRPr lang="pl-PL" sz="1400" dirty="0">
              <a:solidFill>
                <a:srgbClr val="335494"/>
              </a:solidFill>
              <a:ea typeface="Verdana"/>
            </a:endParaRPr>
          </a:p>
          <a:p>
            <a:pPr marL="342900" indent="-342900">
              <a:spcAft>
                <a:spcPts val="600"/>
              </a:spcAft>
              <a:buFont typeface="Wingdings" panose="020B0604020202020204" pitchFamily="34" charset="0"/>
              <a:buChar char="v"/>
              <a:defRPr/>
            </a:pPr>
            <a:r>
              <a:rPr lang="pl" sz="1500" b="1" dirty="0">
                <a:solidFill>
                  <a:srgbClr val="335494"/>
                </a:solidFill>
              </a:rPr>
              <a:t>2023</a:t>
            </a:r>
            <a:r>
              <a:rPr lang="pl" sz="1500" b="0" dirty="0">
                <a:solidFill>
                  <a:srgbClr val="335494"/>
                </a:solidFill>
              </a:rPr>
              <a:t>: Irlandia, Portugalia, Malta i Chorwacja</a:t>
            </a:r>
            <a:endParaRPr lang="en-US" sz="1500" b="0" dirty="0">
              <a:solidFill>
                <a:srgbClr val="335494"/>
              </a:solidFill>
              <a:ea typeface="Verdana"/>
            </a:endParaRPr>
          </a:p>
          <a:p>
            <a:pPr>
              <a:spcAft>
                <a:spcPts val="600"/>
              </a:spcAft>
              <a:buFont typeface="Wingdings" panose="020B0604020202020204" pitchFamily="34" charset="0"/>
              <a:buChar char="v"/>
              <a:defRPr/>
            </a:pPr>
            <a:r>
              <a:rPr lang="pl" sz="1500" b="1" dirty="0">
                <a:solidFill>
                  <a:srgbClr val="335494"/>
                </a:solidFill>
              </a:rPr>
              <a:t>2024</a:t>
            </a:r>
            <a:r>
              <a:rPr lang="pl" sz="1500" dirty="0">
                <a:solidFill>
                  <a:srgbClr val="335494"/>
                </a:solidFill>
              </a:rPr>
              <a:t>: Holandia, </a:t>
            </a:r>
            <a:r>
              <a:rPr lang="pl" sz="1500" b="1" dirty="0">
                <a:solidFill>
                  <a:srgbClr val="335494"/>
                </a:solidFill>
              </a:rPr>
              <a:t>Polska </a:t>
            </a:r>
            <a:r>
              <a:rPr lang="pl" sz="1500" dirty="0">
                <a:solidFill>
                  <a:srgbClr val="335494"/>
                </a:solidFill>
              </a:rPr>
              <a:t>i Grecja (</a:t>
            </a:r>
            <a:r>
              <a:rPr lang="pl-PL" sz="1500" dirty="0">
                <a:solidFill>
                  <a:srgbClr val="335494"/>
                </a:solidFill>
              </a:rPr>
              <a:t>selekcja</a:t>
            </a:r>
            <a:r>
              <a:rPr lang="en-IE" sz="1500" dirty="0">
                <a:solidFill>
                  <a:srgbClr val="335494"/>
                </a:solidFill>
              </a:rPr>
              <a:t> krajow pod </a:t>
            </a:r>
            <a:r>
              <a:rPr lang="pl-PL" sz="1500" dirty="0">
                <a:solidFill>
                  <a:srgbClr val="335494"/>
                </a:solidFill>
              </a:rPr>
              <a:t>kątem</a:t>
            </a:r>
            <a:r>
              <a:rPr lang="en-IE" sz="1500" dirty="0">
                <a:solidFill>
                  <a:srgbClr val="335494"/>
                </a:solidFill>
              </a:rPr>
              <a:t> </a:t>
            </a:r>
            <a:r>
              <a:rPr lang="pl-PL" sz="1500" dirty="0">
                <a:solidFill>
                  <a:srgbClr val="335494"/>
                </a:solidFill>
              </a:rPr>
              <a:t>wielkości</a:t>
            </a:r>
            <a:r>
              <a:rPr lang="en-IE" sz="1500" dirty="0">
                <a:solidFill>
                  <a:srgbClr val="335494"/>
                </a:solidFill>
              </a:rPr>
              <a:t> </a:t>
            </a:r>
            <a:r>
              <a:rPr lang="pl-PL" sz="1500" dirty="0">
                <a:solidFill>
                  <a:srgbClr val="335494"/>
                </a:solidFill>
              </a:rPr>
              <a:t>importów</a:t>
            </a:r>
            <a:r>
              <a:rPr lang="en-IE" sz="1500" dirty="0">
                <a:solidFill>
                  <a:srgbClr val="335494"/>
                </a:solidFill>
              </a:rPr>
              <a:t> </a:t>
            </a:r>
            <a:r>
              <a:rPr lang="pl-PL" sz="1500" dirty="0">
                <a:solidFill>
                  <a:srgbClr val="335494"/>
                </a:solidFill>
              </a:rPr>
              <a:t>mięsa</a:t>
            </a:r>
            <a:r>
              <a:rPr lang="en-IE" sz="1500" dirty="0">
                <a:solidFill>
                  <a:srgbClr val="335494"/>
                </a:solidFill>
              </a:rPr>
              <a:t> z </a:t>
            </a:r>
            <a:r>
              <a:rPr lang="en-IE" sz="1500" dirty="0" err="1">
                <a:solidFill>
                  <a:srgbClr val="335494"/>
                </a:solidFill>
              </a:rPr>
              <a:t>krajów</a:t>
            </a:r>
            <a:r>
              <a:rPr lang="en-IE" sz="1500" dirty="0">
                <a:solidFill>
                  <a:srgbClr val="335494"/>
                </a:solidFill>
              </a:rPr>
              <a:t> </a:t>
            </a:r>
            <a:r>
              <a:rPr lang="en-IE" sz="1500" dirty="0" err="1">
                <a:solidFill>
                  <a:srgbClr val="335494"/>
                </a:solidFill>
              </a:rPr>
              <a:t>spoza</a:t>
            </a:r>
            <a:r>
              <a:rPr lang="en-IE" sz="1500" dirty="0">
                <a:solidFill>
                  <a:srgbClr val="335494"/>
                </a:solidFill>
              </a:rPr>
              <a:t> UE</a:t>
            </a:r>
            <a:r>
              <a:rPr lang="pl" sz="1500" dirty="0">
                <a:solidFill>
                  <a:srgbClr val="335494"/>
                </a:solidFill>
              </a:rPr>
              <a:t>)</a:t>
            </a:r>
            <a:endParaRPr lang="en-US" sz="1500" b="0" dirty="0">
              <a:solidFill>
                <a:srgbClr val="335494"/>
              </a:solidFill>
              <a:ea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3EBA5-EB68-F01E-F5C8-D6D7C556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70" y="2628450"/>
            <a:ext cx="4596234" cy="277578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A710-CE9D-DCA5-694A-82FBCBD1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6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E91BE-D882-B39D-4A8D-7F0921B863C1}"/>
              </a:ext>
            </a:extLst>
          </p:cNvPr>
          <p:cNvSpPr txBox="1"/>
          <p:nvPr/>
        </p:nvSpPr>
        <p:spPr>
          <a:xfrm>
            <a:off x="4580365" y="5542891"/>
            <a:ext cx="43630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v"/>
            </a:pPr>
            <a:r>
              <a:rPr lang="en-IE" sz="1050" b="0" i="1" dirty="0">
                <a:solidFill>
                  <a:srgbClr val="335494"/>
                </a:solidFill>
                <a:latin typeface="+mn-lt"/>
              </a:rPr>
              <a:t> </a:t>
            </a:r>
            <a:r>
              <a:rPr lang="en-IE" sz="1050" b="0" i="1" dirty="0" err="1">
                <a:solidFill>
                  <a:srgbClr val="335494"/>
                </a:solidFill>
                <a:latin typeface="+mn-lt"/>
              </a:rPr>
              <a:t>Problemy</a:t>
            </a:r>
            <a:r>
              <a:rPr lang="en-IE" sz="1050" b="0" i="1" dirty="0">
                <a:solidFill>
                  <a:srgbClr val="335494"/>
                </a:solidFill>
                <a:latin typeface="+mn-lt"/>
              </a:rPr>
              <a:t> </a:t>
            </a:r>
            <a:r>
              <a:rPr lang="pl" sz="1050" b="0" i="1" dirty="0">
                <a:solidFill>
                  <a:srgbClr val="335494"/>
                </a:solidFill>
                <a:latin typeface="+mn-lt"/>
              </a:rPr>
              <a:t>dotyczące reprezentatywności próbek, późne</a:t>
            </a:r>
            <a:r>
              <a:rPr lang="en-IE" sz="1050" b="0" i="1" dirty="0">
                <a:solidFill>
                  <a:srgbClr val="335494"/>
                </a:solidFill>
                <a:latin typeface="+mn-lt"/>
              </a:rPr>
              <a:t>go</a:t>
            </a:r>
            <a:r>
              <a:rPr lang="pl" sz="1050" b="0" i="1" dirty="0">
                <a:solidFill>
                  <a:srgbClr val="335494"/>
                </a:solidFill>
                <a:latin typeface="+mn-lt"/>
              </a:rPr>
              <a:t> rozpoczęcie wdrażania planów, pobieranie próbek w punktach kontroli granicznej</a:t>
            </a:r>
            <a:endParaRPr lang="en-US" sz="1050" b="0" i="1" dirty="0">
              <a:solidFill>
                <a:srgbClr val="335494"/>
              </a:solidFill>
              <a:latin typeface="+mn-lt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082F61C9-0973-41B5-39CC-9D82693C2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819" y="6072689"/>
            <a:ext cx="1500761" cy="4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85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092D-6BD2-8D10-8255-328D45D2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625"/>
          </a:xfrm>
        </p:spPr>
        <p:txBody>
          <a:bodyPr wrap="square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l" sz="2600" b="1" dirty="0"/>
              <a:t>Audyty: Rozporządzenie (UE)</a:t>
            </a:r>
            <a:r>
              <a:rPr lang="pl" sz="2600" dirty="0"/>
              <a:t> 2019</a:t>
            </a:r>
            <a:r>
              <a:rPr lang="en-IE" sz="2600" dirty="0"/>
              <a:t>/</a:t>
            </a:r>
            <a:r>
              <a:rPr lang="pl" sz="2600" dirty="0"/>
              <a:t>6 w sprawie </a:t>
            </a:r>
            <a:r>
              <a:rPr lang="pl" sz="2600" b="1" dirty="0"/>
              <a:t>produktów leczniczych weterynaryjnych </a:t>
            </a:r>
            <a:br>
              <a:rPr lang="en-IE" sz="2600" b="1" dirty="0"/>
            </a:br>
            <a:r>
              <a:rPr lang="pl" sz="2600" b="1" dirty="0"/>
              <a:t>– </a:t>
            </a:r>
            <a:r>
              <a:rPr lang="en-IE" sz="2600" b="1" dirty="0"/>
              <a:t>z </a:t>
            </a:r>
            <a:r>
              <a:rPr lang="en-IE" sz="2600" b="1" dirty="0" err="1"/>
              <a:t>perspektywy</a:t>
            </a:r>
            <a:r>
              <a:rPr lang="pl" sz="2600" b="1" dirty="0"/>
              <a:t> AMR</a:t>
            </a:r>
            <a:endParaRPr lang="en-IE" sz="2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6C2C3A-2936-5B30-08FE-45A24E2B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898" y="2142309"/>
            <a:ext cx="4575603" cy="4715691"/>
          </a:xfrm>
        </p:spPr>
        <p:txBody>
          <a:bodyPr wrap="square" anchor="t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" sz="2300" dirty="0"/>
              <a:t>Cel: </a:t>
            </a:r>
            <a:r>
              <a:rPr lang="pl" sz="2300" b="1" dirty="0"/>
              <a:t>ocena kontroli urzędowych w zakresie niektórych przepisów dotyczących środków przeciwdrobnoustrojowych</a:t>
            </a:r>
            <a:r>
              <a:rPr lang="en-IE" sz="2300" b="1" dirty="0"/>
              <a:t>.</a:t>
            </a:r>
          </a:p>
          <a:p>
            <a:pPr>
              <a:lnSpc>
                <a:spcPct val="120000"/>
              </a:lnSpc>
            </a:pPr>
            <a:endParaRPr lang="en-US" sz="2300" dirty="0"/>
          </a:p>
          <a:p>
            <a:pPr marL="0" indent="0">
              <a:lnSpc>
                <a:spcPct val="120000"/>
              </a:lnSpc>
              <a:buNone/>
            </a:pPr>
            <a:r>
              <a:rPr lang="pl" sz="2300" dirty="0"/>
              <a:t>Skupiając się na aspektach, które mają wpływ na AMR. </a:t>
            </a:r>
            <a:endParaRPr lang="en-IE" sz="2300" dirty="0"/>
          </a:p>
          <a:p>
            <a:pPr marL="0" indent="0">
              <a:lnSpc>
                <a:spcPct val="120000"/>
              </a:lnSpc>
              <a:buNone/>
            </a:pPr>
            <a:r>
              <a:rPr lang="pl" sz="2300" dirty="0"/>
              <a:t>Na przykład: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" sz="2300" dirty="0"/>
              <a:t>- stosowanie </a:t>
            </a:r>
            <a:r>
              <a:rPr lang="en-IE" sz="2300" dirty="0"/>
              <a:t>środków </a:t>
            </a:r>
            <a:r>
              <a:rPr lang="en-IE" sz="2300" dirty="0" err="1"/>
              <a:t>przeciwdrobnoustrojowych</a:t>
            </a:r>
            <a:r>
              <a:rPr lang="pl" sz="2300" dirty="0"/>
              <a:t> w profilaktyce/ metafilaktyce wyłącznie w określonych </a:t>
            </a:r>
            <a:r>
              <a:rPr lang="en-IE" sz="2300" dirty="0" err="1"/>
              <a:t>sytuacjach</a:t>
            </a:r>
            <a:endParaRPr lang="pl" sz="2300" dirty="0"/>
          </a:p>
          <a:p>
            <a:pPr marL="0" indent="0">
              <a:lnSpc>
                <a:spcPct val="120000"/>
              </a:lnSpc>
              <a:buNone/>
            </a:pPr>
            <a:r>
              <a:rPr lang="pl" sz="2300" dirty="0"/>
              <a:t>- stosowa</a:t>
            </a:r>
            <a:r>
              <a:rPr lang="en-IE" sz="2300" dirty="0" err="1"/>
              <a:t>nie</a:t>
            </a:r>
            <a:r>
              <a:rPr lang="en-IE" sz="2300" dirty="0"/>
              <a:t> środków </a:t>
            </a:r>
            <a:r>
              <a:rPr lang="en-IE" sz="2300" dirty="0" err="1"/>
              <a:t>przeciwdrobnoustrojowych</a:t>
            </a:r>
            <a:r>
              <a:rPr lang="pl" sz="2300" dirty="0"/>
              <a:t> w celu stymulacji wzrostu</a:t>
            </a:r>
            <a:r>
              <a:rPr lang="en-IE" sz="2300" dirty="0"/>
              <a:t>/</a:t>
            </a:r>
            <a:r>
              <a:rPr lang="en-IE" sz="2300" dirty="0" err="1"/>
              <a:t>zwiekszenia</a:t>
            </a:r>
            <a:r>
              <a:rPr lang="en-IE" sz="2300" dirty="0"/>
              <a:t> </a:t>
            </a:r>
            <a:r>
              <a:rPr lang="en-IE" sz="2300" dirty="0" err="1"/>
              <a:t>wydajnosci</a:t>
            </a:r>
            <a:r>
              <a:rPr lang="pl" sz="2300" dirty="0"/>
              <a:t> lub rekompensaty </a:t>
            </a:r>
            <a:r>
              <a:rPr lang="en-IE" sz="2300" dirty="0" err="1"/>
              <a:t>niedostatecznej</a:t>
            </a:r>
            <a:r>
              <a:rPr lang="en-IE" sz="2300" dirty="0"/>
              <a:t> </a:t>
            </a:r>
            <a:r>
              <a:rPr lang="pl" sz="2300" dirty="0"/>
              <a:t>higieny</a:t>
            </a:r>
            <a:r>
              <a:rPr lang="en-IE" sz="2300" dirty="0"/>
              <a:t>/</a:t>
            </a:r>
            <a:r>
              <a:rPr lang="en-IE" sz="2300" dirty="0" err="1"/>
              <a:t>nieprawidlowego</a:t>
            </a:r>
            <a:r>
              <a:rPr lang="en-IE" sz="2300" dirty="0"/>
              <a:t> </a:t>
            </a:r>
            <a:r>
              <a:rPr lang="en-IE" sz="2300" dirty="0" err="1"/>
              <a:t>zarzadzania</a:t>
            </a:r>
            <a:r>
              <a:rPr lang="en-IE" sz="2300" dirty="0"/>
              <a:t> </a:t>
            </a:r>
            <a:r>
              <a:rPr lang="en-IE" sz="2300" dirty="0" err="1"/>
              <a:t>gospodarstwem</a:t>
            </a:r>
            <a:endParaRPr lang="pl" sz="2300" dirty="0"/>
          </a:p>
          <a:p>
            <a:pPr marL="0" indent="0">
              <a:lnSpc>
                <a:spcPct val="120000"/>
              </a:lnSpc>
              <a:buNone/>
            </a:pPr>
            <a:r>
              <a:rPr lang="pl" sz="2300" dirty="0"/>
              <a:t>- </a:t>
            </a:r>
            <a:r>
              <a:rPr lang="en-IE" sz="2300" dirty="0" err="1"/>
              <a:t>stosowanie</a:t>
            </a:r>
            <a:r>
              <a:rPr lang="en-IE" sz="2300" dirty="0"/>
              <a:t> u </a:t>
            </a:r>
            <a:r>
              <a:rPr lang="en-IE" sz="2300" dirty="0" err="1"/>
              <a:t>zwierzat</a:t>
            </a:r>
            <a:r>
              <a:rPr lang="en-IE" sz="2300" dirty="0"/>
              <a:t> środków </a:t>
            </a:r>
            <a:r>
              <a:rPr lang="en-IE" sz="2300" dirty="0" err="1"/>
              <a:t>przeciwdrobnoustrojowych</a:t>
            </a:r>
            <a:r>
              <a:rPr lang="pl" sz="2300" dirty="0"/>
              <a:t> </a:t>
            </a:r>
            <a:r>
              <a:rPr lang="en-IE" sz="2300" dirty="0" err="1"/>
              <a:t>zarezerwowanych</a:t>
            </a:r>
            <a:r>
              <a:rPr lang="en-IE" sz="2300" dirty="0"/>
              <a:t> do leczenia </a:t>
            </a:r>
            <a:r>
              <a:rPr lang="en-IE" sz="2300" dirty="0" err="1"/>
              <a:t>ludzi</a:t>
            </a:r>
            <a:r>
              <a:rPr lang="en-IE" sz="2300" dirty="0"/>
              <a:t> (</a:t>
            </a:r>
            <a:r>
              <a:rPr lang="en-IE" sz="2300" dirty="0" err="1"/>
              <a:t>rozporzadzenie</a:t>
            </a:r>
            <a:r>
              <a:rPr lang="en-IE" sz="2300" dirty="0"/>
              <a:t> </a:t>
            </a:r>
            <a:r>
              <a:rPr lang="en-IE" sz="2300" dirty="0" err="1"/>
              <a:t>wykonawcze</a:t>
            </a:r>
            <a:r>
              <a:rPr lang="en-IE" sz="2300" dirty="0"/>
              <a:t> </a:t>
            </a:r>
            <a:r>
              <a:rPr lang="en-IE" sz="2300" dirty="0" err="1"/>
              <a:t>Komisji</a:t>
            </a:r>
            <a:r>
              <a:rPr lang="en-IE" sz="2300" dirty="0"/>
              <a:t> (UE) nr 2022/1255)</a:t>
            </a:r>
            <a:endParaRPr lang="pl" sz="2300" dirty="0"/>
          </a:p>
          <a:p>
            <a:pPr marL="0" indent="0">
              <a:lnSpc>
                <a:spcPct val="120000"/>
              </a:lnSpc>
              <a:buNone/>
            </a:pPr>
            <a:r>
              <a:rPr lang="pl" sz="2300" dirty="0"/>
              <a:t>- dokumentacj</a:t>
            </a:r>
            <a:r>
              <a:rPr lang="en-IE" sz="2300" dirty="0"/>
              <a:t>a leczenia </a:t>
            </a:r>
            <a:r>
              <a:rPr lang="en-IE" sz="2300" dirty="0" err="1"/>
              <a:t>środkami</a:t>
            </a:r>
            <a:r>
              <a:rPr lang="en-IE" sz="2300" dirty="0"/>
              <a:t> </a:t>
            </a:r>
            <a:r>
              <a:rPr lang="en-IE" sz="2300" dirty="0" err="1"/>
              <a:t>przeciwdrobnoustrojowych</a:t>
            </a:r>
            <a:r>
              <a:rPr lang="en-IE" sz="2300" dirty="0"/>
              <a:t>  </a:t>
            </a:r>
            <a:endParaRPr lang="en-US" sz="23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9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" sz="2300" b="1" dirty="0"/>
              <a:t>2023</a:t>
            </a:r>
            <a:r>
              <a:rPr lang="pl" sz="2300" b="0" dirty="0"/>
              <a:t>: Dania i </a:t>
            </a:r>
            <a:r>
              <a:rPr lang="pl" sz="2300" b="1" dirty="0"/>
              <a:t>Polska </a:t>
            </a:r>
            <a:r>
              <a:rPr lang="pl" sz="2300" dirty="0"/>
              <a:t>(link do raportu)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" sz="2300" dirty="0">
                <a:hlinkClick r:id="rId3"/>
              </a:rPr>
              <a:t>https://ec.europa.eu/food/audits-analytic/audit-report/details/4754</a:t>
            </a:r>
            <a:endParaRPr lang="en-US" sz="23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" sz="2300" b="1" dirty="0"/>
              <a:t>2024</a:t>
            </a:r>
            <a:r>
              <a:rPr lang="pl" sz="2300" dirty="0"/>
              <a:t>: Holandia, </a:t>
            </a:r>
            <a:r>
              <a:rPr lang="pl" sz="2300" b="1" dirty="0"/>
              <a:t>Polska</a:t>
            </a:r>
            <a:r>
              <a:rPr lang="pl" sz="2300" dirty="0"/>
              <a:t> i Włochy</a:t>
            </a:r>
            <a:endParaRPr lang="en-US" sz="2300" dirty="0"/>
          </a:p>
        </p:txBody>
      </p:sp>
      <p:pic>
        <p:nvPicPr>
          <p:cNvPr id="3" name="Picture 2" descr="A person standing in a pig farm&#10;&#10;Description automatically generated">
            <a:extLst>
              <a:ext uri="{FF2B5EF4-FFF2-40B4-BE49-F238E27FC236}">
                <a16:creationId xmlns:a16="http://schemas.microsoft.com/office/drawing/2014/main" id="{4C553326-314A-9A22-2B2D-E53281853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3" r="-1" b="-1"/>
          <a:stretch/>
        </p:blipFill>
        <p:spPr bwMode="auto">
          <a:xfrm>
            <a:off x="4840501" y="2429047"/>
            <a:ext cx="4038600" cy="3529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A710-CE9D-DCA5-694A-82FBCBD1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27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1DDA9E2-A94E-4DF7-8E02-4ACC6B27C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692895"/>
            <a:ext cx="8229600" cy="295945"/>
          </a:xfrm>
        </p:spPr>
        <p:txBody>
          <a:bodyPr wrap="square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IE" altLang="en-US" dirty="0"/>
            </a:br>
            <a:br>
              <a:rPr lang="en-IE" altLang="en-US" dirty="0"/>
            </a:br>
            <a:r>
              <a:rPr lang="pl" altLang="en-US" sz="3600" dirty="0"/>
              <a:t>Dziękuję!</a:t>
            </a:r>
            <a:br>
              <a:rPr lang="en-IE" altLang="en-US" sz="3600" dirty="0"/>
            </a:br>
            <a:br>
              <a:rPr lang="en-IE" altLang="en-US" sz="1600" dirty="0"/>
            </a:br>
            <a:br>
              <a:rPr lang="en-IE" altLang="en-US" sz="1600" i="1" dirty="0"/>
            </a:br>
            <a:endParaRPr lang="en-GB" altLang="en-US" sz="16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80AC30-7593-D474-A67B-BED075D4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220" y="2390916"/>
            <a:ext cx="4038600" cy="2271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BC4073E0-972A-4C8C-9C61-D2E6DD9E040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59390" y="5578679"/>
            <a:ext cx="7726261" cy="666546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IE" altLang="en-US" sz="1400" i="0" dirty="0"/>
          </a:p>
          <a:p>
            <a:pPr marL="0" indent="0">
              <a:lnSpc>
                <a:spcPct val="90000"/>
              </a:lnSpc>
              <a:buNone/>
            </a:pPr>
            <a:r>
              <a:rPr lang="pl" altLang="en-US" sz="1400" i="0" dirty="0"/>
              <a:t>Wideo </a:t>
            </a:r>
            <a:r>
              <a:rPr lang="en-IE" altLang="en-US" sz="1400" i="0" dirty="0"/>
              <a:t>o</a:t>
            </a:r>
            <a:r>
              <a:rPr lang="pl" altLang="en-US" sz="1400" i="0" dirty="0"/>
              <a:t> audyt</a:t>
            </a:r>
            <a:r>
              <a:rPr lang="en-IE" altLang="en-US" sz="1400" i="0" dirty="0"/>
              <a:t>ach </a:t>
            </a:r>
            <a:r>
              <a:rPr lang="en-IE" altLang="en-US" sz="1400" i="0" dirty="0" err="1"/>
              <a:t>Komisji</a:t>
            </a:r>
            <a:r>
              <a:rPr lang="pl" altLang="en-US" sz="1400" i="0" dirty="0"/>
              <a:t> dotyczących zdrowia i bezpieczeństwa żywności: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" altLang="en-US" sz="1400" i="0" dirty="0">
                <a:hlinkClick r:id="rId3"/>
              </a:rPr>
              <a:t>https://audiovisual.ec.europa.eu/en/video/I-131693</a:t>
            </a:r>
            <a:endParaRPr lang="en-IE" altLang="en-US" sz="1400" i="0" dirty="0"/>
          </a:p>
          <a:p>
            <a:pPr marL="0" indent="0">
              <a:lnSpc>
                <a:spcPct val="90000"/>
              </a:lnSpc>
              <a:buNone/>
            </a:pPr>
            <a:endParaRPr lang="en-IE" altLang="en-US" sz="1100" i="0" dirty="0"/>
          </a:p>
          <a:p>
            <a:pPr marL="0" indent="0">
              <a:lnSpc>
                <a:spcPct val="90000"/>
              </a:lnSpc>
              <a:buNone/>
            </a:pPr>
            <a:endParaRPr lang="en-IE" altLang="en-US" sz="1100" i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73529-E257-9AB9-48AE-B449A298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A9B-5547-454A-BC0C-C5C4052A4BD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12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709</Words>
  <Application>Microsoft Office PowerPoint</Application>
  <PresentationFormat>On-screen Show (4:3)</PresentationFormat>
  <Paragraphs>90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Slide_Master</vt:lpstr>
      <vt:lpstr>Komisja Europejska  Dyrekcja Generalna ds. Zdrowia i Bezpieczeństwa Żywności (DG SANTE)   Audyty i analizy w zakresie zdrowia i żywności </vt:lpstr>
      <vt:lpstr>SANTE F? </vt:lpstr>
      <vt:lpstr>PowerPoint Presentation</vt:lpstr>
      <vt:lpstr>PowerPoint Presentation</vt:lpstr>
      <vt:lpstr>  AMR Jedno Zdrowie wspólne misje - ECDC, EFSA i DG SANTE   </vt:lpstr>
      <vt:lpstr>Audyty: monitorowanie AMR</vt:lpstr>
      <vt:lpstr>Audyty: Rozporządzenie (UE) 2019/6 w sprawie produktów leczniczych weterynaryjnych  – z perspektywy AMR</vt:lpstr>
      <vt:lpstr>  Dziękuję!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DECEWICZ Iwona (SANTE)</cp:lastModifiedBy>
  <cp:revision>35</cp:revision>
  <cp:lastPrinted>2019-01-18T15:50:29Z</cp:lastPrinted>
  <dcterms:created xsi:type="dcterms:W3CDTF">2011-10-28T10:25:18Z</dcterms:created>
  <dcterms:modified xsi:type="dcterms:W3CDTF">2024-10-20T19:21:12Z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2022-09-08T08:02:50Z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a03eb66c-b9a5-41c7-8a67-b60c5b6fdfb4</vt:lpwstr>
  </property>
  <property fmtid="{D5CDD505-2E9C-101B-9397-08002B2CF9AE}" pid="8" name="MSIP_Label_6bd9ddd1-4d20-43f6-abfa-fc3c07406f94_ContentBits">
    <vt:lpwstr>0</vt:lpwstr>
  </property>
</Properties>
</file>