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</p:sldMasterIdLst>
  <p:notesMasterIdLst>
    <p:notesMasterId r:id="rId21"/>
  </p:notesMasterIdLst>
  <p:handoutMasterIdLst>
    <p:handoutMasterId r:id="rId22"/>
  </p:handoutMasterIdLst>
  <p:sldIdLst>
    <p:sldId id="277" r:id="rId6"/>
    <p:sldId id="386" r:id="rId7"/>
    <p:sldId id="264" r:id="rId8"/>
    <p:sldId id="281" r:id="rId9"/>
    <p:sldId id="280" r:id="rId10"/>
    <p:sldId id="384" r:id="rId11"/>
    <p:sldId id="388" r:id="rId12"/>
    <p:sldId id="391" r:id="rId13"/>
    <p:sldId id="400" r:id="rId14"/>
    <p:sldId id="402" r:id="rId15"/>
    <p:sldId id="394" r:id="rId16"/>
    <p:sldId id="395" r:id="rId17"/>
    <p:sldId id="398" r:id="rId18"/>
    <p:sldId id="399" r:id="rId19"/>
    <p:sldId id="403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5D854A1-7B95-F89F-8A0F-1160B2213964}" name="GORANOV Luben (SANTE)" initials="EC" userId="GORANOV Luben (SANT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3B1"/>
    <a:srgbClr val="B6C625"/>
    <a:srgbClr val="59BB18"/>
    <a:srgbClr val="00AA7D"/>
    <a:srgbClr val="03AFAF"/>
    <a:srgbClr val="2C7470"/>
    <a:srgbClr val="6BB188"/>
    <a:srgbClr val="9DCBB0"/>
    <a:srgbClr val="CBE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2A1734-CC87-CB29-001A-71B79E3667CA}" v="16" dt="2024-10-17T11:28:37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6504" autoAdjust="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astro Troya" userId="S::acastro@aenor.com::58fec591-b333-4c59-a2df-1c57e39d4266" providerId="AD" clId="Web-{3E2A1734-CC87-CB29-001A-71B79E3667CA}"/>
    <pc:docChg chg="modSld">
      <pc:chgData name="Andrea Castro Troya" userId="S::acastro@aenor.com::58fec591-b333-4c59-a2df-1c57e39d4266" providerId="AD" clId="Web-{3E2A1734-CC87-CB29-001A-71B79E3667CA}" dt="2024-10-17T11:28:37.327" v="11" actId="20577"/>
      <pc:docMkLst>
        <pc:docMk/>
      </pc:docMkLst>
      <pc:sldChg chg="modSp">
        <pc:chgData name="Andrea Castro Troya" userId="S::acastro@aenor.com::58fec591-b333-4c59-a2df-1c57e39d4266" providerId="AD" clId="Web-{3E2A1734-CC87-CB29-001A-71B79E3667CA}" dt="2024-10-17T11:28:00.357" v="1" actId="20577"/>
        <pc:sldMkLst>
          <pc:docMk/>
          <pc:sldMk cId="3510459679" sldId="391"/>
        </pc:sldMkLst>
        <pc:spChg chg="mod">
          <ac:chgData name="Andrea Castro Troya" userId="S::acastro@aenor.com::58fec591-b333-4c59-a2df-1c57e39d4266" providerId="AD" clId="Web-{3E2A1734-CC87-CB29-001A-71B79E3667CA}" dt="2024-10-17T11:28:00.357" v="1" actId="20577"/>
          <ac:spMkLst>
            <pc:docMk/>
            <pc:sldMk cId="3510459679" sldId="391"/>
            <ac:spMk id="37" creationId="{16F2F623-9190-41C6-9F9A-7CD15B015CA2}"/>
          </ac:spMkLst>
        </pc:spChg>
      </pc:sldChg>
      <pc:sldChg chg="modSp">
        <pc:chgData name="Andrea Castro Troya" userId="S::acastro@aenor.com::58fec591-b333-4c59-a2df-1c57e39d4266" providerId="AD" clId="Web-{3E2A1734-CC87-CB29-001A-71B79E3667CA}" dt="2024-10-17T11:28:13.795" v="5" actId="20577"/>
        <pc:sldMkLst>
          <pc:docMk/>
          <pc:sldMk cId="2174509703" sldId="394"/>
        </pc:sldMkLst>
        <pc:spChg chg="mod">
          <ac:chgData name="Andrea Castro Troya" userId="S::acastro@aenor.com::58fec591-b333-4c59-a2df-1c57e39d4266" providerId="AD" clId="Web-{3E2A1734-CC87-CB29-001A-71B79E3667CA}" dt="2024-10-17T11:28:13.795" v="5" actId="20577"/>
          <ac:spMkLst>
            <pc:docMk/>
            <pc:sldMk cId="2174509703" sldId="394"/>
            <ac:spMk id="37" creationId="{16F2F623-9190-41C6-9F9A-7CD15B015CA2}"/>
          </ac:spMkLst>
        </pc:spChg>
      </pc:sldChg>
      <pc:sldChg chg="modSp">
        <pc:chgData name="Andrea Castro Troya" userId="S::acastro@aenor.com::58fec591-b333-4c59-a2df-1c57e39d4266" providerId="AD" clId="Web-{3E2A1734-CC87-CB29-001A-71B79E3667CA}" dt="2024-10-17T11:28:23.593" v="7" actId="20577"/>
        <pc:sldMkLst>
          <pc:docMk/>
          <pc:sldMk cId="3324208697" sldId="395"/>
        </pc:sldMkLst>
        <pc:spChg chg="mod">
          <ac:chgData name="Andrea Castro Troya" userId="S::acastro@aenor.com::58fec591-b333-4c59-a2df-1c57e39d4266" providerId="AD" clId="Web-{3E2A1734-CC87-CB29-001A-71B79E3667CA}" dt="2024-10-17T11:28:23.593" v="7" actId="20577"/>
          <ac:spMkLst>
            <pc:docMk/>
            <pc:sldMk cId="3324208697" sldId="395"/>
            <ac:spMk id="37" creationId="{16F2F623-9190-41C6-9F9A-7CD15B015CA2}"/>
          </ac:spMkLst>
        </pc:spChg>
      </pc:sldChg>
      <pc:sldChg chg="modSp">
        <pc:chgData name="Andrea Castro Troya" userId="S::acastro@aenor.com::58fec591-b333-4c59-a2df-1c57e39d4266" providerId="AD" clId="Web-{3E2A1734-CC87-CB29-001A-71B79E3667CA}" dt="2024-10-17T11:28:31.671" v="9" actId="20577"/>
        <pc:sldMkLst>
          <pc:docMk/>
          <pc:sldMk cId="3029229812" sldId="398"/>
        </pc:sldMkLst>
        <pc:spChg chg="mod">
          <ac:chgData name="Andrea Castro Troya" userId="S::acastro@aenor.com::58fec591-b333-4c59-a2df-1c57e39d4266" providerId="AD" clId="Web-{3E2A1734-CC87-CB29-001A-71B79E3667CA}" dt="2024-10-17T11:28:31.671" v="9" actId="20577"/>
          <ac:spMkLst>
            <pc:docMk/>
            <pc:sldMk cId="3029229812" sldId="398"/>
            <ac:spMk id="3" creationId="{698FE759-7E36-D70D-38A9-63CF1C6E20D8}"/>
          </ac:spMkLst>
        </pc:spChg>
      </pc:sldChg>
      <pc:sldChg chg="modSp">
        <pc:chgData name="Andrea Castro Troya" userId="S::acastro@aenor.com::58fec591-b333-4c59-a2df-1c57e39d4266" providerId="AD" clId="Web-{3E2A1734-CC87-CB29-001A-71B79E3667CA}" dt="2024-10-17T11:28:37.327" v="11" actId="20577"/>
        <pc:sldMkLst>
          <pc:docMk/>
          <pc:sldMk cId="1110351959" sldId="399"/>
        </pc:sldMkLst>
        <pc:spChg chg="mod">
          <ac:chgData name="Andrea Castro Troya" userId="S::acastro@aenor.com::58fec591-b333-4c59-a2df-1c57e39d4266" providerId="AD" clId="Web-{3E2A1734-CC87-CB29-001A-71B79E3667CA}" dt="2024-10-17T11:28:37.327" v="11" actId="20577"/>
          <ac:spMkLst>
            <pc:docMk/>
            <pc:sldMk cId="1110351959" sldId="399"/>
            <ac:spMk id="5" creationId="{D8CCC978-5BFB-46E6-B5CC-ED81362E7785}"/>
          </ac:spMkLst>
        </pc:spChg>
      </pc:sldChg>
    </pc:docChg>
  </pc:docChgLst>
  <pc:docChgLst>
    <pc:chgData name="Shepard ‎" userId="09a58b91f9e979a1" providerId="LiveId" clId="{ECB0E8DB-C10D-4204-9DB9-6634CB7F8217}"/>
    <pc:docChg chg="undo custSel modSld modMainMaster">
      <pc:chgData name="Shepard ‎" userId="09a58b91f9e979a1" providerId="LiveId" clId="{ECB0E8DB-C10D-4204-9DB9-6634CB7F8217}" dt="2024-10-09T10:17:30.496" v="40" actId="20577"/>
      <pc:docMkLst>
        <pc:docMk/>
      </pc:docMkLst>
      <pc:sldChg chg="modSp mod">
        <pc:chgData name="Shepard ‎" userId="09a58b91f9e979a1" providerId="LiveId" clId="{ECB0E8DB-C10D-4204-9DB9-6634CB7F8217}" dt="2024-10-09T10:15:31.008" v="7" actId="1076"/>
        <pc:sldMkLst>
          <pc:docMk/>
          <pc:sldMk cId="1613776791" sldId="264"/>
        </pc:sldMkLst>
        <pc:spChg chg="mod">
          <ac:chgData name="Shepard ‎" userId="09a58b91f9e979a1" providerId="LiveId" clId="{ECB0E8DB-C10D-4204-9DB9-6634CB7F8217}" dt="2024-10-09T10:15:31.008" v="7" actId="1076"/>
          <ac:spMkLst>
            <pc:docMk/>
            <pc:sldMk cId="1613776791" sldId="264"/>
            <ac:spMk id="7" creationId="{D134C0FF-C9F2-8C75-AA31-F750D949EAB6}"/>
          </ac:spMkLst>
        </pc:spChg>
      </pc:sldChg>
      <pc:sldChg chg="delSp mod">
        <pc:chgData name="Shepard ‎" userId="09a58b91f9e979a1" providerId="LiveId" clId="{ECB0E8DB-C10D-4204-9DB9-6634CB7F8217}" dt="2024-10-09T10:14:59.621" v="0" actId="478"/>
        <pc:sldMkLst>
          <pc:docMk/>
          <pc:sldMk cId="2499853343" sldId="277"/>
        </pc:sldMkLst>
        <pc:spChg chg="del">
          <ac:chgData name="Shepard ‎" userId="09a58b91f9e979a1" providerId="LiveId" clId="{ECB0E8DB-C10D-4204-9DB9-6634CB7F8217}" dt="2024-10-09T10:14:59.621" v="0" actId="478"/>
          <ac:spMkLst>
            <pc:docMk/>
            <pc:sldMk cId="2499853343" sldId="277"/>
            <ac:spMk id="4" creationId="{B8A3CDB1-A7CD-5E0B-303D-6A6F73636D90}"/>
          </ac:spMkLst>
        </pc:spChg>
      </pc:sldChg>
      <pc:sldChg chg="modSp mod">
        <pc:chgData name="Shepard ‎" userId="09a58b91f9e979a1" providerId="LiveId" clId="{ECB0E8DB-C10D-4204-9DB9-6634CB7F8217}" dt="2024-10-09T10:15:41.113" v="9" actId="6549"/>
        <pc:sldMkLst>
          <pc:docMk/>
          <pc:sldMk cId="163604321" sldId="280"/>
        </pc:sldMkLst>
        <pc:spChg chg="mod">
          <ac:chgData name="Shepard ‎" userId="09a58b91f9e979a1" providerId="LiveId" clId="{ECB0E8DB-C10D-4204-9DB9-6634CB7F8217}" dt="2024-10-09T10:15:41.113" v="9" actId="6549"/>
          <ac:spMkLst>
            <pc:docMk/>
            <pc:sldMk cId="163604321" sldId="280"/>
            <ac:spMk id="4" creationId="{7D7107E2-94EA-01FC-2A9A-C5D6F7E62706}"/>
          </ac:spMkLst>
        </pc:spChg>
        <pc:picChg chg="mod">
          <ac:chgData name="Shepard ‎" userId="09a58b91f9e979a1" providerId="LiveId" clId="{ECB0E8DB-C10D-4204-9DB9-6634CB7F8217}" dt="2024-10-09T10:15:38.221" v="8" actId="1076"/>
          <ac:picMkLst>
            <pc:docMk/>
            <pc:sldMk cId="163604321" sldId="280"/>
            <ac:picMk id="5" creationId="{EE9ECD1E-19F9-097F-220B-DD749374E100}"/>
          </ac:picMkLst>
        </pc:picChg>
      </pc:sldChg>
      <pc:sldChg chg="modSp mod">
        <pc:chgData name="Shepard ‎" userId="09a58b91f9e979a1" providerId="LiveId" clId="{ECB0E8DB-C10D-4204-9DB9-6634CB7F8217}" dt="2024-10-09T10:16:13.900" v="21" actId="1076"/>
        <pc:sldMkLst>
          <pc:docMk/>
          <pc:sldMk cId="3824595459" sldId="384"/>
        </pc:sldMkLst>
        <pc:spChg chg="mod">
          <ac:chgData name="Shepard ‎" userId="09a58b91f9e979a1" providerId="LiveId" clId="{ECB0E8DB-C10D-4204-9DB9-6634CB7F8217}" dt="2024-10-09T10:15:50.148" v="13" actId="403"/>
          <ac:spMkLst>
            <pc:docMk/>
            <pc:sldMk cId="3824595459" sldId="384"/>
            <ac:spMk id="8" creationId="{1E156D94-5CC4-4487-B6A5-FF10737A2875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28" creationId="{D992C637-2A81-4FFC-9F0F-914055C7E486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29" creationId="{FB353F46-3355-4AA5-BA70-B94BFF397444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32" creationId="{E6BBFDCE-810A-4953-B424-1E6CE18AD26D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33" creationId="{FCD27A84-761B-4A76-A594-EDC6FC88F115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34" creationId="{AFF8B4CA-F320-475E-895A-326AFD0351F2}"/>
          </ac:spMkLst>
        </pc:spChg>
        <pc:spChg chg="mod">
          <ac:chgData name="Shepard ‎" userId="09a58b91f9e979a1" providerId="LiveId" clId="{ECB0E8DB-C10D-4204-9DB9-6634CB7F8217}" dt="2024-10-09T10:15:58.936" v="15" actId="14100"/>
          <ac:spMkLst>
            <pc:docMk/>
            <pc:sldMk cId="3824595459" sldId="384"/>
            <ac:spMk id="35" creationId="{3FA5219B-24E9-443F-BDF7-8EF6B9311594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36" creationId="{A2A8AFD6-2B1B-46AE-A2F0-645FDB1EEF27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38" creationId="{384259F0-3FC8-4D6F-80BB-DE0F8C37A42C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40" creationId="{0CC6B10F-03E9-4FE2-AE6F-D0C375988537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42" creationId="{DA60E70B-2C2C-479A-B824-5337C138E1DF}"/>
          </ac:spMkLst>
        </pc:spChg>
        <pc:spChg chg="mod">
          <ac:chgData name="Shepard ‎" userId="09a58b91f9e979a1" providerId="LiveId" clId="{ECB0E8DB-C10D-4204-9DB9-6634CB7F8217}" dt="2024-10-09T10:15:55.232" v="14" actId="14100"/>
          <ac:spMkLst>
            <pc:docMk/>
            <pc:sldMk cId="3824595459" sldId="384"/>
            <ac:spMk id="45" creationId="{28EBF90C-FD7F-40D4-8193-9ADD37733D23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46" creationId="{35BEB393-2C5D-4FBF-AAC1-A8E9F0C8536F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47" creationId="{FF0A72AB-3E92-4B2B-B016-87A588D24947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48" creationId="{82C96084-6BEB-4404-AA54-FA9F59952485}"/>
          </ac:spMkLst>
        </pc:spChg>
        <pc:spChg chg="mod">
          <ac:chgData name="Shepard ‎" userId="09a58b91f9e979a1" providerId="LiveId" clId="{ECB0E8DB-C10D-4204-9DB9-6634CB7F8217}" dt="2024-10-09T10:16:04.817" v="16" actId="14100"/>
          <ac:spMkLst>
            <pc:docMk/>
            <pc:sldMk cId="3824595459" sldId="384"/>
            <ac:spMk id="50" creationId="{64C14248-52A6-4206-85E4-62FCF6843086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51" creationId="{6A54E01C-5231-42AE-BAA4-CE60FFE3E051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52" creationId="{1A11E895-CF81-4859-AC21-F9018280F752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53" creationId="{EAD4A5E9-666B-4D44-B945-9C950481D473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54" creationId="{C7A3C2B9-7224-4560-BFFD-9A6D46124312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55" creationId="{912FCD56-4697-4300-8401-041CECAB9C42}"/>
          </ac:spMkLst>
        </pc:spChg>
        <pc:spChg chg="mod">
          <ac:chgData name="Shepard ‎" userId="09a58b91f9e979a1" providerId="LiveId" clId="{ECB0E8DB-C10D-4204-9DB9-6634CB7F8217}" dt="2024-10-09T10:16:13.900" v="21" actId="1076"/>
          <ac:spMkLst>
            <pc:docMk/>
            <pc:sldMk cId="3824595459" sldId="384"/>
            <ac:spMk id="100" creationId="{7D274DF0-6FF7-4E27-AE62-6ED003659303}"/>
          </ac:spMkLst>
        </pc:spChg>
        <pc:spChg chg="mod">
          <ac:chgData name="Shepard ‎" userId="09a58b91f9e979a1" providerId="LiveId" clId="{ECB0E8DB-C10D-4204-9DB9-6634CB7F8217}" dt="2024-10-09T10:16:08.860" v="19" actId="404"/>
          <ac:spMkLst>
            <pc:docMk/>
            <pc:sldMk cId="3824595459" sldId="384"/>
            <ac:spMk id="101" creationId="{73BF8C90-00A8-4931-BEAE-B57AFAC52093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177" creationId="{34A3BAAD-FF5C-4540-8D05-088B289825EC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178" creationId="{16E7BDEA-792D-4919-88CD-9403C69207B8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179" creationId="{43526A21-F4C7-4231-8D76-1DBC035D3DA1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180" creationId="{C051886C-0831-4B40-9892-020C4CA2027D}"/>
          </ac:spMkLst>
        </pc:spChg>
        <pc:spChg chg="mod">
          <ac:chgData name="Shepard ‎" userId="09a58b91f9e979a1" providerId="LiveId" clId="{ECB0E8DB-C10D-4204-9DB9-6634CB7F8217}" dt="2024-10-09T10:15:47.055" v="11" actId="404"/>
          <ac:spMkLst>
            <pc:docMk/>
            <pc:sldMk cId="3824595459" sldId="384"/>
            <ac:spMk id="181" creationId="{A74E4077-B3D0-471E-A826-A8FD5F4D2DC6}"/>
          </ac:spMkLst>
        </pc:spChg>
        <pc:grpChg chg="mod">
          <ac:chgData name="Shepard ‎" userId="09a58b91f9e979a1" providerId="LiveId" clId="{ECB0E8DB-C10D-4204-9DB9-6634CB7F8217}" dt="2024-10-09T10:15:47.055" v="11" actId="404"/>
          <ac:grpSpMkLst>
            <pc:docMk/>
            <pc:sldMk cId="3824595459" sldId="384"/>
            <ac:grpSpMk id="15" creationId="{CE982797-A9B4-4334-84D3-FF537D63117E}"/>
          </ac:grpSpMkLst>
        </pc:grpChg>
        <pc:grpChg chg="mod">
          <ac:chgData name="Shepard ‎" userId="09a58b91f9e979a1" providerId="LiveId" clId="{ECB0E8DB-C10D-4204-9DB9-6634CB7F8217}" dt="2024-10-09T10:15:47.055" v="11" actId="404"/>
          <ac:grpSpMkLst>
            <pc:docMk/>
            <pc:sldMk cId="3824595459" sldId="384"/>
            <ac:grpSpMk id="16" creationId="{DD97B49A-C493-451A-A4DA-AFDF4CE2CD13}"/>
          </ac:grpSpMkLst>
        </pc:grpChg>
        <pc:picChg chg="mod">
          <ac:chgData name="Shepard ‎" userId="09a58b91f9e979a1" providerId="LiveId" clId="{ECB0E8DB-C10D-4204-9DB9-6634CB7F8217}" dt="2024-10-09T10:15:47.055" v="11" actId="404"/>
          <ac:picMkLst>
            <pc:docMk/>
            <pc:sldMk cId="3824595459" sldId="384"/>
            <ac:picMk id="30" creationId="{1F5BEBD2-DC20-4413-83E2-B970E519025B}"/>
          </ac:picMkLst>
        </pc:picChg>
        <pc:cxnChg chg="mod">
          <ac:chgData name="Shepard ‎" userId="09a58b91f9e979a1" providerId="LiveId" clId="{ECB0E8DB-C10D-4204-9DB9-6634CB7F8217}" dt="2024-10-09T10:16:13.900" v="21" actId="1076"/>
          <ac:cxnSpMkLst>
            <pc:docMk/>
            <pc:sldMk cId="3824595459" sldId="384"/>
            <ac:cxnSpMk id="98" creationId="{A1D1F92B-DFB2-48E1-AB14-44E9793DA559}"/>
          </ac:cxnSpMkLst>
        </pc:cxnChg>
      </pc:sldChg>
      <pc:sldChg chg="modSp mod">
        <pc:chgData name="Shepard ‎" userId="09a58b91f9e979a1" providerId="LiveId" clId="{ECB0E8DB-C10D-4204-9DB9-6634CB7F8217}" dt="2024-10-09T10:15:24.730" v="6" actId="404"/>
        <pc:sldMkLst>
          <pc:docMk/>
          <pc:sldMk cId="3219448795" sldId="386"/>
        </pc:sldMkLst>
        <pc:graphicFrameChg chg="modGraphic">
          <ac:chgData name="Shepard ‎" userId="09a58b91f9e979a1" providerId="LiveId" clId="{ECB0E8DB-C10D-4204-9DB9-6634CB7F8217}" dt="2024-10-09T10:15:24.730" v="6" actId="404"/>
          <ac:graphicFrameMkLst>
            <pc:docMk/>
            <pc:sldMk cId="3219448795" sldId="386"/>
            <ac:graphicFrameMk id="7" creationId="{ECADEB22-C3DA-44AE-A715-70637E376B33}"/>
          </ac:graphicFrameMkLst>
        </pc:graphicFrameChg>
      </pc:sldChg>
      <pc:sldChg chg="modSp mod">
        <pc:chgData name="Shepard ‎" userId="09a58b91f9e979a1" providerId="LiveId" clId="{ECB0E8DB-C10D-4204-9DB9-6634CB7F8217}" dt="2024-10-09T10:16:33.130" v="24" actId="14100"/>
        <pc:sldMkLst>
          <pc:docMk/>
          <pc:sldMk cId="3510459679" sldId="391"/>
        </pc:sldMkLst>
        <pc:spChg chg="mod">
          <ac:chgData name="Shepard ‎" userId="09a58b91f9e979a1" providerId="LiveId" clId="{ECB0E8DB-C10D-4204-9DB9-6634CB7F8217}" dt="2024-10-09T10:16:33.130" v="24" actId="14100"/>
          <ac:spMkLst>
            <pc:docMk/>
            <pc:sldMk cId="3510459679" sldId="391"/>
            <ac:spMk id="35" creationId="{8D99BAF4-63C6-40AD-8DAA-E1188C4CAFE1}"/>
          </ac:spMkLst>
        </pc:spChg>
      </pc:sldChg>
      <pc:sldChg chg="modSp mod">
        <pc:chgData name="Shepard ‎" userId="09a58b91f9e979a1" providerId="LiveId" clId="{ECB0E8DB-C10D-4204-9DB9-6634CB7F8217}" dt="2024-10-09T10:16:55.175" v="27" actId="14100"/>
        <pc:sldMkLst>
          <pc:docMk/>
          <pc:sldMk cId="2174509703" sldId="394"/>
        </pc:sldMkLst>
        <pc:spChg chg="mod">
          <ac:chgData name="Shepard ‎" userId="09a58b91f9e979a1" providerId="LiveId" clId="{ECB0E8DB-C10D-4204-9DB9-6634CB7F8217}" dt="2024-10-09T10:16:49.858" v="26" actId="404"/>
          <ac:spMkLst>
            <pc:docMk/>
            <pc:sldMk cId="2174509703" sldId="394"/>
            <ac:spMk id="2" creationId="{20211CAB-94C0-035B-A38B-98EB4EF930D8}"/>
          </ac:spMkLst>
        </pc:spChg>
        <pc:spChg chg="mod">
          <ac:chgData name="Shepard ‎" userId="09a58b91f9e979a1" providerId="LiveId" clId="{ECB0E8DB-C10D-4204-9DB9-6634CB7F8217}" dt="2024-10-09T10:16:55.175" v="27" actId="14100"/>
          <ac:spMkLst>
            <pc:docMk/>
            <pc:sldMk cId="2174509703" sldId="394"/>
            <ac:spMk id="5" creationId="{E76740ED-27DB-1A58-BA87-16CEFB5AC682}"/>
          </ac:spMkLst>
        </pc:spChg>
        <pc:spChg chg="mod">
          <ac:chgData name="Shepard ‎" userId="09a58b91f9e979a1" providerId="LiveId" clId="{ECB0E8DB-C10D-4204-9DB9-6634CB7F8217}" dt="2024-10-09T10:16:46.039" v="25" actId="404"/>
          <ac:spMkLst>
            <pc:docMk/>
            <pc:sldMk cId="2174509703" sldId="394"/>
            <ac:spMk id="35" creationId="{8D99BAF4-63C6-40AD-8DAA-E1188C4CAFE1}"/>
          </ac:spMkLst>
        </pc:spChg>
      </pc:sldChg>
      <pc:sldChg chg="modSp mod">
        <pc:chgData name="Shepard ‎" userId="09a58b91f9e979a1" providerId="LiveId" clId="{ECB0E8DB-C10D-4204-9DB9-6634CB7F8217}" dt="2024-10-09T10:17:05.689" v="30" actId="14100"/>
        <pc:sldMkLst>
          <pc:docMk/>
          <pc:sldMk cId="3324208697" sldId="395"/>
        </pc:sldMkLst>
        <pc:spChg chg="mod">
          <ac:chgData name="Shepard ‎" userId="09a58b91f9e979a1" providerId="LiveId" clId="{ECB0E8DB-C10D-4204-9DB9-6634CB7F8217}" dt="2024-10-09T10:17:05.689" v="30" actId="14100"/>
          <ac:spMkLst>
            <pc:docMk/>
            <pc:sldMk cId="3324208697" sldId="395"/>
            <ac:spMk id="4" creationId="{BAF4D421-EB39-F93C-0EFC-9E405ECB535F}"/>
          </ac:spMkLst>
        </pc:spChg>
        <pc:spChg chg="mod">
          <ac:chgData name="Shepard ‎" userId="09a58b91f9e979a1" providerId="LiveId" clId="{ECB0E8DB-C10D-4204-9DB9-6634CB7F8217}" dt="2024-10-09T10:17:02.172" v="29" actId="14100"/>
          <ac:spMkLst>
            <pc:docMk/>
            <pc:sldMk cId="3324208697" sldId="395"/>
            <ac:spMk id="35" creationId="{8D99BAF4-63C6-40AD-8DAA-E1188C4CAFE1}"/>
          </ac:spMkLst>
        </pc:spChg>
      </pc:sldChg>
      <pc:sldChg chg="modSp mod">
        <pc:chgData name="Shepard ‎" userId="09a58b91f9e979a1" providerId="LiveId" clId="{ECB0E8DB-C10D-4204-9DB9-6634CB7F8217}" dt="2024-10-09T10:17:16.054" v="34" actId="1076"/>
        <pc:sldMkLst>
          <pc:docMk/>
          <pc:sldMk cId="3029229812" sldId="398"/>
        </pc:sldMkLst>
        <pc:spChg chg="mod">
          <ac:chgData name="Shepard ‎" userId="09a58b91f9e979a1" providerId="LiveId" clId="{ECB0E8DB-C10D-4204-9DB9-6634CB7F8217}" dt="2024-10-09T10:17:16.054" v="34" actId="1076"/>
          <ac:spMkLst>
            <pc:docMk/>
            <pc:sldMk cId="3029229812" sldId="398"/>
            <ac:spMk id="16" creationId="{85EF5DE6-BF9E-4794-AF26-BFB2A170E3F7}"/>
          </ac:spMkLst>
        </pc:spChg>
      </pc:sldChg>
      <pc:sldChg chg="modSp mod">
        <pc:chgData name="Shepard ‎" userId="09a58b91f9e979a1" providerId="LiveId" clId="{ECB0E8DB-C10D-4204-9DB9-6634CB7F8217}" dt="2024-10-09T10:17:27.763" v="39" actId="1076"/>
        <pc:sldMkLst>
          <pc:docMk/>
          <pc:sldMk cId="1110351959" sldId="399"/>
        </pc:sldMkLst>
        <pc:spChg chg="mod">
          <ac:chgData name="Shepard ‎" userId="09a58b91f9e979a1" providerId="LiveId" clId="{ECB0E8DB-C10D-4204-9DB9-6634CB7F8217}" dt="2024-10-09T10:17:19.071" v="36" actId="404"/>
          <ac:spMkLst>
            <pc:docMk/>
            <pc:sldMk cId="1110351959" sldId="399"/>
            <ac:spMk id="2" creationId="{26C735CE-BD04-4081-9A7D-C53F1A6AF94F}"/>
          </ac:spMkLst>
        </pc:spChg>
        <pc:spChg chg="mod">
          <ac:chgData name="Shepard ‎" userId="09a58b91f9e979a1" providerId="LiveId" clId="{ECB0E8DB-C10D-4204-9DB9-6634CB7F8217}" dt="2024-10-09T10:17:27.763" v="39" actId="1076"/>
          <ac:spMkLst>
            <pc:docMk/>
            <pc:sldMk cId="1110351959" sldId="399"/>
            <ac:spMk id="3" creationId="{A34172B8-9A0F-41F9-99BF-5B5C32F6526D}"/>
          </ac:spMkLst>
        </pc:spChg>
      </pc:sldChg>
      <pc:sldChg chg="modSp mod">
        <pc:chgData name="Shepard ‎" userId="09a58b91f9e979a1" providerId="LiveId" clId="{ECB0E8DB-C10D-4204-9DB9-6634CB7F8217}" dt="2024-10-09T10:17:30.496" v="40" actId="20577"/>
        <pc:sldMkLst>
          <pc:docMk/>
          <pc:sldMk cId="3119734793" sldId="403"/>
        </pc:sldMkLst>
        <pc:spChg chg="mod">
          <ac:chgData name="Shepard ‎" userId="09a58b91f9e979a1" providerId="LiveId" clId="{ECB0E8DB-C10D-4204-9DB9-6634CB7F8217}" dt="2024-10-09T10:17:30.496" v="40" actId="20577"/>
          <ac:spMkLst>
            <pc:docMk/>
            <pc:sldMk cId="3119734793" sldId="403"/>
            <ac:spMk id="8" creationId="{987E1E81-7859-4757-9325-215B3A8A03F6}"/>
          </ac:spMkLst>
        </pc:spChg>
      </pc:sldChg>
      <pc:sldMasterChg chg="modSldLayout">
        <pc:chgData name="Shepard ‎" userId="09a58b91f9e979a1" providerId="LiveId" clId="{ECB0E8DB-C10D-4204-9DB9-6634CB7F8217}" dt="2024-10-09T10:15:13.190" v="1" actId="14826"/>
        <pc:sldMasterMkLst>
          <pc:docMk/>
          <pc:sldMasterMk cId="0" sldId="2147483648"/>
        </pc:sldMasterMkLst>
        <pc:sldLayoutChg chg="modSp">
          <pc:chgData name="Shepard ‎" userId="09a58b91f9e979a1" providerId="LiveId" clId="{ECB0E8DB-C10D-4204-9DB9-6634CB7F8217}" dt="2024-10-09T10:15:13.190" v="1" actId="14826"/>
          <pc:sldLayoutMkLst>
            <pc:docMk/>
            <pc:sldMasterMk cId="0" sldId="2147483648"/>
            <pc:sldLayoutMk cId="1859110385" sldId="2147483660"/>
          </pc:sldLayoutMkLst>
          <pc:picChg chg="mod">
            <ac:chgData name="Shepard ‎" userId="09a58b91f9e979a1" providerId="LiveId" clId="{ECB0E8DB-C10D-4204-9DB9-6634CB7F8217}" dt="2024-10-09T10:15:13.190" v="1" actId="14826"/>
            <ac:picMkLst>
              <pc:docMk/>
              <pc:sldMasterMk cId="0" sldId="2147483648"/>
              <pc:sldLayoutMk cId="1859110385" sldId="2147483660"/>
              <ac:picMk id="34" creationId="{582D17B3-5A6C-42CA-853B-4103A0708918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199A5-5B35-42D9-B781-FD1653DF2949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FC02CDEC-AE24-4359-9BDB-5F5356F9E817}">
      <dgm:prSet phldrT="[Texto]" custT="1"/>
      <dgm:spPr>
        <a:solidFill>
          <a:srgbClr val="002060"/>
        </a:solidFill>
        <a:ln>
          <a:solidFill>
            <a:srgbClr val="6BB188"/>
          </a:solidFill>
        </a:ln>
      </dgm:spPr>
      <dgm:t>
        <a:bodyPr/>
        <a:lstStyle/>
        <a:p>
          <a:r>
            <a:rPr lang="bg-BG" sz="2800" dirty="0">
              <a:latin typeface="EC Square Sans Pro" panose="020B0506040000020004" pitchFamily="34" charset="0"/>
            </a:rPr>
            <a:t>Глобална нужда: намаляване на антимикробната резистентност</a:t>
          </a:r>
        </a:p>
      </dgm:t>
    </dgm:pt>
    <dgm:pt modelId="{740B47AE-9BE7-4D76-9D41-ACE0B66EB9C6}" type="par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A127A0E8-D0E8-4801-9073-902D66B14468}" type="sib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25F8A990-4CFA-4F18-8F12-AA6AA6EAC83D}">
      <dgm:prSet phldrT="[Texto]" custT="1"/>
      <dgm:spPr>
        <a:solidFill>
          <a:srgbClr val="6BB188"/>
        </a:solidFill>
      </dgm:spPr>
      <dgm:t>
        <a:bodyPr/>
        <a:lstStyle/>
        <a:p>
          <a:r>
            <a:rPr lang="bg-BG" sz="2400" dirty="0">
              <a:latin typeface="EC Square Sans Pro" panose="020B0506040000020004" pitchFamily="34" charset="0"/>
            </a:rPr>
            <a:t>Нова регулаторна рамка</a:t>
          </a:r>
        </a:p>
      </dgm:t>
    </dgm:pt>
    <dgm:pt modelId="{CB6010E8-99FC-4963-907C-48720CAB24F6}" type="parTrans" cxnId="{F0C5378A-0290-475E-98DE-E32A5E22A723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BBBFC8-D41C-4BA8-A2EB-A276687F208C}" type="sibTrans" cxnId="{F0C5378A-0290-475E-98DE-E32A5E22A723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F53412B-6BF8-4502-B85D-5C5A00599B2F}">
      <dgm:prSet phldrT="[Texto]" custT="1"/>
      <dgm:spPr>
        <a:solidFill>
          <a:srgbClr val="2C7470"/>
        </a:solidFill>
      </dgm:spPr>
      <dgm:t>
        <a:bodyPr/>
        <a:lstStyle/>
        <a:p>
          <a:r>
            <a:rPr lang="bg-BG" sz="2800" dirty="0">
              <a:latin typeface="EC Square Sans Pro" panose="020B0506040000020004" pitchFamily="34" charset="0"/>
            </a:rPr>
            <a:t>Превантивни мерки, които трябва да бъдат приложени на ниво стопанство</a:t>
          </a:r>
        </a:p>
      </dgm:t>
    </dgm:pt>
    <dgm:pt modelId="{8F3068A3-6BF6-4C93-B730-2C6DF9DF900A}" type="parTrans" cxnId="{DC099AC5-0141-423C-B4C9-9F06FA17036A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7BDBBA-24DB-4B97-BB30-3056810785F3}" type="sibTrans" cxnId="{DC099AC5-0141-423C-B4C9-9F06FA17036A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809AD99-CA4A-4FEA-A848-5887879650B5}" type="pres">
      <dgm:prSet presAssocID="{4D9199A5-5B35-42D9-B781-FD1653DF29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AF7E41-2A9E-49D4-AB31-CC94ACE5C60E}" type="pres">
      <dgm:prSet presAssocID="{FC02CDEC-AE24-4359-9BDB-5F5356F9E817}" presName="root1" presStyleCnt="0"/>
      <dgm:spPr/>
    </dgm:pt>
    <dgm:pt modelId="{641D7CF0-07AE-4543-9FB6-D3D03074E541}" type="pres">
      <dgm:prSet presAssocID="{FC02CDEC-AE24-4359-9BDB-5F5356F9E817}" presName="LevelOneTextNode" presStyleLbl="node0" presStyleIdx="0" presStyleCnt="1" custScaleY="1768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EB23B8-023F-4694-AC94-1BC4AC85D57B}" type="pres">
      <dgm:prSet presAssocID="{FC02CDEC-AE24-4359-9BDB-5F5356F9E817}" presName="level2hierChild" presStyleCnt="0"/>
      <dgm:spPr/>
    </dgm:pt>
    <dgm:pt modelId="{2DCBE255-9C01-478D-B5EB-26D0C4EFF464}" type="pres">
      <dgm:prSet presAssocID="{CB6010E8-99FC-4963-907C-48720CAB24F6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069E3C4-EE95-4399-8562-F198E17A5E94}" type="pres">
      <dgm:prSet presAssocID="{CB6010E8-99FC-4963-907C-48720CAB24F6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C71ECD5-DCE7-422A-BC6C-ECA62E77E3F8}" type="pres">
      <dgm:prSet presAssocID="{25F8A990-4CFA-4F18-8F12-AA6AA6EAC83D}" presName="root2" presStyleCnt="0"/>
      <dgm:spPr/>
    </dgm:pt>
    <dgm:pt modelId="{C2A02F89-ADF3-41F9-A1A7-83CD90E178FC}" type="pres">
      <dgm:prSet presAssocID="{25F8A990-4CFA-4F18-8F12-AA6AA6EAC83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9C38FB-48B7-4296-B3C8-C58B421335BA}" type="pres">
      <dgm:prSet presAssocID="{25F8A990-4CFA-4F18-8F12-AA6AA6EAC83D}" presName="level3hierChild" presStyleCnt="0"/>
      <dgm:spPr/>
    </dgm:pt>
    <dgm:pt modelId="{81CCE928-729B-432C-A321-3B2C0F7AF232}" type="pres">
      <dgm:prSet presAssocID="{8F3068A3-6BF6-4C93-B730-2C6DF9DF900A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E631CC8-C0CD-437B-B511-A51F34C1D7EC}" type="pres">
      <dgm:prSet presAssocID="{8F3068A3-6BF6-4C93-B730-2C6DF9DF900A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0B96A60-04F4-44A4-A77B-737752A505C4}" type="pres">
      <dgm:prSet presAssocID="{3F53412B-6BF8-4502-B85D-5C5A00599B2F}" presName="root2" presStyleCnt="0"/>
      <dgm:spPr/>
    </dgm:pt>
    <dgm:pt modelId="{A78CAAD0-E337-45EE-BC2B-DCDDE82E677B}" type="pres">
      <dgm:prSet presAssocID="{3F53412B-6BF8-4502-B85D-5C5A00599B2F}" presName="LevelTwoTextNode" presStyleLbl="node2" presStyleIdx="1" presStyleCnt="2" custScaleY="168513" custLinFactNeighborX="2333" custLinFactNeighborY="299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1C6EC5-3015-4E51-A3DC-88D2C104841A}" type="pres">
      <dgm:prSet presAssocID="{3F53412B-6BF8-4502-B85D-5C5A00599B2F}" presName="level3hierChild" presStyleCnt="0"/>
      <dgm:spPr/>
    </dgm:pt>
  </dgm:ptLst>
  <dgm:cxnLst>
    <dgm:cxn modelId="{5712BE84-5D26-4F7D-8004-B53C02C209B2}" type="presOf" srcId="{4D9199A5-5B35-42D9-B781-FD1653DF2949}" destId="{3809AD99-CA4A-4FEA-A848-5887879650B5}" srcOrd="0" destOrd="0" presId="urn:microsoft.com/office/officeart/2005/8/layout/hierarchy2"/>
    <dgm:cxn modelId="{CC1232E1-AFE2-41E1-A852-33BE2575098D}" type="presOf" srcId="{3F53412B-6BF8-4502-B85D-5C5A00599B2F}" destId="{A78CAAD0-E337-45EE-BC2B-DCDDE82E677B}" srcOrd="0" destOrd="0" presId="urn:microsoft.com/office/officeart/2005/8/layout/hierarchy2"/>
    <dgm:cxn modelId="{D1F5D550-DCBC-46A8-8A85-DB9414735D34}" type="presOf" srcId="{8F3068A3-6BF6-4C93-B730-2C6DF9DF900A}" destId="{81CCE928-729B-432C-A321-3B2C0F7AF232}" srcOrd="0" destOrd="0" presId="urn:microsoft.com/office/officeart/2005/8/layout/hierarchy2"/>
    <dgm:cxn modelId="{62309A03-9B77-400E-ABD7-9992C45E3B73}" type="presOf" srcId="{8F3068A3-6BF6-4C93-B730-2C6DF9DF900A}" destId="{EE631CC8-C0CD-437B-B511-A51F34C1D7EC}" srcOrd="1" destOrd="0" presId="urn:microsoft.com/office/officeart/2005/8/layout/hierarchy2"/>
    <dgm:cxn modelId="{3DC51714-3FED-4ED3-AA59-7A514030E4D8}" type="presOf" srcId="{25F8A990-4CFA-4F18-8F12-AA6AA6EAC83D}" destId="{C2A02F89-ADF3-41F9-A1A7-83CD90E178FC}" srcOrd="0" destOrd="0" presId="urn:microsoft.com/office/officeart/2005/8/layout/hierarchy2"/>
    <dgm:cxn modelId="{F0C5378A-0290-475E-98DE-E32A5E22A723}" srcId="{FC02CDEC-AE24-4359-9BDB-5F5356F9E817}" destId="{25F8A990-4CFA-4F18-8F12-AA6AA6EAC83D}" srcOrd="0" destOrd="0" parTransId="{CB6010E8-99FC-4963-907C-48720CAB24F6}" sibTransId="{92BBBFC8-D41C-4BA8-A2EB-A276687F208C}"/>
    <dgm:cxn modelId="{DC099AC5-0141-423C-B4C9-9F06FA17036A}" srcId="{FC02CDEC-AE24-4359-9BDB-5F5356F9E817}" destId="{3F53412B-6BF8-4502-B85D-5C5A00599B2F}" srcOrd="1" destOrd="0" parTransId="{8F3068A3-6BF6-4C93-B730-2C6DF9DF900A}" sibTransId="{927BDBBA-24DB-4B97-BB30-3056810785F3}"/>
    <dgm:cxn modelId="{80DDB2A5-E299-4789-8812-CDE40B2159D0}" type="presOf" srcId="{CB6010E8-99FC-4963-907C-48720CAB24F6}" destId="{1069E3C4-EE95-4399-8562-F198E17A5E94}" srcOrd="1" destOrd="0" presId="urn:microsoft.com/office/officeart/2005/8/layout/hierarchy2"/>
    <dgm:cxn modelId="{F8B2FFB8-6F25-4833-B0BC-048EF87FE5EB}" type="presOf" srcId="{CB6010E8-99FC-4963-907C-48720CAB24F6}" destId="{2DCBE255-9C01-478D-B5EB-26D0C4EFF464}" srcOrd="0" destOrd="0" presId="urn:microsoft.com/office/officeart/2005/8/layout/hierarchy2"/>
    <dgm:cxn modelId="{FF9E7B00-E89D-4CCF-8D3E-0CCF46594E54}" srcId="{4D9199A5-5B35-42D9-B781-FD1653DF2949}" destId="{FC02CDEC-AE24-4359-9BDB-5F5356F9E817}" srcOrd="0" destOrd="0" parTransId="{740B47AE-9BE7-4D76-9D41-ACE0B66EB9C6}" sibTransId="{A127A0E8-D0E8-4801-9073-902D66B14468}"/>
    <dgm:cxn modelId="{2502DF1F-4236-4AE5-A200-09A7B3622F3F}" type="presOf" srcId="{FC02CDEC-AE24-4359-9BDB-5F5356F9E817}" destId="{641D7CF0-07AE-4543-9FB6-D3D03074E541}" srcOrd="0" destOrd="0" presId="urn:microsoft.com/office/officeart/2005/8/layout/hierarchy2"/>
    <dgm:cxn modelId="{0916465D-899D-4825-BB32-95711B23F05D}" type="presParOf" srcId="{3809AD99-CA4A-4FEA-A848-5887879650B5}" destId="{9DAF7E41-2A9E-49D4-AB31-CC94ACE5C60E}" srcOrd="0" destOrd="0" presId="urn:microsoft.com/office/officeart/2005/8/layout/hierarchy2"/>
    <dgm:cxn modelId="{D2F95626-1A41-41EC-8E5E-436556BC5DF7}" type="presParOf" srcId="{9DAF7E41-2A9E-49D4-AB31-CC94ACE5C60E}" destId="{641D7CF0-07AE-4543-9FB6-D3D03074E541}" srcOrd="0" destOrd="0" presId="urn:microsoft.com/office/officeart/2005/8/layout/hierarchy2"/>
    <dgm:cxn modelId="{0C24904B-D60A-41D8-BBCE-F59BDB7DA02C}" type="presParOf" srcId="{9DAF7E41-2A9E-49D4-AB31-CC94ACE5C60E}" destId="{EFEB23B8-023F-4694-AC94-1BC4AC85D57B}" srcOrd="1" destOrd="0" presId="urn:microsoft.com/office/officeart/2005/8/layout/hierarchy2"/>
    <dgm:cxn modelId="{0E39B0B3-6572-49A5-B094-2F46C23E5BE7}" type="presParOf" srcId="{EFEB23B8-023F-4694-AC94-1BC4AC85D57B}" destId="{2DCBE255-9C01-478D-B5EB-26D0C4EFF464}" srcOrd="0" destOrd="0" presId="urn:microsoft.com/office/officeart/2005/8/layout/hierarchy2"/>
    <dgm:cxn modelId="{86070249-E9DF-49A4-B5D8-E2102FC9EA6C}" type="presParOf" srcId="{2DCBE255-9C01-478D-B5EB-26D0C4EFF464}" destId="{1069E3C4-EE95-4399-8562-F198E17A5E94}" srcOrd="0" destOrd="0" presId="urn:microsoft.com/office/officeart/2005/8/layout/hierarchy2"/>
    <dgm:cxn modelId="{2A38B545-1743-4F97-B7D8-D68E61E4F23E}" type="presParOf" srcId="{EFEB23B8-023F-4694-AC94-1BC4AC85D57B}" destId="{BC71ECD5-DCE7-422A-BC6C-ECA62E77E3F8}" srcOrd="1" destOrd="0" presId="urn:microsoft.com/office/officeart/2005/8/layout/hierarchy2"/>
    <dgm:cxn modelId="{C14DFA45-3470-402C-9578-12D0E7DAF0F9}" type="presParOf" srcId="{BC71ECD5-DCE7-422A-BC6C-ECA62E77E3F8}" destId="{C2A02F89-ADF3-41F9-A1A7-83CD90E178FC}" srcOrd="0" destOrd="0" presId="urn:microsoft.com/office/officeart/2005/8/layout/hierarchy2"/>
    <dgm:cxn modelId="{1565E322-D2ED-4B2B-847B-7B996ABBDDF5}" type="presParOf" srcId="{BC71ECD5-DCE7-422A-BC6C-ECA62E77E3F8}" destId="{E39C38FB-48B7-4296-B3C8-C58B421335BA}" srcOrd="1" destOrd="0" presId="urn:microsoft.com/office/officeart/2005/8/layout/hierarchy2"/>
    <dgm:cxn modelId="{EAFF8681-86D6-4E83-A8EB-D05A6544AC3E}" type="presParOf" srcId="{EFEB23B8-023F-4694-AC94-1BC4AC85D57B}" destId="{81CCE928-729B-432C-A321-3B2C0F7AF232}" srcOrd="2" destOrd="0" presId="urn:microsoft.com/office/officeart/2005/8/layout/hierarchy2"/>
    <dgm:cxn modelId="{C6FB58B9-2723-4D6D-9D63-EFEF21A73AC7}" type="presParOf" srcId="{81CCE928-729B-432C-A321-3B2C0F7AF232}" destId="{EE631CC8-C0CD-437B-B511-A51F34C1D7EC}" srcOrd="0" destOrd="0" presId="urn:microsoft.com/office/officeart/2005/8/layout/hierarchy2"/>
    <dgm:cxn modelId="{3C729038-4711-4514-AFB7-DE32A8906338}" type="presParOf" srcId="{EFEB23B8-023F-4694-AC94-1BC4AC85D57B}" destId="{50B96A60-04F4-44A4-A77B-737752A505C4}" srcOrd="3" destOrd="0" presId="urn:microsoft.com/office/officeart/2005/8/layout/hierarchy2"/>
    <dgm:cxn modelId="{98074D07-884B-44BB-9BFA-F86BD576C11B}" type="presParOf" srcId="{50B96A60-04F4-44A4-A77B-737752A505C4}" destId="{A78CAAD0-E337-45EE-BC2B-DCDDE82E677B}" srcOrd="0" destOrd="0" presId="urn:microsoft.com/office/officeart/2005/8/layout/hierarchy2"/>
    <dgm:cxn modelId="{B08F9C08-A5D1-4BC6-9339-D2B585C76AAA}" type="presParOf" srcId="{50B96A60-04F4-44A4-A77B-737752A505C4}" destId="{191C6EC5-3015-4E51-A3DC-88D2C10484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CF0-07AE-4543-9FB6-D3D03074E541}">
      <dsp:nvSpPr>
        <dsp:cNvPr id="0" name=""/>
        <dsp:cNvSpPr/>
      </dsp:nvSpPr>
      <dsp:spPr>
        <a:xfrm>
          <a:off x="4650" y="1045884"/>
          <a:ext cx="2815525" cy="2489050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solidFill>
            <a:srgbClr val="6BB188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EC Square Sans Pro" panose="020B0506040000020004" pitchFamily="34" charset="0"/>
            </a:rPr>
            <a:t>Глобална нужда: намаляване на антимикробната резистентност</a:t>
          </a:r>
        </a:p>
      </dsp:txBody>
      <dsp:txXfrm>
        <a:off x="77552" y="1118786"/>
        <a:ext cx="2669721" cy="2343246"/>
      </dsp:txXfrm>
    </dsp:sp>
    <dsp:sp modelId="{2DCBE255-9C01-478D-B5EB-26D0C4EFF464}">
      <dsp:nvSpPr>
        <dsp:cNvPr id="0" name=""/>
        <dsp:cNvSpPr/>
      </dsp:nvSpPr>
      <dsp:spPr>
        <a:xfrm rot="18665057">
          <a:off x="2526415" y="1616894"/>
          <a:ext cx="1713730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713730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0437" y="1601709"/>
        <a:ext cx="85686" cy="85686"/>
      </dsp:txXfrm>
    </dsp:sp>
    <dsp:sp modelId="{C2A02F89-ADF3-41F9-A1A7-83CD90E178FC}">
      <dsp:nvSpPr>
        <dsp:cNvPr id="0" name=""/>
        <dsp:cNvSpPr/>
      </dsp:nvSpPr>
      <dsp:spPr>
        <a:xfrm>
          <a:off x="3946385" y="294814"/>
          <a:ext cx="2815525" cy="1407762"/>
        </a:xfrm>
        <a:prstGeom prst="roundRect">
          <a:avLst>
            <a:gd name="adj" fmla="val 10000"/>
          </a:avLst>
        </a:prstGeom>
        <a:solidFill>
          <a:srgbClr val="6BB188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>
              <a:latin typeface="EC Square Sans Pro" panose="020B0506040000020004" pitchFamily="34" charset="0"/>
            </a:rPr>
            <a:t>Нова регулаторна рамка</a:t>
          </a:r>
        </a:p>
      </dsp:txBody>
      <dsp:txXfrm>
        <a:off x="3987617" y="336046"/>
        <a:ext cx="2733061" cy="1325298"/>
      </dsp:txXfrm>
    </dsp:sp>
    <dsp:sp modelId="{81CCE928-729B-432C-A321-3B2C0F7AF232}">
      <dsp:nvSpPr>
        <dsp:cNvPr id="0" name=""/>
        <dsp:cNvSpPr/>
      </dsp:nvSpPr>
      <dsp:spPr>
        <a:xfrm rot="2659117">
          <a:off x="2595309" y="2814890"/>
          <a:ext cx="1580593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580593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6090" y="2803033"/>
        <a:ext cx="79029" cy="79029"/>
      </dsp:txXfrm>
    </dsp:sp>
    <dsp:sp modelId="{A78CAAD0-E337-45EE-BC2B-DCDDE82E677B}">
      <dsp:nvSpPr>
        <dsp:cNvPr id="0" name=""/>
        <dsp:cNvSpPr/>
      </dsp:nvSpPr>
      <dsp:spPr>
        <a:xfrm>
          <a:off x="3951035" y="2208556"/>
          <a:ext cx="2815525" cy="2372262"/>
        </a:xfrm>
        <a:prstGeom prst="roundRect">
          <a:avLst>
            <a:gd name="adj" fmla="val 10000"/>
          </a:avLst>
        </a:prstGeom>
        <a:solidFill>
          <a:srgbClr val="2C747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EC Square Sans Pro" panose="020B0506040000020004" pitchFamily="34" charset="0"/>
            </a:rPr>
            <a:t>Превантивни мерки, които трябва да бъдат приложени на ниво стопанство</a:t>
          </a:r>
        </a:p>
      </dsp:txBody>
      <dsp:txXfrm>
        <a:off x="4020516" y="2278037"/>
        <a:ext cx="2676563" cy="2233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2D905F5-85EF-47CB-91D0-CFBD279130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DE6793-00D7-4912-A461-E31A0B2E0C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CB24-AEDF-45D5-8AC1-E9CEF4C11D2A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574A08-D421-49D5-88F7-94688F9348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9885BB-FA10-4C95-A264-EBF620F17C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7073-E7D3-4D7E-A8B0-7A8D17E2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07C7289-9347-B804-8752-604BAB7EE8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A48C77-A5B3-04A5-FDCD-DC6E4A32C41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D9062B28-1D60-47D4-8B70-788131ABC27F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D9621B2B-AC23-0CF1-5C85-FBE5D55599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C639D27C-1B18-518A-58B2-2D3F3511A20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FE847A-B282-F1F4-88F9-E8E81D8374B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8E2E98-2F0F-8691-CE2F-45EED498777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AA016919-EE97-4E26-8DE6-0B6C389CDE61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9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Втората част от практическото обучение е фокусирана върху идеята „Превенцията е по-добра от лечението“. Фермери и ветеринарни лекари ще работят заедно, за да проучат промените на ниво стопанство като превантивни мерки за редуциране на необходимостта от намаляване на употребата на антимикробни средства. Това означава, че е необходимо общо разбирателство между фермерите и ветеринарните лекари.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7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u="sng">
                <a:latin typeface="Times New Roman" pitchFamily="18"/>
              </a:rPr>
              <a:t>Фермери и ветеринарни лекари, групирани заедно по видове животни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bg-BG" sz="1200" b="1">
                <a:latin typeface="Times New Roman" pitchFamily="18"/>
              </a:rPr>
              <a:t>Теми за дискусия (неизчерпателно): </a:t>
            </a:r>
          </a:p>
          <a:p>
            <a:pPr lvl="0"/>
            <a:r>
              <a:rPr lang="bg-BG" sz="1200">
                <a:latin typeface="Courier New" pitchFamily="49"/>
              </a:rPr>
              <a:t>o Хигиенни практики </a:t>
            </a:r>
          </a:p>
          <a:p>
            <a:pPr lvl="0"/>
            <a:r>
              <a:rPr lang="bg-BG" sz="1200">
                <a:latin typeface="Courier New" pitchFamily="49"/>
              </a:rPr>
              <a:t>o Мерки за биосигурност </a:t>
            </a:r>
          </a:p>
          <a:p>
            <a:pPr lvl="0"/>
            <a:r>
              <a:rPr lang="bg-BG" sz="1200">
                <a:latin typeface="Courier New" pitchFamily="49"/>
              </a:rPr>
              <a:t>o Хранене </a:t>
            </a:r>
          </a:p>
          <a:p>
            <a:pPr lvl="0"/>
            <a:r>
              <a:rPr lang="bg-BG" sz="1200">
                <a:latin typeface="Courier New" pitchFamily="49"/>
              </a:rPr>
              <a:t>o Хуманно отношение към животните </a:t>
            </a:r>
          </a:p>
          <a:p>
            <a:pPr lvl="0"/>
            <a:r>
              <a:rPr lang="bg-BG" sz="1200">
                <a:latin typeface="Courier New" pitchFamily="49"/>
              </a:rPr>
              <a:t>o Схеми за ваксинация </a:t>
            </a:r>
          </a:p>
          <a:p>
            <a:pPr lvl="0"/>
            <a:r>
              <a:rPr lang="bg-BG" sz="1200">
                <a:latin typeface="Courier New" pitchFamily="49"/>
              </a:rPr>
              <a:t>o </a:t>
            </a:r>
            <a:r>
              <a:rPr lang="bg-BG" sz="1200">
                <a:latin typeface="Times New Roman" pitchFamily="18"/>
              </a:rPr>
              <a:t>Други мерки за управление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lvl="0"/>
            <a:r>
              <a:rPr lang="bg-BG" sz="1200">
                <a:latin typeface="Times New Roman" pitchFamily="18"/>
              </a:rPr>
              <a:t>Участниците трябва да намерят решения относно </a:t>
            </a:r>
            <a:r>
              <a:rPr lang="bg-BG" sz="1200" b="1">
                <a:latin typeface="Times New Roman" pitchFamily="18"/>
              </a:rPr>
              <a:t>животновъдните практики </a:t>
            </a:r>
            <a:r>
              <a:rPr lang="bg-BG" sz="1200" b="0">
                <a:latin typeface="Times New Roman" pitchFamily="18"/>
              </a:rPr>
              <a:t>(отделно от намалената и отговорна употреба на антимикробни средства</a:t>
            </a:r>
            <a:r>
              <a:rPr lang="bg-BG" sz="1200" b="1">
                <a:latin typeface="Times New Roman" pitchFamily="18"/>
              </a:rPr>
              <a:t>)</a:t>
            </a:r>
            <a:r>
              <a:rPr lang="bg-BG" sz="1200">
                <a:latin typeface="Times New Roman" pitchFamily="18"/>
              </a:rPr>
              <a:t>. Ако е необходимо, предоставете примери за </a:t>
            </a:r>
            <a:r>
              <a:rPr lang="bg-BG" sz="1200" b="1">
                <a:latin typeface="Times New Roman" pitchFamily="18"/>
              </a:rPr>
              <a:t>животновъдни практики: </a:t>
            </a:r>
            <a:r>
              <a:rPr lang="bg-BG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хранене и храна, жилища и инфраструктура, управление на репродуктивността, управление на профилактиката, хуманно отношение, записи и документация, наред с други. 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>
                <a:latin typeface="Times New Roman" pitchFamily="18"/>
              </a:rPr>
              <a:t>Обяснете, че диапазонът от време е за цялото ГУ 2a, а не на въпрос.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>
                <a:latin typeface="Times New Roman" pitchFamily="18"/>
              </a:rPr>
              <a:t>Не показвайте всички въпроси наведнъж, за да позволите на участниците да разсъждават задълбочено по всеки от въпросите.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„</a:t>
            </a:r>
            <a:r>
              <a:rPr lang="bg-BG" sz="1200" b="1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понижаване и намалена и отговорна употреба на антимикробни средства</a:t>
            </a:r>
            <a:r>
              <a:rPr lang="bg-BG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“: превенция на заболяванията, диагностични изследвания, прилагане на лекарства, дозировка на лекарства, алтернативи на антимикробни средства, мониторинг и преглед на практиките за употреба на антимикробни средства, наред с други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45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u="sng">
                <a:latin typeface="Times New Roman" pitchFamily="18"/>
              </a:rPr>
              <a:t>Фермери и ветеринарни лекари, групирани заедно по видове животни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bg-BG" sz="1200">
                <a:latin typeface="Times New Roman" pitchFamily="18"/>
              </a:rPr>
              <a:t>Теми за дискусия (неизчерпателно): </a:t>
            </a:r>
          </a:p>
          <a:p>
            <a:pPr lvl="0"/>
            <a:r>
              <a:rPr lang="bg-BG" sz="1200">
                <a:latin typeface="Courier New" pitchFamily="49"/>
              </a:rPr>
              <a:t>o Хигиенни практики </a:t>
            </a:r>
          </a:p>
          <a:p>
            <a:pPr lvl="0"/>
            <a:r>
              <a:rPr lang="bg-BG" sz="1200">
                <a:latin typeface="Courier New" pitchFamily="49"/>
              </a:rPr>
              <a:t>o Мерки за биосигурност </a:t>
            </a:r>
          </a:p>
          <a:p>
            <a:pPr lvl="0"/>
            <a:r>
              <a:rPr lang="bg-BG" sz="1200">
                <a:latin typeface="Courier New" pitchFamily="49"/>
              </a:rPr>
              <a:t>o Хранене </a:t>
            </a:r>
          </a:p>
          <a:p>
            <a:pPr lvl="0"/>
            <a:r>
              <a:rPr lang="bg-BG" sz="1200">
                <a:latin typeface="Courier New" pitchFamily="49"/>
              </a:rPr>
              <a:t>o Хуманно отношение към животните </a:t>
            </a:r>
          </a:p>
          <a:p>
            <a:pPr lvl="0"/>
            <a:r>
              <a:rPr lang="bg-BG" sz="1200">
                <a:latin typeface="Courier New" pitchFamily="49"/>
              </a:rPr>
              <a:t>o Схеми за ваксинация </a:t>
            </a:r>
          </a:p>
          <a:p>
            <a:pPr lvl="0"/>
            <a:r>
              <a:rPr lang="bg-BG" sz="1200">
                <a:latin typeface="Courier New" pitchFamily="49"/>
              </a:rPr>
              <a:t>o </a:t>
            </a:r>
            <a:r>
              <a:rPr lang="bg-BG" sz="1200">
                <a:latin typeface="Times New Roman" pitchFamily="18"/>
              </a:rPr>
              <a:t>Други мерки за управление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>
                <a:latin typeface="Times New Roman" pitchFamily="18"/>
              </a:rPr>
              <a:t>Участниците трябва да намерят решения относно </a:t>
            </a:r>
            <a:r>
              <a:rPr lang="bg-BG" sz="1200" b="1">
                <a:latin typeface="Times New Roman" pitchFamily="18"/>
              </a:rPr>
              <a:t>намалената и отговорна употреба на антимикробни средства (</a:t>
            </a:r>
            <a:r>
              <a:rPr lang="bg-BG" sz="1200" b="0">
                <a:latin typeface="Times New Roman" pitchFamily="18"/>
              </a:rPr>
              <a:t>отделно от намалената и отговорна употреба на антимикробни средства).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>
                <a:latin typeface="Times New Roman" pitchFamily="18"/>
              </a:rPr>
              <a:t>Ако е необходимо, предоставете примери за </a:t>
            </a:r>
            <a:r>
              <a:rPr lang="bg-BG" sz="120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„</a:t>
            </a:r>
            <a:r>
              <a:rPr lang="bg-BG" sz="1200" b="1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понижаване и намалена и отговорна употреба на антимикробни средства</a:t>
            </a:r>
            <a:r>
              <a:rPr lang="bg-BG" sz="1200" b="0" i="0" u="none" strike="noStrike" cap="none" baseline="0">
                <a:solidFill>
                  <a:srgbClr val="000000"/>
                </a:solidFill>
                <a:uFillTx/>
                <a:latin typeface="Aptos"/>
              </a:rPr>
              <a:t>“: превенция на заболяванията, диагностични изследвания, прилагане на лекарства, дозировка на лекарства, алтернативи на антимикробни средства, мониторинг и преглед на практиките за употреба на антимикробни средства, наред с други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>
                <a:latin typeface="Times New Roman" pitchFamily="18"/>
              </a:rPr>
              <a:t>Обяснете, че диапазонът от време е за ГУ 2b, а не на въпрос.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>
                <a:latin typeface="Times New Roman" pitchFamily="18"/>
              </a:rPr>
              <a:t>Не показвайте всички въпроси наведнъж, за да позволите на участниците да разсъждават задълбочено по всеки от въпросите.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13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bg-BG" sz="1200">
                <a:latin typeface="Times New Roman" pitchFamily="18"/>
              </a:rPr>
              <a:t>В случай, че остане време за обсъждане: </a:t>
            </a:r>
          </a:p>
          <a:p>
            <a:pPr lvl="0"/>
            <a:r>
              <a:rPr lang="bg-BG"/>
              <a:t>Въпроси: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bg-BG"/>
              <a:t>Какви са приликите с резултатите във Вашия сектор?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bg-BG"/>
              <a:t>Какви са разликите?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bg-BG"/>
              <a:t>Какво поражда въпроси? / Какво се откроява?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>
                <a:latin typeface="Times New Roman" pitchFamily="18"/>
              </a:rPr>
              <a:t>Съсредоточете се върху </a:t>
            </a:r>
            <a:r>
              <a:rPr lang="bg-BG" sz="1200" b="1">
                <a:latin typeface="Times New Roman" pitchFamily="18"/>
              </a:rPr>
              <a:t>животновъдните практики</a:t>
            </a:r>
            <a:r>
              <a:rPr lang="bg-BG" sz="1200">
                <a:latin typeface="Times New Roman" pitchFamily="18"/>
              </a:rPr>
              <a:t>. Ако е необходимо, върнете се към слайда с примери.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85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bg-BG" sz="1200">
                <a:latin typeface="Times New Roman" pitchFamily="18"/>
              </a:rPr>
              <a:t>Презентиращият често ще бъде един от обучаващите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bg-BG" sz="1200">
                <a:latin typeface="Times New Roman" pitchFamily="18"/>
              </a:rPr>
              <a:t>В случай, че остане време за обсъждане: </a:t>
            </a:r>
          </a:p>
          <a:p>
            <a:pPr lvl="0"/>
            <a:r>
              <a:rPr lang="bg-BG"/>
              <a:t>Въпроси: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bg-BG"/>
              <a:t>Какви са приликите с резултатите във Вашия сектор?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bg-BG"/>
              <a:t>Какви са разликите?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bg-BG"/>
              <a:t>Какво поражда въпроси? / Какво се откроява?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>
                <a:latin typeface="Times New Roman" pitchFamily="18"/>
              </a:rPr>
              <a:t>Съсредоточаване върху </a:t>
            </a:r>
            <a:r>
              <a:rPr lang="bg-BG" sz="1200" b="1" u="sng">
                <a:latin typeface="Times New Roman" pitchFamily="18"/>
              </a:rPr>
              <a:t>намаляването и отговорната употреба на антимикробни средства: </a:t>
            </a:r>
            <a:r>
              <a:rPr lang="bg-BG" sz="1200" b="0" u="sng">
                <a:latin typeface="Times New Roman" pitchFamily="18"/>
              </a:rPr>
              <a:t>Ако е необходимо, върнете се към слайда с примери.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90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7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„Нека работим заедно, за да предотвратим и намалим употребата на антимикробни средства“.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710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1C34B-D6CC-5236-15B5-4C124EDA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546883F-B027-C6BE-1205-D29677B54C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94593F2-3FBB-CD52-93F8-A935C857F9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https://www.youtube.com/watch?v=jFuQqwBmN8A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Видеоклипът ще се показва с английски субтитри. Няма възможност за показване на видеоклипа на родния език за всяка държава. Видеоклипът е на английски език, а аудиото ще бъде преведено от преводачи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13241B7-6F09-4102-D041-82C124F38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252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 i="1">
                <a:latin typeface="Times New Roman" pitchFamily="18"/>
              </a:rPr>
              <a:t>Обосновка</a:t>
            </a:r>
            <a:r>
              <a:rPr lang="bg-BG" i="1">
                <a:latin typeface="Times New Roman" pitchFamily="18"/>
              </a:rPr>
              <a:t>: Силната и добре установена връзка между фермери и ветеринарни лекари формира крайъгълния камък за прилагане на ефективни мерки на ниво стопанство за предотвратяване и намаляване на употребата на антимикробни средства. Поради това е изключително важно да се идентифицират общи ключови области, в които те могат да си сътрудничат, за да се насърчи доверието между ветеринарни лекари и фермери. Възможността на двете групи да идентифицират проблемите и решенията ще постави стабилна основа за подобрение. </a:t>
            </a:r>
          </a:p>
          <a:p>
            <a:endParaRPr lang="nl-NL" dirty="0"/>
          </a:p>
          <a:p>
            <a:r>
              <a:rPr lang="bg-BG" b="1"/>
              <a:t>Връзка към видеоклипа: https://www.youtube.com/watch?v=cu7cIIlbOd8</a:t>
            </a:r>
          </a:p>
          <a:p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Видеоклипът ще се показва с английски субтитри. Няма възможност за показване на видеоклипа на родния език за всяка държава. Видеоклипът е на холандски език и няма възможност за аудиопревод, тъй като преводачите превеждат от английски на родния си език.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2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r>
              <a:rPr lang="bg-BG"/>
              <a:t>Дейността ще се състои в съгласуване на точки за действие на ниво стопанство, мерки, които са ценни както за фермерите, така и за ветеринарите.</a:t>
            </a:r>
          </a:p>
          <a:p>
            <a:pPr algn="l"/>
            <a:endParaRPr lang="en-GB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/>
              <a:t>ГУ 1: </a:t>
            </a:r>
            <a:r>
              <a:rPr lang="bg-BG"/>
              <a:t>фермери и ветеринарни лекари в отделни групи, групирани по видове животни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>
                <a:solidFill>
                  <a:srgbClr val="FF0000"/>
                </a:solidFill>
              </a:rPr>
              <a:t>ГУ 2 A и B: </a:t>
            </a:r>
            <a:r>
              <a:rPr lang="bg-BG">
                <a:solidFill>
                  <a:srgbClr val="FF0000"/>
                </a:solidFill>
              </a:rPr>
              <a:t>фермери и ветеринарни лекари, групирани по видове животни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>
                <a:solidFill>
                  <a:srgbClr val="FF0000"/>
                </a:solidFill>
              </a:rPr>
              <a:t>ГУ 3: </a:t>
            </a:r>
            <a:r>
              <a:rPr lang="bg-BG">
                <a:solidFill>
                  <a:srgbClr val="FF0000"/>
                </a:solidFill>
              </a:rPr>
              <a:t>представяне на резултатите от ГУ 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i="1">
                <a:latin typeface="Times New Roman" pitchFamily="18"/>
              </a:rPr>
              <a:t>Целта на упражнението е да се идентифицират различни предизвикателства и възможности, </a:t>
            </a:r>
            <a:r>
              <a:rPr lang="bg-BG" sz="1200" b="1" i="1">
                <a:latin typeface="Times New Roman" pitchFamily="18"/>
              </a:rPr>
              <a:t>наблюдавани в областта, </a:t>
            </a:r>
            <a:r>
              <a:rPr lang="bg-BG" sz="1200" i="1">
                <a:latin typeface="Times New Roman" pitchFamily="18"/>
              </a:rPr>
              <a:t>които оказват влияние върху прилагането на най-добрите практики и по-нататъшното намаляване на употребата на антимикробни средства (AMU), като условия на отглеждане, случаи на заболявания, биосигурност, визити във връзка със здравето на животните, диагностични тестове, предписване и употреба на антимикробни средства и др. Констатациите от това ГУ 1 ще послужат като основа за ГУ 2a и ГУ 2b.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19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endParaRPr lang="en-GB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42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В други държави: </a:t>
            </a:r>
            <a:r>
              <a:rPr lang="bg-BG">
                <a:solidFill>
                  <a:srgbClr val="FF0000"/>
                </a:solidFill>
              </a:rPr>
              <a:t>Фермери и ветеринарни лекари в отделни групи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i="1">
                <a:latin typeface="Times New Roman" pitchFamily="18"/>
              </a:rPr>
              <a:t>Целта на упражнението е да се идентифицират различни предизвикателства и възможности, наблюдавани в областта, които оказват влияние върху прилагането на най-добрите практики и по-нататъшното намаляване на употребата на антимикробни средства (AMU), като условия на отглеждане, случаи на заболявания, биосигурност, визити във връзка със здравето на животните, диагностични тестове, предписване и употреба на антимикробни средства и др. Констатациите от това ГУ 1 ще послужат като основа за ГУ 2a и ГУ 2b. </a:t>
            </a:r>
            <a:r>
              <a:rPr lang="bg-BG" sz="1200">
                <a:latin typeface="Times New Roman" pitchFamily="18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7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Използвайте този слайд, в случай че е необходимо да обясните визуално примери за животновъдни практики.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7039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Използвайте този слайд, в случай че е необходимо да обясните визуално примери за намалена и отговорна нужда от антимикробни средства.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37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cid:image004.jpg@01D9F6A4.3DC8808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2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cid:image004.jpg@01D9F6A4.3DC88080" TargetMode="External"/><Relationship Id="rId10" Type="http://schemas.openxmlformats.org/officeDocument/2006/relationships/image" Target="../media/image28.png"/><Relationship Id="rId4" Type="http://schemas.openxmlformats.org/officeDocument/2006/relationships/image" Target="../media/image23.jpeg"/><Relationship Id="rId9" Type="http://schemas.openxmlformats.org/officeDocument/2006/relationships/image" Target="../media/image27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cid:image004.jpg@01D9F6A4.3DC88080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12" Type="http://schemas.openxmlformats.org/officeDocument/2006/relationships/image" Target="../media/image37.jpe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2.png"/><Relationship Id="rId11" Type="http://schemas.openxmlformats.org/officeDocument/2006/relationships/image" Target="../media/image9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2.png"/><Relationship Id="rId9" Type="http://schemas.openxmlformats.org/officeDocument/2006/relationships/image" Target="../media/image35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3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6.jpe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55.png"/><Relationship Id="rId17" Type="http://schemas.openxmlformats.org/officeDocument/2006/relationships/hyperlink" Target="http://www.amrfvtraining.eu/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cid:image004.jpg@01D9F6A4.3DC88080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58.png"/><Relationship Id="rId10" Type="http://schemas.openxmlformats.org/officeDocument/2006/relationships/image" Target="../media/image54.jpe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5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5F09F-AA40-BD89-C500-C06134BB41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CA8883-88A4-5A75-E02E-885240A47E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0E4486-EFAE-3CD8-8C05-084F1CB79F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DDC6A-A971-45B8-880B-FF68F5D3244B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4CA3E3-90F6-5909-452C-D225BE537D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25756E-A838-34C5-84AF-2136E1CCD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03BA4A-8DE1-4E5A-8820-07ACD70FF6C9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62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349B-A905-8C4F-F686-B1D9EA27F1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F858D4-07FF-6687-A346-16754D5999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BE0A26-267C-4A74-EBC9-FECC823323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AB61EF-C6DD-4F32-B64C-2CA43B06222E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AFF5BB-6E43-D579-5383-11F46D2F4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F94CD8-F8C0-B820-B4B5-2107A3EA2F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548F0-9132-4CA9-8F00-D6D5504F388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36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056AEB-0114-DA71-F075-8D7A8A6BD28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3721DB-8177-3B7B-FC60-91698FB7F7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660635-5B93-B1BD-628E-68BA050DBC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B71DF-262E-4F88-84A7-0EE96719D2D1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F1127B-B032-4175-1C59-E32F765F48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38EEEA-1715-7F35-BC25-6A0FF0D22B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3992C-23F6-4F8B-9AF9-ED24129CFCCE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753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75941"/>
            <a:ext cx="3022600" cy="6341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110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17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1600" y="5595101"/>
            <a:ext cx="3022600" cy="79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897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2" y="0"/>
            <a:ext cx="6142017" cy="601501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364"/>
            <a:ext cx="2149620" cy="952593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10044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 userDrawn="1"/>
        </p:nvSpPr>
        <p:spPr>
          <a:xfrm>
            <a:off x="6147014" y="3761977"/>
            <a:ext cx="6044986" cy="1474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396" noProof="0" dirty="0">
                <a:solidFill>
                  <a:srgbClr val="003399"/>
                </a:solidFill>
                <a:latin typeface="EC Square Sans Pro" panose="020B0506040000020004" pitchFamily="34" charset="0"/>
              </a:rPr>
              <a:t>Hands-on Training for Farmers and Veterinarians: New measures to fight antimicrobial resistance</a:t>
            </a:r>
          </a:p>
          <a:p>
            <a:endParaRPr lang="es-ES" sz="1797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292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9" y="1"/>
            <a:ext cx="546569" cy="1092806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51" name="Imagen 50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1007B104-92BA-4BA5-A656-DA433D20A54C}"/>
              </a:ext>
            </a:extLst>
          </p:cNvPr>
          <p:cNvPicPr/>
          <p:nvPr userDrawn="1"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29801" y="6152351"/>
            <a:ext cx="2338705" cy="576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2" y="6201127"/>
            <a:ext cx="471757" cy="49794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71487"/>
            <a:ext cx="347040" cy="427586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4" y="6401386"/>
            <a:ext cx="444645" cy="297687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15863"/>
            <a:ext cx="300184" cy="28321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57334"/>
            <a:ext cx="325466" cy="34174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80568"/>
            <a:ext cx="208231" cy="21850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288481"/>
            <a:ext cx="574476" cy="41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093675" cy="44367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23873"/>
            <a:ext cx="1236412" cy="123412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5" y="4430306"/>
            <a:ext cx="1242631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23873"/>
            <a:ext cx="1236412" cy="123412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533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5337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533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0306"/>
            <a:ext cx="1233122" cy="2427694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36789"/>
            <a:ext cx="1223010" cy="1210608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40280"/>
            <a:ext cx="1221740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5108"/>
            <a:ext cx="1073624" cy="96135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17769"/>
            <a:ext cx="1224979" cy="1229623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797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7852"/>
            <a:ext cx="2223512" cy="985337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8" y="158457"/>
            <a:ext cx="658385" cy="702490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37755"/>
            <a:ext cx="490696" cy="60458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9" y="337170"/>
            <a:ext cx="612979" cy="423005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4" y="284507"/>
            <a:ext cx="552437" cy="521202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50" y="5940076"/>
            <a:ext cx="590369" cy="619889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6250"/>
            <a:ext cx="454410" cy="476829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6" y="5940076"/>
            <a:ext cx="825311" cy="600042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3115"/>
            <a:ext cx="4495800" cy="1427693"/>
          </a:xfrm>
          <a:prstGeom prst="rect">
            <a:avLst/>
          </a:prstGeom>
        </p:spPr>
        <p:txBody>
          <a:bodyPr/>
          <a:lstStyle>
            <a:lvl1pPr>
              <a:defRPr sz="3194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094513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chemeClr val="tx1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7" name="Imagen 3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505FB79-408A-43F3-9FF6-95F9DFF43961}"/>
              </a:ext>
            </a:extLst>
          </p:cNvPr>
          <p:cNvPicPr/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1201" y="6169903"/>
            <a:ext cx="2567305" cy="5592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835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1" y="1"/>
            <a:ext cx="12190095" cy="133103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1" y="1343710"/>
            <a:ext cx="12190095" cy="550161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1035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149"/>
            <a:ext cx="1364472" cy="2625498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2693"/>
            <a:ext cx="9677400" cy="608473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2890"/>
            <a:ext cx="9677400" cy="4183253"/>
          </a:xfrm>
          <a:prstGeom prst="rect">
            <a:avLst/>
          </a:prstGeom>
        </p:spPr>
        <p:txBody>
          <a:bodyPr/>
          <a:lstStyle>
            <a:lvl1pPr marL="342283" indent="-342283">
              <a:spcBef>
                <a:spcPts val="998"/>
              </a:spcBef>
              <a:buFont typeface="+mj-lt"/>
              <a:buAutoNum type="arabicPeriod"/>
              <a:defRPr sz="159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  <p:extLst>
      <p:ext uri="{BB962C8B-B14F-4D97-AF65-F5344CB8AC3E}">
        <p14:creationId xmlns:p14="http://schemas.microsoft.com/office/powerpoint/2010/main" val="2571643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BFD59-24FF-0A18-955E-B3DB2B76CF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2E3F5-8785-8030-3FD8-E0257D3049D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C58389-BD9D-1BD9-8056-6F3AB53D0D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302213-3AF7-4E3B-BFF3-C302076BB46B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140252-EAA0-367C-B94A-13DC74D60D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DD3E4D-739C-D62F-273D-09BFD1E47F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AF028-E701-4849-A94A-07E42333716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28156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7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3" y="1405263"/>
            <a:ext cx="506973" cy="5447742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9" y="0"/>
            <a:ext cx="506973" cy="1910809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0131"/>
            <a:ext cx="330692" cy="352845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6" y="1052444"/>
            <a:ext cx="339605" cy="234354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172"/>
            <a:ext cx="257128" cy="24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54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1"/>
            <a:ext cx="1166832" cy="11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74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59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1"/>
            <a:ext cx="5105400" cy="68579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365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608614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5" y="857629"/>
            <a:ext cx="426085" cy="29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7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39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45"/>
            <a:ext cx="1166832" cy="2212054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1980"/>
            <a:ext cx="5105400" cy="5706020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639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01"/>
            <a:ext cx="1740296" cy="3462149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4" y="1731783"/>
            <a:ext cx="3469745" cy="1729087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2112"/>
            <a:ext cx="1105152" cy="1179185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2" y="2158435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2886"/>
            <a:ext cx="3488650" cy="780187"/>
          </a:xfrm>
          <a:prstGeom prst="rect">
            <a:avLst/>
          </a:prstGeom>
        </p:spPr>
        <p:txBody>
          <a:bodyPr/>
          <a:lstStyle>
            <a:lvl1pPr>
              <a:defRPr sz="4791" b="1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pic>
        <p:nvPicPr>
          <p:cNvPr id="37" name="Imagen 3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C53E509D-9C05-4F64-B596-3792F76B9CA7}"/>
              </a:ext>
            </a:extLst>
          </p:cNvPr>
          <p:cNvPicPr/>
          <p:nvPr userDrawn="1"/>
        </p:nvPicPr>
        <p:blipFill>
          <a:blip r:embed="rId10" r:link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0810" y="5753030"/>
            <a:ext cx="3418791" cy="8704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53030"/>
            <a:ext cx="5350796" cy="63205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76150"/>
            <a:ext cx="1756206" cy="1713588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85082"/>
            <a:ext cx="3352800" cy="36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7" dirty="0">
                <a:latin typeface="EC Square Sans Pro" panose="020B0506040000020004" pitchFamily="34" charset="0"/>
                <a:hlinkClick r:id="rId17"/>
              </a:rPr>
              <a:t>www.amrfvtraining.eu</a:t>
            </a:r>
            <a:r>
              <a:rPr lang="en-GB" sz="1797" dirty="0">
                <a:latin typeface="EC Square Sans Pro" panose="020B05060400000200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01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03C06-CDE7-43E8-DAFB-F0C132C484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658F6A-4ABA-A3B4-4AC7-986F412D17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C1F35D-99B2-C5D8-5101-2D50427355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9CECD-3B05-45DD-9560-3789DBCA6D7C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138AB-E0CF-1DE2-A844-C839C346AA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DADB14-DC18-293C-C899-781B9A5610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74BA4F-3CBC-4A94-B3A7-34D09505F090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9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C67FA-60A0-DC72-45ED-4234B5E5E9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FDECC6-C19D-58E7-FFB1-79E2C6C791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75B1D6-95D6-CA67-F30E-286FAE113D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245DCE-42A7-211A-60F1-A941E744A8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98FD-43CF-4065-9D2D-58DC38D3A717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28DD76-C118-4EA2-08F7-5F989BE2E8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44416E-859A-6E0E-E3A7-6F58B05E7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6EA9E4-214A-4C1A-BC4C-8051E9DE8343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46230-356E-56AB-93C7-4BDE3A9B59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2BC0AA-2CAA-5823-AE25-5A7BBAE78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654304-C8A0-9DFA-E433-2DCB5296629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072ED7-49AC-44B6-BE90-7E638CBB0ED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50C3E10-4E9F-E303-BBFA-75AA531406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993FAAD-E5C3-8CD3-75F3-836260697A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89A8B-AFB4-4067-A5A3-67AF0B861719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AD47E2-049D-4D81-15C3-70CA5F63CF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394FE55-D4CE-639C-FE9A-20BE05896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D8F16-1BB0-4143-8404-CF2C6513366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5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C4393-D1CF-1DE7-B101-F43CFF5ED7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9390614-EDF6-19C0-88CD-B96CF52795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ED112E-369A-4A0F-A5C1-8BD31F279396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8A2059-5FC3-9D65-66B9-9428001D74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9150A8-F32F-4246-3032-9E4CF1A984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FA9BC-4FB7-4726-A579-676BFA7CF756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4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62B4098-2CD6-227A-1169-0534E43798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F94BD-089A-47AF-84AC-7D4AAB6B9DB7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D70464-14D7-4E8F-9CF9-60C413004D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DB97FF-2716-845C-0E39-62D10455C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41C5BF-4C5A-4C56-A72E-8B014DAEF03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25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22C99-76E0-8ECE-8E67-45631093E0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3A5EB4-2791-2A12-162D-61638DC7D0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456748-EDCA-4C87-0BCE-6135B84C7A3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63AD18-DCD0-56C1-55F7-8A7BCFC42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2F30C7-F32A-45E7-B2C1-273EA52AFA9C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31D912-9D0A-E4DA-3B13-C6A9151734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7312A5-7418-BC7D-5719-DD8D17E6C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9D35A-B548-4AA5-A407-8D4B2D17987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2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F0D7-27DC-6242-646B-935008210C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F8E6EA-06A0-E524-59BB-2BCCD46F4C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76B39A-A81C-984E-3FAC-39D14B8B17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1E5D3F-4BE5-2ADA-E4DF-0819046DF1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199C94-6C95-4411-BB74-DD182993C2DD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EDDAF4-24D3-A93F-7270-64F3D5F1BE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AAA357-39C1-F221-0D1B-5E4F82BE3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4FB08A-E746-4134-8B12-75EAFC4F41E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0A649A7-876C-EEE9-12AA-DE7D9A146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7B3226-F6A7-29F4-7964-ABF481CF23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43298F-A33A-AEE3-C4DB-6DC04F04DFF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74D97BC6-CCBC-4676-A7A9-21DEB99DC876}" type="datetime1">
              <a:rPr lang="nl-NL"/>
              <a:pPr lvl="0"/>
              <a:t>19-10-2024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12BBBC-B502-98AC-0343-5AFEDD97533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2B7C31-B195-5CA6-917B-5C220311934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6C80AF25-5090-4667-87BD-1D6C853F6065}" type="slidenum"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7" r:id="rId14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3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svg"/><Relationship Id="rId3" Type="http://schemas.openxmlformats.org/officeDocument/2006/relationships/image" Target="../media/image59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2.svg"/><Relationship Id="rId5" Type="http://schemas.openxmlformats.org/officeDocument/2006/relationships/image" Target="../media/image60.png"/><Relationship Id="rId4" Type="http://schemas.openxmlformats.org/officeDocument/2006/relationships/image" Target="../media/image6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svg"/><Relationship Id="rId3" Type="http://schemas.openxmlformats.org/officeDocument/2006/relationships/image" Target="../media/image59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2.svg"/><Relationship Id="rId5" Type="http://schemas.openxmlformats.org/officeDocument/2006/relationships/image" Target="../media/image60.png"/><Relationship Id="rId4" Type="http://schemas.openxmlformats.org/officeDocument/2006/relationships/image" Target="../media/image6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jFuQqwBmN8A?feature=oembed" TargetMode="External"/><Relationship Id="rId4" Type="http://schemas.openxmlformats.org/officeDocument/2006/relationships/image" Target="../media/image6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cu7cIIlbOd8?feature=oembed" TargetMode="External"/><Relationship Id="rId4" Type="http://schemas.openxmlformats.org/officeDocument/2006/relationships/image" Target="../media/image6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jpeg"/><Relationship Id="rId7" Type="http://schemas.openxmlformats.org/officeDocument/2006/relationships/image" Target="../media/image6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7.png"/><Relationship Id="rId11" Type="http://schemas.openxmlformats.org/officeDocument/2006/relationships/image" Target="../media/image72.jpe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jpeg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bg-BG">
                <a:latin typeface="EC Square Sans Pro" panose="020B0506040000020004" pitchFamily="34" charset="0"/>
              </a:rPr>
              <a:t>Практическо обучение за фермери и ветеринарни лекари:  </a:t>
            </a:r>
          </a:p>
          <a:p>
            <a:pPr marL="0" indent="0">
              <a:buNone/>
            </a:pPr>
            <a:r>
              <a:rPr lang="bg-BG">
                <a:latin typeface="EC Square Sans Pro" panose="020B0506040000020004" pitchFamily="34" charset="0"/>
              </a:rPr>
              <a:t>Групови упражнения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bg-BG">
                <a:latin typeface="EC Square Sans Pro" panose="020B0506040000020004" pitchFamily="34" charset="0"/>
              </a:rPr>
              <a:t>БЪЛГАРИЯ, 6 НОЕМВРИ 2024 г.</a:t>
            </a:r>
          </a:p>
        </p:txBody>
      </p: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AA9A01-8899-D7DC-EE5B-11DC64399F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bg-BG" sz="2800">
                <a:latin typeface="Arial"/>
                <a:cs typeface="Arial"/>
              </a:rPr>
              <a:t>Примери за отговорно използване на антимикробни средства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67E7A-BF19-12A4-E74A-D807D5BF7213}"/>
              </a:ext>
            </a:extLst>
          </p:cNvPr>
          <p:cNvSpPr txBox="1"/>
          <p:nvPr/>
        </p:nvSpPr>
        <p:spPr>
          <a:xfrm>
            <a:off x="1502980" y="1328209"/>
            <a:ext cx="10084675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диагностични изследвания;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прилагане на лекарства;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дозировка на лекарството;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 panose="020B0506040000020004" pitchFamily="34" charset="0"/>
              </a:rPr>
              <a:t>алтернативи н</a:t>
            </a:r>
            <a:r>
              <a:rPr lang="bg-BG" sz="3200">
                <a:solidFill>
                  <a:srgbClr val="2C7470"/>
                </a:solidFill>
                <a:latin typeface="EC Square Sans Pro" panose="020B0506040000020004" pitchFamily="34" charset="0"/>
              </a:rPr>
              <a:t>а употребата на </a:t>
            </a:r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 panose="020B0506040000020004" pitchFamily="34" charset="0"/>
              </a:rPr>
              <a:t>антимикробни средства;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>
                <a:solidFill>
                  <a:srgbClr val="2C7470"/>
                </a:solidFill>
                <a:uFillTx/>
                <a:latin typeface="EC Square Sans Pro"/>
              </a:rPr>
              <a:t>мониторинг и преглед на практиките за употреба на антимикробни средства, наред с други;</a:t>
            </a:r>
          </a:p>
          <a:p>
            <a:pPr marL="457200" indent="-457200">
              <a:buFontTx/>
              <a:buChar char="-"/>
            </a:pPr>
            <a:r>
              <a:rPr lang="bg-BG" sz="3200">
                <a:solidFill>
                  <a:srgbClr val="2C7470"/>
                </a:solidFill>
                <a:latin typeface="EC Square Sans Pro"/>
              </a:rPr>
              <a:t>идентифициране на патогена;</a:t>
            </a:r>
          </a:p>
          <a:p>
            <a:pPr marL="457200" indent="-457200">
              <a:buFontTx/>
              <a:buChar char="-"/>
            </a:pPr>
            <a:r>
              <a:rPr lang="bg-BG" sz="3200">
                <a:solidFill>
                  <a:srgbClr val="2C7470"/>
                </a:solidFill>
                <a:latin typeface="EC Square Sans Pro" panose="020B0506040000020004" pitchFamily="34" charset="0"/>
              </a:rPr>
              <a:t>изследване на чувствителността.</a:t>
            </a:r>
          </a:p>
        </p:txBody>
      </p:sp>
    </p:spTree>
    <p:extLst>
      <p:ext uri="{BB962C8B-B14F-4D97-AF65-F5344CB8AC3E}">
        <p14:creationId xmlns:p14="http://schemas.microsoft.com/office/powerpoint/2010/main" val="303485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9" y="188784"/>
            <a:ext cx="10659980" cy="1183572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 dirty="0">
                <a:latin typeface="EC Square Sans Pro" panose="020B0506040000020004" pitchFamily="34" charset="0"/>
              </a:rPr>
              <a:t>Групово упражнение 2a – </a:t>
            </a:r>
            <a:r>
              <a:rPr lang="bg-BG" sz="2800" b="1" dirty="0">
                <a:latin typeface="EC Square Sans Pro" panose="020B0506040000020004" pitchFamily="34" charset="0"/>
              </a:rPr>
              <a:t>Намерете </a:t>
            </a:r>
            <a:r>
              <a:rPr lang="bg-BG" sz="2800" b="1" u="sng" dirty="0">
                <a:latin typeface="EC Square Sans Pro" panose="020B0506040000020004" pitchFamily="34" charset="0"/>
              </a:rPr>
              <a:t>решения </a:t>
            </a:r>
            <a:r>
              <a:rPr lang="bg-BG" sz="2800" b="1" dirty="0">
                <a:latin typeface="EC Square Sans Pro" panose="020B0506040000020004" pitchFamily="34" charset="0"/>
              </a:rPr>
              <a:t>на проблемите и </a:t>
            </a:r>
            <a:r>
              <a:rPr lang="bg-BG" sz="2800" b="1" dirty="0" smtClean="0">
                <a:latin typeface="EC Square Sans Pro" panose="020B0506040000020004" pitchFamily="34" charset="0"/>
              </a:rPr>
              <a:t>пречките, </a:t>
            </a:r>
            <a:r>
              <a:rPr lang="bg-BG" sz="2800" b="1" dirty="0">
                <a:latin typeface="EC Square Sans Pro" panose="020B0506040000020004" pitchFamily="34" charset="0"/>
              </a:rPr>
              <a:t>идентифицирани в ГУ 1 – </a:t>
            </a:r>
            <a:r>
              <a:rPr lang="bg-BG" sz="2800" b="1" u="sng" dirty="0">
                <a:latin typeface="EC Square Sans Pro" panose="020B0506040000020004" pitchFamily="34" charset="0"/>
              </a:rPr>
              <a:t>животновъдни практики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422556" y="4896262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noAutofit/>
            </a:bodyPr>
            <a:lstStyle/>
            <a:p>
              <a:pPr algn="ctr"/>
              <a:r>
                <a:rPr lang="bg-BG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25 </a:t>
              </a:r>
            </a:p>
            <a:p>
              <a:pPr algn="ctr"/>
              <a:r>
                <a:rPr lang="bg-BG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МИН.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9" y="1585502"/>
            <a:ext cx="11432633" cy="895529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4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211CAB-94C0-035B-A38B-98EB4EF930D8}"/>
              </a:ext>
            </a:extLst>
          </p:cNvPr>
          <p:cNvSpPr txBox="1"/>
          <p:nvPr/>
        </p:nvSpPr>
        <p:spPr>
          <a:xfrm>
            <a:off x="457199" y="1364968"/>
            <a:ext cx="11277602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bg-BG" sz="2400" dirty="0">
                <a:solidFill>
                  <a:srgbClr val="2C7470"/>
                </a:solidFill>
                <a:latin typeface="EC Square Sans Pro"/>
              </a:rPr>
              <a:t>Фермерите и ветеринарните лекари трябва да бъдат групирани по видове животни. </a:t>
            </a:r>
          </a:p>
          <a:p>
            <a:r>
              <a:rPr lang="bg-BG" sz="2400" dirty="0">
                <a:solidFill>
                  <a:srgbClr val="2C7470"/>
                </a:solidFill>
                <a:latin typeface="EC Square Sans Pro"/>
              </a:rPr>
              <a:t>Разгледайте, за да отговорите на следните въпроси (работете с лепящи листчета)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0D6EA9-ABD1-6785-3802-CEA560290453}"/>
              </a:ext>
            </a:extLst>
          </p:cNvPr>
          <p:cNvSpPr txBox="1"/>
          <p:nvPr/>
        </p:nvSpPr>
        <p:spPr>
          <a:xfrm>
            <a:off x="558135" y="2954696"/>
            <a:ext cx="11277602" cy="8762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742950" lvl="1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bg-BG" sz="2400" b="1" dirty="0">
                <a:solidFill>
                  <a:srgbClr val="002060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Какви бяха проблемите/пречките, идентифицирани преди това в ГУ 1? (съсредоточете се върху животновъдните практики)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2FBA52-BA3A-805B-7EC7-E0642C938F8E}"/>
              </a:ext>
            </a:extLst>
          </p:cNvPr>
          <p:cNvSpPr txBox="1"/>
          <p:nvPr/>
        </p:nvSpPr>
        <p:spPr>
          <a:xfrm>
            <a:off x="558135" y="4192230"/>
            <a:ext cx="11277602" cy="4810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bg-BG" sz="2400" b="1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Какви са решенията за справяне с тези </a:t>
            </a:r>
            <a:r>
              <a:rPr lang="bg-BG" sz="24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пречки</a:t>
            </a:r>
            <a:r>
              <a:rPr lang="bg-BG" sz="24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? </a:t>
            </a:r>
            <a:endParaRPr lang="bg-BG" sz="2400" b="1" dirty="0">
              <a:solidFill>
                <a:srgbClr val="002060"/>
              </a:solidFill>
              <a:latin typeface="EC Square Sans Pro" panose="020B050604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740ED-27DB-1A58-BA87-16CEFB5AC682}"/>
              </a:ext>
            </a:extLst>
          </p:cNvPr>
          <p:cNvSpPr txBox="1"/>
          <p:nvPr/>
        </p:nvSpPr>
        <p:spPr>
          <a:xfrm>
            <a:off x="474256" y="5120203"/>
            <a:ext cx="9793599" cy="8762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bg-BG" sz="2400" b="1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Създайте НАХОДЧИВА цел за Вас – която да бъде приложена във Вашата ферма/фермата на Ваш клиент</a:t>
            </a:r>
          </a:p>
        </p:txBody>
      </p:sp>
    </p:spTree>
    <p:extLst>
      <p:ext uri="{BB962C8B-B14F-4D97-AF65-F5344CB8AC3E}">
        <p14:creationId xmlns:p14="http://schemas.microsoft.com/office/powerpoint/2010/main" val="21745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9" y="188784"/>
            <a:ext cx="9271002" cy="2602542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bg-BG" sz="2400" dirty="0">
                <a:latin typeface="EC Square Sans Pro" panose="020B0506040000020004" pitchFamily="34" charset="0"/>
              </a:rPr>
              <a:t>Групово упражнение 2b – </a:t>
            </a:r>
            <a:r>
              <a:rPr lang="bg-BG" sz="2400" b="1" dirty="0">
                <a:latin typeface="EC Square Sans Pro" panose="020B0506040000020004" pitchFamily="34" charset="0"/>
              </a:rPr>
              <a:t>Намиране на </a:t>
            </a:r>
            <a:r>
              <a:rPr lang="bg-BG" sz="2400" b="1" u="sng" dirty="0">
                <a:latin typeface="EC Square Sans Pro" panose="020B0506040000020004" pitchFamily="34" charset="0"/>
              </a:rPr>
              <a:t>решения</a:t>
            </a:r>
            <a:r>
              <a:rPr lang="bg-BG" sz="2400" b="1" dirty="0">
                <a:latin typeface="EC Square Sans Pro" panose="020B0506040000020004" pitchFamily="34" charset="0"/>
              </a:rPr>
              <a:t> за справяне с проблемите и бариерите от ГУ 1 –</a:t>
            </a:r>
            <a:r>
              <a:rPr lang="bg-BG" sz="2400" b="1" u="sng" dirty="0">
                <a:latin typeface="EC Square Sans Pro" panose="020B0506040000020004" pitchFamily="34" charset="0"/>
              </a:rPr>
              <a:t>Намалена и отговорна употреба на антимикробни средства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noAutofit/>
            </a:bodyPr>
            <a:lstStyle/>
            <a:p>
              <a:pPr algn="ctr"/>
              <a:r>
                <a:rPr lang="bg-BG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25 </a:t>
              </a:r>
            </a:p>
            <a:p>
              <a:pPr algn="ctr"/>
              <a:r>
                <a:rPr lang="bg-BG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МИН.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8" y="1486419"/>
            <a:ext cx="11603881" cy="96258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bg-BG" sz="2400" dirty="0">
                <a:solidFill>
                  <a:srgbClr val="2C7470"/>
                </a:solidFill>
                <a:latin typeface="EC Square Sans Pro" panose="020B0506040000020004" pitchFamily="34" charset="0"/>
              </a:rPr>
              <a:t>Фермерите и ветеринарните лекари трябва да бъдат групирани по видове </a:t>
            </a:r>
            <a:r>
              <a:rPr lang="bg-BG" sz="2400" dirty="0" smtClean="0">
                <a:solidFill>
                  <a:srgbClr val="2C7470"/>
                </a:solidFill>
                <a:latin typeface="EC Square Sans Pro" panose="020B0506040000020004" pitchFamily="34" charset="0"/>
              </a:rPr>
              <a:t>животн</a:t>
            </a:r>
            <a:r>
              <a:rPr lang="bg-BG" sz="2400" dirty="0" smtClean="0">
                <a:solidFill>
                  <a:srgbClr val="FF0000"/>
                </a:solidFill>
                <a:latin typeface="EC Square Sans Pro" panose="020B0506040000020004" pitchFamily="34" charset="0"/>
              </a:rPr>
              <a:t>и</a:t>
            </a:r>
            <a:r>
              <a:rPr lang="bg-BG" sz="2400" dirty="0" smtClean="0">
                <a:solidFill>
                  <a:srgbClr val="2C7470"/>
                </a:solidFill>
                <a:latin typeface="EC Square Sans Pro" panose="020B0506040000020004" pitchFamily="34" charset="0"/>
              </a:rPr>
              <a:t>. </a:t>
            </a:r>
            <a:endParaRPr lang="bg-BG" sz="2400" dirty="0">
              <a:solidFill>
                <a:srgbClr val="2C7470"/>
              </a:solidFill>
              <a:latin typeface="EC Square Sans Pro" panose="020B0506040000020004" pitchFamily="34" charset="0"/>
            </a:endParaRPr>
          </a:p>
          <a:p>
            <a:r>
              <a:rPr lang="bg-BG" sz="2400" dirty="0">
                <a:solidFill>
                  <a:srgbClr val="2C7470"/>
                </a:solidFill>
                <a:latin typeface="EC Square Sans Pro" panose="020B0506040000020004" pitchFamily="34" charset="0"/>
              </a:rPr>
              <a:t>Разгледайте, за да отговорите на следните въпроси (работете с лепящи листчета)</a:t>
            </a:r>
          </a:p>
          <a:p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1BE40510-A2D2-FA27-E5FF-ED933977577C}"/>
              </a:ext>
            </a:extLst>
          </p:cNvPr>
          <p:cNvSpPr txBox="1">
            <a:spLocks/>
          </p:cNvSpPr>
          <p:nvPr/>
        </p:nvSpPr>
        <p:spPr>
          <a:xfrm>
            <a:off x="247830" y="4198027"/>
            <a:ext cx="11603881" cy="96258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bg-BG" sz="2800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Какви са решенията за справяне с тези </a:t>
            </a:r>
            <a:r>
              <a:rPr lang="bg-BG" sz="2800" dirty="0" smtClean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пречки</a:t>
            </a:r>
            <a:r>
              <a:rPr lang="bg-BG" sz="2800" dirty="0" smtClean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?</a:t>
            </a:r>
            <a:endParaRPr lang="bg-BG" sz="2800" dirty="0">
              <a:solidFill>
                <a:srgbClr val="002060"/>
              </a:solidFill>
              <a:latin typeface="EC Square Sans Pro" panose="020B0506040000020004" pitchFamily="34" charset="0"/>
              <a:cs typeface="Times New Roman" panose="02020603050405020304" pitchFamily="18" charset="0"/>
            </a:endParaRPr>
          </a:p>
          <a:p>
            <a:endParaRPr lang="nl-NL" sz="2800" dirty="0">
              <a:solidFill>
                <a:srgbClr val="002060"/>
              </a:solidFill>
              <a:latin typeface="EC Square Sans Pro" panose="020B0506040000020004" pitchFamily="34" charset="0"/>
              <a:cs typeface="Times New Roman" panose="02020603050405020304" pitchFamily="18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5F304-31D1-979A-5E2F-BB1449E57D51}"/>
              </a:ext>
            </a:extLst>
          </p:cNvPr>
          <p:cNvSpPr txBox="1">
            <a:spLocks/>
          </p:cNvSpPr>
          <p:nvPr/>
        </p:nvSpPr>
        <p:spPr>
          <a:xfrm>
            <a:off x="247829" y="2659973"/>
            <a:ext cx="11603881" cy="96258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bg-BG" sz="2800" dirty="0">
                <a:solidFill>
                  <a:srgbClr val="002060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Какви бяха </a:t>
            </a:r>
            <a:r>
              <a:rPr lang="bg-BG" sz="2800" dirty="0" smtClean="0">
                <a:solidFill>
                  <a:srgbClr val="002060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пречките за постигане на намалена </a:t>
            </a:r>
            <a:r>
              <a:rPr lang="bg-BG" sz="2800" dirty="0">
                <a:solidFill>
                  <a:srgbClr val="002060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отговорна употреба на антимикробни средства, идентифицирани в ГУ 1? </a:t>
            </a:r>
          </a:p>
          <a:p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AF4D421-EB39-F93C-0EFC-9E405ECB535F}"/>
              </a:ext>
            </a:extLst>
          </p:cNvPr>
          <p:cNvSpPr txBox="1">
            <a:spLocks/>
          </p:cNvSpPr>
          <p:nvPr/>
        </p:nvSpPr>
        <p:spPr>
          <a:xfrm>
            <a:off x="212105" y="5375174"/>
            <a:ext cx="10601946" cy="96258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bg-BG" sz="2800" dirty="0">
                <a:solidFill>
                  <a:srgbClr val="002060"/>
                </a:solidFill>
                <a:latin typeface="EC Square Sans Pro" panose="020B0506040000020004" pitchFamily="34" charset="0"/>
                <a:cs typeface="Times New Roman" panose="02020603050405020304" pitchFamily="18" charset="0"/>
              </a:rPr>
              <a:t>Създайте НАХОДЧИВА цел за Вас – която да бъде приложена във Вашата ферма/фермата на Ваш клиент</a:t>
            </a:r>
          </a:p>
          <a:p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0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1">
            <a:extLst>
              <a:ext uri="{FF2B5EF4-FFF2-40B4-BE49-F238E27FC236}">
                <a16:creationId xmlns:a16="http://schemas.microsoft.com/office/drawing/2014/main" id="{B48C7E41-EFCF-45DF-80D4-335C07250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11125199" cy="122295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sz="3200">
                <a:latin typeface="EC Square Sans Pro" panose="020B0506040000020004" pitchFamily="34" charset="0"/>
              </a:rPr>
              <a:t>Групово упражнение 3a: Представяне на резултатите: решения за </a:t>
            </a:r>
            <a:r>
              <a:rPr lang="bg-BG" sz="3200" b="1" u="sng">
                <a:latin typeface="EC Square Sans Pro" panose="020B0506040000020004" pitchFamily="34" charset="0"/>
              </a:rPr>
              <a:t>подобряване на животновъдните практики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5EF5DE6-BF9E-4794-AF26-BFB2A170E3F7}"/>
              </a:ext>
            </a:extLst>
          </p:cNvPr>
          <p:cNvSpPr txBox="1">
            <a:spLocks/>
          </p:cNvSpPr>
          <p:nvPr/>
        </p:nvSpPr>
        <p:spPr>
          <a:xfrm>
            <a:off x="499544" y="1686997"/>
            <a:ext cx="10307352" cy="4351336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Всяка маса избира един презентиращ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GB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bg-BG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„По какъв начин подобрените животновъдни практики могат да допринесат за намаляване на употребата на антимикробни средства (AMU)?“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Всеки презентиращ представя </a:t>
            </a:r>
            <a:r>
              <a:rPr kumimoji="0" lang="bg-BG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един </a:t>
            </a:r>
            <a:r>
              <a:rPr kumimoji="0" lang="bg-BG" sz="24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резултат от дискусията на масата, която представлява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bg-BG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След това продължаваме към следващата маса – споделяне на резултати, които не е са споменавани досега!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o 3">
            <a:extLst>
              <a:ext uri="{FF2B5EF4-FFF2-40B4-BE49-F238E27FC236}">
                <a16:creationId xmlns:a16="http://schemas.microsoft.com/office/drawing/2014/main" id="{779750E1-D2A5-B07C-9E31-65527DE06592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3" name="CuadroTexto 4">
              <a:extLst>
                <a:ext uri="{FF2B5EF4-FFF2-40B4-BE49-F238E27FC236}">
                  <a16:creationId xmlns:a16="http://schemas.microsoft.com/office/drawing/2014/main" id="{698FE759-7E36-D70D-38A9-63CF1C6E20D8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noAutofit/>
            </a:bodyPr>
            <a:lstStyle/>
            <a:p>
              <a:pPr algn="ctr"/>
              <a:r>
                <a:rPr lang="bg-BG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30 </a:t>
              </a:r>
            </a:p>
            <a:p>
              <a:pPr algn="ctr"/>
              <a:r>
                <a:rPr lang="bg-BG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МИН.</a:t>
              </a:r>
            </a:p>
          </p:txBody>
        </p:sp>
        <p:grpSp>
          <p:nvGrpSpPr>
            <p:cNvPr id="4" name="Grupo 5">
              <a:extLst>
                <a:ext uri="{FF2B5EF4-FFF2-40B4-BE49-F238E27FC236}">
                  <a16:creationId xmlns:a16="http://schemas.microsoft.com/office/drawing/2014/main" id="{08DCC306-30DE-8808-829C-1536E8816FCA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5" name="Elipse 6">
                <a:extLst>
                  <a:ext uri="{FF2B5EF4-FFF2-40B4-BE49-F238E27FC236}">
                    <a16:creationId xmlns:a16="http://schemas.microsoft.com/office/drawing/2014/main" id="{75D73E64-ED7A-6DBC-E567-B6EF81FFF20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6" name="Conector recto 7">
                <a:extLst>
                  <a:ext uri="{FF2B5EF4-FFF2-40B4-BE49-F238E27FC236}">
                    <a16:creationId xmlns:a16="http://schemas.microsoft.com/office/drawing/2014/main" id="{43A0F73A-407F-A6AE-B651-E2B4E410F4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8">
                <a:extLst>
                  <a:ext uri="{FF2B5EF4-FFF2-40B4-BE49-F238E27FC236}">
                    <a16:creationId xmlns:a16="http://schemas.microsoft.com/office/drawing/2014/main" id="{36A55F66-DA8A-55C9-2FA0-DFA4A914F7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9">
                <a:extLst>
                  <a:ext uri="{FF2B5EF4-FFF2-40B4-BE49-F238E27FC236}">
                    <a16:creationId xmlns:a16="http://schemas.microsoft.com/office/drawing/2014/main" id="{0B8FC17E-ED61-C620-CAD6-5383B15DEE7C}"/>
                  </a:ext>
                </a:extLst>
              </p:cNvPr>
              <p:cNvCxnSpPr>
                <a:cxnSpLocks/>
                <a:stCxn id="5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10">
                <a:extLst>
                  <a:ext uri="{FF2B5EF4-FFF2-40B4-BE49-F238E27FC236}">
                    <a16:creationId xmlns:a16="http://schemas.microsoft.com/office/drawing/2014/main" id="{4F145B42-B226-CB1D-F657-8DF69FAB163D}"/>
                  </a:ext>
                </a:extLst>
              </p:cNvPr>
              <p:cNvCxnSpPr>
                <a:cxnSpLocks/>
                <a:stCxn id="5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Cuerda 11">
                <a:extLst>
                  <a:ext uri="{FF2B5EF4-FFF2-40B4-BE49-F238E27FC236}">
                    <a16:creationId xmlns:a16="http://schemas.microsoft.com/office/drawing/2014/main" id="{6CC44819-B964-6DB6-632F-6034809DCFE4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1" name="Cuerda 12">
                <a:extLst>
                  <a:ext uri="{FF2B5EF4-FFF2-40B4-BE49-F238E27FC236}">
                    <a16:creationId xmlns:a16="http://schemas.microsoft.com/office/drawing/2014/main" id="{E3D201C1-2A0A-64E8-45A7-B4ACE3F48E92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922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6C735CE-BD04-4081-9A7D-C53F1A6AF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101" y="310575"/>
            <a:ext cx="11629920" cy="1084134"/>
          </a:xfr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 rtl="0">
              <a:lnSpc>
                <a:spcPct val="120000"/>
              </a:lnSpc>
              <a:spcBef>
                <a:spcPts val="1000"/>
              </a:spcBef>
              <a:buSzPct val="100000"/>
            </a:pPr>
            <a:r>
              <a:rPr lang="bg-BG" sz="2400" dirty="0">
                <a:latin typeface="EC Square Sans Pro" panose="020B0506040000020004" pitchFamily="34" charset="0"/>
              </a:rPr>
              <a:t>Групово упражнение 3b: Представяне на резултатите: </a:t>
            </a:r>
            <a:r>
              <a:rPr lang="bg-BG" sz="2400" b="1" u="sng" dirty="0">
                <a:latin typeface="EC Square Sans Pro" panose="020B0506040000020004" pitchFamily="34" charset="0"/>
              </a:rPr>
              <a:t>мерки за намаляване и използване на антимикробни средства по по-отговорен начин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4172B8-9A0F-41F9-99BF-5B5C32F6526D}"/>
              </a:ext>
            </a:extLst>
          </p:cNvPr>
          <p:cNvSpPr txBox="1">
            <a:spLocks/>
          </p:cNvSpPr>
          <p:nvPr/>
        </p:nvSpPr>
        <p:spPr>
          <a:xfrm>
            <a:off x="838203" y="1533537"/>
            <a:ext cx="10750547" cy="472179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bg-BG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/>
                <a:cs typeface="Arial"/>
              </a:rPr>
              <a:t>Всяка маса </a:t>
            </a:r>
            <a:r>
              <a:rPr lang="bg-BG" sz="2400" dirty="0">
                <a:solidFill>
                  <a:srgbClr val="002060"/>
                </a:solidFill>
                <a:latin typeface="EC Square Sans Pro"/>
                <a:cs typeface="Arial"/>
              </a:rPr>
              <a:t>ще бъде представлявана от един презентиращ.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lvl="0">
              <a:spcBef>
                <a:spcPts val="1000"/>
              </a:spcBef>
              <a:buSzPct val="100000"/>
              <a:defRPr/>
            </a:pPr>
            <a:r>
              <a:rPr lang="bg-BG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„По какъв начин други мерки, които трябва да бъдат приложени, могат да допринесат за намаляване </a:t>
            </a:r>
            <a:r>
              <a:rPr lang="bg-BG" sz="3200" b="1" dirty="0" smtClean="0">
                <a:latin typeface="EC Square Sans Pro" panose="020B0506040000020004" pitchFamily="34" charset="0"/>
              </a:rPr>
              <a:t>използването </a:t>
            </a:r>
            <a:r>
              <a:rPr lang="bg-BG" sz="3200" b="1" dirty="0">
                <a:latin typeface="EC Square Sans Pro" panose="020B0506040000020004" pitchFamily="34" charset="0"/>
              </a:rPr>
              <a:t>на </a:t>
            </a:r>
            <a:r>
              <a:rPr lang="bg-BG" sz="3200" b="1" dirty="0" err="1">
                <a:latin typeface="EC Square Sans Pro" panose="020B0506040000020004" pitchFamily="34" charset="0"/>
              </a:rPr>
              <a:t>антимикробни</a:t>
            </a:r>
            <a:r>
              <a:rPr lang="bg-BG" sz="3200" b="1" dirty="0">
                <a:latin typeface="EC Square Sans Pro" panose="020B0506040000020004" pitchFamily="34" charset="0"/>
              </a:rPr>
              <a:t> средства </a:t>
            </a:r>
            <a:r>
              <a:rPr lang="en-US" sz="3200" b="1" u="sng" dirty="0" smtClean="0">
                <a:latin typeface="EC Square Sans Pro" panose="020B0506040000020004" pitchFamily="34" charset="0"/>
              </a:rPr>
              <a:t>(</a:t>
            </a:r>
            <a:r>
              <a:rPr lang="bg-BG" sz="32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AMU</a:t>
            </a:r>
            <a:r>
              <a:rPr lang="en-US" sz="32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)</a:t>
            </a:r>
            <a:r>
              <a:rPr lang="bg-BG" sz="32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?“</a:t>
            </a:r>
            <a:endParaRPr lang="bg-BG" sz="3200" b="1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bg-BG" sz="2400" b="0" i="0" u="none" strike="noStrike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Всеки </a:t>
            </a:r>
            <a:r>
              <a:rPr kumimoji="0" lang="bg-BG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презентиращ представя </a:t>
            </a:r>
            <a:r>
              <a:rPr kumimoji="0" lang="bg-BG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един </a:t>
            </a:r>
            <a:r>
              <a:rPr kumimoji="0" lang="bg-BG" sz="24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резултат от дискусията на масата, която представлява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bg-BG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След това продължаваме към следващата маса – споделяне на резултати, които не е са споменавани досега!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nl-NL" sz="2000" b="0" i="0" u="none" strike="noStrike" kern="1200" cap="none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E05FFAE-23B5-4FE9-A635-989089E3F2D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8CCC978-5BFB-46E6-B5CC-ED81362E7785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noAutofit/>
            </a:bodyPr>
            <a:lstStyle/>
            <a:p>
              <a:pPr algn="ctr"/>
              <a:r>
                <a:rPr lang="bg-BG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30 </a:t>
              </a:r>
            </a:p>
            <a:p>
              <a:pPr algn="ctr"/>
              <a:r>
                <a:rPr lang="bg-BG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МИН.</a:t>
              </a:r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EE40D9B1-25A7-4227-8F02-3336504BB052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id="{9E822593-200C-447C-9C38-2E84E2DC794E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B603FE94-9983-4B4E-99ED-B0281126E6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id="{EFCA79F5-C418-45FF-863E-5101573520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EAAF859F-CD8C-43FB-ADEE-80FBCBBF6D0B}"/>
                  </a:ext>
                </a:extLst>
              </p:cNvPr>
              <p:cNvCxnSpPr>
                <a:cxnSpLocks/>
                <a:stCxn id="7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755FDFB1-B45B-4FBB-90FA-00AF24CFD2D7}"/>
                  </a:ext>
                </a:extLst>
              </p:cNvPr>
              <p:cNvCxnSpPr>
                <a:cxnSpLocks/>
                <a:stCxn id="7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uerda 11">
                <a:extLst>
                  <a:ext uri="{FF2B5EF4-FFF2-40B4-BE49-F238E27FC236}">
                    <a16:creationId xmlns:a16="http://schemas.microsoft.com/office/drawing/2014/main" id="{7EBC5317-A2C6-401A-B47F-575247E8B0BE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3" name="Cuerda 12">
                <a:extLst>
                  <a:ext uri="{FF2B5EF4-FFF2-40B4-BE49-F238E27FC236}">
                    <a16:creationId xmlns:a16="http://schemas.microsoft.com/office/drawing/2014/main" id="{5F3ED3E4-826F-43CD-BF36-595E80D1F51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035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bg-BG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87E1E81-7859-4757-9325-215B3A8A03F6}"/>
              </a:ext>
            </a:extLst>
          </p:cNvPr>
          <p:cNvSpPr txBox="1"/>
          <p:nvPr/>
        </p:nvSpPr>
        <p:spPr>
          <a:xfrm>
            <a:off x="184697" y="802453"/>
            <a:ext cx="11441480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bg-BG" sz="32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Фермери и ветеринарни лекари работят заедно </a:t>
            </a:r>
            <a:r>
              <a:rPr lang="en-US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/>
            </a:r>
            <a:br>
              <a:rPr lang="en-US" sz="3200" b="1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bg-BG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за постигане на една обща цел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73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CADEB22-C3DA-44AE-A715-70637E376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347331"/>
              </p:ext>
            </p:extLst>
          </p:nvPr>
        </p:nvGraphicFramePr>
        <p:xfrm>
          <a:off x="274319" y="1277619"/>
          <a:ext cx="6766561" cy="4580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F0A90E06-A3D7-4ED8-A401-A7413406D585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bg-BG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„Превенцията е по-добра от лечението“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EBDA733-B5B0-451F-A9ED-3081C0578A1E}"/>
              </a:ext>
            </a:extLst>
          </p:cNvPr>
          <p:cNvSpPr txBox="1"/>
          <p:nvPr/>
        </p:nvSpPr>
        <p:spPr>
          <a:xfrm>
            <a:off x="4286432" y="1092953"/>
            <a:ext cx="98552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bg-BG">
                <a:solidFill>
                  <a:srgbClr val="2C7470"/>
                </a:solidFill>
                <a:latin typeface="EC Square Sans Pro" panose="020B0506040000020004" pitchFamily="34" charset="0"/>
              </a:rPr>
              <a:t>Част I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F5754B8-EE8D-4EF3-9F61-30E9DB791B4E}"/>
              </a:ext>
            </a:extLst>
          </p:cNvPr>
          <p:cNvSpPr txBox="1"/>
          <p:nvPr/>
        </p:nvSpPr>
        <p:spPr>
          <a:xfrm>
            <a:off x="4286432" y="3059667"/>
            <a:ext cx="98552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bg-BG">
                <a:solidFill>
                  <a:srgbClr val="2C7470"/>
                </a:solidFill>
                <a:latin typeface="EC Square Sans Pro" panose="020B0506040000020004" pitchFamily="34" charset="0"/>
              </a:rPr>
              <a:t>Част II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168C4F-25F1-4C52-BA74-2E1E6A9790A6}"/>
              </a:ext>
            </a:extLst>
          </p:cNvPr>
          <p:cNvSpPr txBox="1"/>
          <p:nvPr/>
        </p:nvSpPr>
        <p:spPr>
          <a:xfrm>
            <a:off x="7376433" y="3105834"/>
            <a:ext cx="4220715" cy="206210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sz="3200" dirty="0">
                <a:latin typeface="EC Square Sans Pro" panose="020B0506040000020004" pitchFamily="34" charset="0"/>
                <a:sym typeface="Wingdings" panose="05000000000000000000" pitchFamily="2" charset="2"/>
              </a:rPr>
              <a:t>Промени на ниво стопанство:  Общо разбирателство между фермери и ветеринари</a:t>
            </a:r>
          </a:p>
        </p:txBody>
      </p:sp>
    </p:spTree>
    <p:extLst>
      <p:ext uri="{BB962C8B-B14F-4D97-AF65-F5344CB8AC3E}">
        <p14:creationId xmlns:p14="http://schemas.microsoft.com/office/powerpoint/2010/main" val="321944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4684" y="1136695"/>
            <a:ext cx="9462631" cy="4758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g-BG" sz="2800">
                <a:latin typeface="EC Square Sans Pro" panose="020B0506040000020004" pitchFamily="34" charset="0"/>
              </a:rPr>
              <a:t>Нека работим заедно, за да предотвратим и намалим употребата на антимикробни средства…</a:t>
            </a:r>
          </a:p>
        </p:txBody>
      </p:sp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bg-BG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D134C0FF-C9F2-8C75-AA31-F750D949EAB6}"/>
              </a:ext>
            </a:extLst>
          </p:cNvPr>
          <p:cNvSpPr txBox="1">
            <a:spLocks/>
          </p:cNvSpPr>
          <p:nvPr/>
        </p:nvSpPr>
        <p:spPr>
          <a:xfrm>
            <a:off x="1364684" y="5978477"/>
            <a:ext cx="9462631" cy="4758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/>
              <a:buNone/>
            </a:pPr>
            <a:r>
              <a:rPr lang="bg-BG" sz="2800" dirty="0">
                <a:latin typeface="EC Square Sans Pro" panose="020B0506040000020004" pitchFamily="34" charset="0"/>
              </a:rPr>
              <a:t>Чрез създаване на точки за действие във </a:t>
            </a:r>
            <a:r>
              <a:rPr lang="bg-BG" sz="2800" b="1" dirty="0">
                <a:latin typeface="EC Square Sans Pro" panose="020B0506040000020004" pitchFamily="34" charset="0"/>
              </a:rPr>
              <a:t>ВАШЕТО</a:t>
            </a:r>
            <a:r>
              <a:rPr lang="bg-BG" sz="2800" dirty="0">
                <a:latin typeface="EC Square Sans Pro" panose="020B0506040000020004" pitchFamily="34" charset="0"/>
              </a:rPr>
              <a:t> стопанство (на клиента)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7E1E81-7859-4757-9325-215B3A8A03F6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bg-BG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„Превенцията е по-добра от лечението“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63CD8-6BF5-9DC0-B7E0-D530E5AB2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4C6E6EA-2F5E-85BF-E6AB-A142FE5B32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bg-BG" sz="2800">
                <a:latin typeface="EC Square Sans Pro" panose="020B0506040000020004" pitchFamily="34" charset="0"/>
              </a:rPr>
              <a:t>ЗАЩО?</a:t>
            </a:r>
          </a:p>
        </p:txBody>
      </p:sp>
      <p:pic>
        <p:nvPicPr>
          <p:cNvPr id="3" name="Onlinemedia 2" title="This has changed what a whole nation eats - BBC Stories">
            <a:hlinkClick r:id="" action="ppaction://media"/>
            <a:extLst>
              <a:ext uri="{FF2B5EF4-FFF2-40B4-BE49-F238E27FC236}">
                <a16:creationId xmlns:a16="http://schemas.microsoft.com/office/drawing/2014/main" id="{DEC59E35-ED28-9F5A-44CD-62F5BE48E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88936" y="1528618"/>
            <a:ext cx="7814127" cy="441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bg-BG" sz="2800">
                <a:latin typeface="EC Square Sans Pro" panose="020B0506040000020004" pitchFamily="34" charset="0"/>
              </a:rPr>
              <a:t>Насърчаване на сътрудничеството между фермери и ветеринарни лекари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7107E2-94EA-01FC-2A9A-C5D6F7E62706}"/>
              </a:ext>
            </a:extLst>
          </p:cNvPr>
          <p:cNvSpPr txBox="1"/>
          <p:nvPr/>
        </p:nvSpPr>
        <p:spPr>
          <a:xfrm>
            <a:off x="762001" y="951369"/>
            <a:ext cx="9919854" cy="60324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bg-BG" sz="2000" dirty="0">
                <a:latin typeface="EC Square Sans Pro" panose="020B0506040000020004" pitchFamily="34" charset="0"/>
                <a:cs typeface="Arial" panose="020B0604020202020204" pitchFamily="34" charset="0"/>
              </a:rPr>
              <a:t>Непрекъснато повишаване на сътрудничеството между фермерите и ветеринарните лекари за подобряване на здравето на животните и намаляване на употребата на антимикробни средства на ниво стопанство… Защото е ефективно!</a:t>
            </a:r>
          </a:p>
          <a:p>
            <a:endParaRPr lang="en-GB" sz="20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2400" b="1" dirty="0">
                <a:latin typeface="EC Square Sans Pro" panose="020B0506040000020004" pitchFamily="34" charset="0"/>
                <a:cs typeface="Arial" panose="020B0604020202020204" pitchFamily="34" charset="0"/>
              </a:rPr>
              <a:t>Настоящата ни цел е да се идентифицират общи ключови области, в които фермерите и ветеринарните лекари могат да си сътрудничат, което да доведе до по-нататъшно подобрение.</a:t>
            </a:r>
          </a:p>
        </p:txBody>
      </p:sp>
      <p:pic>
        <p:nvPicPr>
          <p:cNvPr id="5" name="Onlinemedia 4" title="Using a multi-actor plan on a goat farm">
            <a:hlinkClick r:id="" action="ppaction://media"/>
            <a:extLst>
              <a:ext uri="{FF2B5EF4-FFF2-40B4-BE49-F238E27FC236}">
                <a16:creationId xmlns:a16="http://schemas.microsoft.com/office/drawing/2014/main" id="{EE9ECD1E-19F9-097F-220B-DD749374E1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06061" y="2134321"/>
            <a:ext cx="6174509" cy="34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FB353F46-3355-4AA5-BA70-B94BFF397444}"/>
              </a:ext>
            </a:extLst>
          </p:cNvPr>
          <p:cNvSpPr/>
          <p:nvPr/>
        </p:nvSpPr>
        <p:spPr>
          <a:xfrm>
            <a:off x="0" y="5510734"/>
            <a:ext cx="7862180" cy="133877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992C637-2A81-4FFC-9F0F-914055C7E486}"/>
              </a:ext>
            </a:extLst>
          </p:cNvPr>
          <p:cNvSpPr/>
          <p:nvPr/>
        </p:nvSpPr>
        <p:spPr>
          <a:xfrm>
            <a:off x="-17125" y="2473949"/>
            <a:ext cx="7862180" cy="1243089"/>
          </a:xfrm>
          <a:prstGeom prst="rect">
            <a:avLst/>
          </a:prstGeom>
          <a:solidFill>
            <a:srgbClr val="9DC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912FCD56-4697-4300-8401-041CECAB9C42}"/>
              </a:ext>
            </a:extLst>
          </p:cNvPr>
          <p:cNvSpPr/>
          <p:nvPr/>
        </p:nvSpPr>
        <p:spPr>
          <a:xfrm>
            <a:off x="0" y="1141883"/>
            <a:ext cx="7862180" cy="1246696"/>
          </a:xfrm>
          <a:prstGeom prst="rect">
            <a:avLst/>
          </a:prstGeom>
          <a:solidFill>
            <a:srgbClr val="CBE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1E156D94-5CC4-4487-B6A5-FF10737A2875}"/>
              </a:ext>
            </a:extLst>
          </p:cNvPr>
          <p:cNvSpPr txBox="1">
            <a:spLocks/>
          </p:cNvSpPr>
          <p:nvPr/>
        </p:nvSpPr>
        <p:spPr>
          <a:xfrm>
            <a:off x="581108" y="380210"/>
            <a:ext cx="9677400" cy="6084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sz="2400" dirty="0">
                <a:latin typeface="EC Square Sans Pro" panose="020B0506040000020004" pitchFamily="34" charset="0"/>
              </a:rPr>
              <a:t>Ще изпълним следните групови упражнения: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FF8B4CA-F320-475E-895A-326AFD0351F2}"/>
              </a:ext>
            </a:extLst>
          </p:cNvPr>
          <p:cNvSpPr txBox="1"/>
          <p:nvPr/>
        </p:nvSpPr>
        <p:spPr>
          <a:xfrm>
            <a:off x="1658561" y="1193537"/>
            <a:ext cx="6298727" cy="3139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lnSpc>
                <a:spcPct val="80000"/>
              </a:lnSpc>
            </a:pPr>
            <a:r>
              <a:rPr lang="bg-BG" sz="1400">
                <a:solidFill>
                  <a:srgbClr val="002060"/>
                </a:solidFill>
                <a:latin typeface="EC Square Sans Pro" panose="020B0506040000020004" pitchFamily="34" charset="0"/>
              </a:rPr>
              <a:t>Идентифициране на </a:t>
            </a:r>
            <a:r>
              <a:rPr lang="bg-BG" sz="1400" b="1">
                <a:latin typeface="EC Square Sans Pro" panose="020B0506040000020004" pitchFamily="34" charset="0"/>
              </a:rPr>
              <a:t>проблемите и възможностите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2A8AFD6-2B1B-46AE-A2F0-645FDB1EEF27}"/>
              </a:ext>
            </a:extLst>
          </p:cNvPr>
          <p:cNvSpPr txBox="1"/>
          <p:nvPr/>
        </p:nvSpPr>
        <p:spPr>
          <a:xfrm>
            <a:off x="1674644" y="3098361"/>
            <a:ext cx="2321923" cy="54938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bg-BG" sz="1400">
                <a:solidFill>
                  <a:schemeClr val="bg1"/>
                </a:solidFill>
                <a:latin typeface="EC Square Sans Pro" panose="020B0506040000020004" pitchFamily="34" charset="0"/>
              </a:rPr>
              <a:t>за подобряване на </a:t>
            </a:r>
            <a:r>
              <a:rPr lang="bg-BG" sz="1400" b="1">
                <a:solidFill>
                  <a:schemeClr val="bg1"/>
                </a:solidFill>
                <a:latin typeface="EC Square Sans Pro" panose="020B0506040000020004" pitchFamily="34" charset="0"/>
              </a:rPr>
              <a:t>животновъдните практики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84259F0-3FC8-4D6F-80BB-DE0F8C37A42C}"/>
              </a:ext>
            </a:extLst>
          </p:cNvPr>
          <p:cNvSpPr txBox="1"/>
          <p:nvPr/>
        </p:nvSpPr>
        <p:spPr>
          <a:xfrm>
            <a:off x="1728637" y="1699861"/>
            <a:ext cx="2321923" cy="376906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r>
              <a:rPr lang="bg-BG" sz="1400" b="1">
                <a:solidFill>
                  <a:schemeClr val="bg1"/>
                </a:solidFill>
                <a:latin typeface="EC Square Sans Pro" panose="020B0506040000020004" pitchFamily="34" charset="0"/>
              </a:rPr>
              <a:t>животновъдни практики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CC6B10F-03E9-4FE2-AE6F-D0C375988537}"/>
              </a:ext>
            </a:extLst>
          </p:cNvPr>
          <p:cNvSpPr txBox="1"/>
          <p:nvPr/>
        </p:nvSpPr>
        <p:spPr>
          <a:xfrm>
            <a:off x="4288536" y="1630003"/>
            <a:ext cx="3480345" cy="64633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r>
              <a:rPr lang="bg-BG" sz="1400" b="1">
                <a:solidFill>
                  <a:schemeClr val="bg1"/>
                </a:solidFill>
                <a:latin typeface="EC Square Sans Pro" panose="020B0506040000020004" pitchFamily="34" charset="0"/>
              </a:rPr>
              <a:t>за намаляване употребата и отговорна употреба на антимикробни средства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DA60E70B-2C2C-479A-B824-5337C138E1DF}"/>
              </a:ext>
            </a:extLst>
          </p:cNvPr>
          <p:cNvSpPr txBox="1"/>
          <p:nvPr/>
        </p:nvSpPr>
        <p:spPr>
          <a:xfrm>
            <a:off x="-79568" y="1157780"/>
            <a:ext cx="1643021" cy="1046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Групово упражнение </a:t>
            </a:r>
            <a:r>
              <a:rPr lang="bg-BG" sz="36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1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8EBF90C-FD7F-40D4-8193-9ADD37733D23}"/>
              </a:ext>
            </a:extLst>
          </p:cNvPr>
          <p:cNvSpPr txBox="1"/>
          <p:nvPr/>
        </p:nvSpPr>
        <p:spPr>
          <a:xfrm>
            <a:off x="2334177" y="2457200"/>
            <a:ext cx="4950291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Намиране на </a:t>
            </a:r>
            <a:r>
              <a:rPr lang="bg-BG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решения за справяне с бариерите  </a:t>
            </a:r>
            <a:r>
              <a:rPr lang="bg-BG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35BEB393-2C5D-4FBF-AAC1-A8E9F0C8536F}"/>
              </a:ext>
            </a:extLst>
          </p:cNvPr>
          <p:cNvSpPr txBox="1"/>
          <p:nvPr/>
        </p:nvSpPr>
        <p:spPr>
          <a:xfrm>
            <a:off x="4125730" y="3127855"/>
            <a:ext cx="3710181" cy="54938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pPr>
              <a:lnSpc>
                <a:spcPct val="80000"/>
              </a:lnSpc>
            </a:pPr>
            <a:r>
              <a:rPr lang="bg-BG" sz="1400">
                <a:solidFill>
                  <a:schemeClr val="bg1"/>
                </a:solidFill>
                <a:latin typeface="EC Square Sans Pro" panose="020B0506040000020004" pitchFamily="34" charset="0"/>
              </a:rPr>
              <a:t>за </a:t>
            </a:r>
            <a:r>
              <a:rPr lang="bg-BG" sz="1400" b="1">
                <a:solidFill>
                  <a:schemeClr val="bg1"/>
                </a:solidFill>
                <a:latin typeface="EC Square Sans Pro" panose="020B0506040000020004" pitchFamily="34" charset="0"/>
              </a:rPr>
              <a:t>намаляване употребата и отговорна употреба на антимикробни средства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F0A72AB-3E92-4B2B-B016-87A588D24947}"/>
              </a:ext>
            </a:extLst>
          </p:cNvPr>
          <p:cNvSpPr txBox="1"/>
          <p:nvPr/>
        </p:nvSpPr>
        <p:spPr>
          <a:xfrm>
            <a:off x="1613689" y="2730224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b="1">
                <a:solidFill>
                  <a:srgbClr val="002060"/>
                </a:solidFill>
                <a:latin typeface="EC Square Sans Pro" panose="020B0506040000020004" pitchFamily="34" charset="0"/>
              </a:rPr>
              <a:t>2 a</a:t>
            </a:r>
            <a:r>
              <a:rPr lang="bg-BG" sz="8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2C96084-6BEB-4404-AA54-FA9F59952485}"/>
              </a:ext>
            </a:extLst>
          </p:cNvPr>
          <p:cNvSpPr txBox="1"/>
          <p:nvPr/>
        </p:nvSpPr>
        <p:spPr>
          <a:xfrm>
            <a:off x="4113368" y="2768864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b="1">
                <a:solidFill>
                  <a:srgbClr val="002060"/>
                </a:solidFill>
                <a:latin typeface="EC Square Sans Pro" panose="020B0506040000020004" pitchFamily="34" charset="0"/>
              </a:rPr>
              <a:t>2 b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4C14248-52A6-4206-85E4-62FCF6843086}"/>
              </a:ext>
            </a:extLst>
          </p:cNvPr>
          <p:cNvSpPr txBox="1"/>
          <p:nvPr/>
        </p:nvSpPr>
        <p:spPr>
          <a:xfrm>
            <a:off x="2643493" y="5485284"/>
            <a:ext cx="4970157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b="1">
                <a:solidFill>
                  <a:srgbClr val="002060"/>
                </a:solidFill>
                <a:latin typeface="EC Square Sans Pro" panose="020B0506040000020004" pitchFamily="34" charset="0"/>
              </a:rPr>
              <a:t>Споделяне, </a:t>
            </a:r>
            <a:r>
              <a:rPr lang="bg-BG" sz="1600">
                <a:solidFill>
                  <a:srgbClr val="002060"/>
                </a:solidFill>
                <a:latin typeface="EC Square Sans Pro" panose="020B0506040000020004" pitchFamily="34" charset="0"/>
              </a:rPr>
              <a:t>презентация на резултатите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A54E01C-5231-42AE-BAA4-CE60FFE3E051}"/>
              </a:ext>
            </a:extLst>
          </p:cNvPr>
          <p:cNvSpPr txBox="1"/>
          <p:nvPr/>
        </p:nvSpPr>
        <p:spPr>
          <a:xfrm>
            <a:off x="1647720" y="6236082"/>
            <a:ext cx="2326669" cy="549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bg-BG" sz="1400">
                <a:solidFill>
                  <a:srgbClr val="002060"/>
                </a:solidFill>
                <a:latin typeface="EC Square Sans Pro" panose="020B0506040000020004" pitchFamily="34" charset="0"/>
              </a:rPr>
              <a:t>Списък с </a:t>
            </a:r>
            <a:r>
              <a:rPr lang="bg-BG" sz="1400" b="1">
                <a:solidFill>
                  <a:srgbClr val="002060"/>
                </a:solidFill>
                <a:latin typeface="EC Square Sans Pro" panose="020B0506040000020004" pitchFamily="34" charset="0"/>
              </a:rPr>
              <a:t>животновъдни практики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A11E895-CF81-4859-AC21-F9018280F752}"/>
              </a:ext>
            </a:extLst>
          </p:cNvPr>
          <p:cNvSpPr txBox="1"/>
          <p:nvPr/>
        </p:nvSpPr>
        <p:spPr>
          <a:xfrm>
            <a:off x="4067685" y="6234065"/>
            <a:ext cx="3758575" cy="549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pPr algn="ctr">
              <a:lnSpc>
                <a:spcPct val="80000"/>
              </a:lnSpc>
            </a:pPr>
            <a:r>
              <a:rPr lang="bg-BG" sz="1400">
                <a:solidFill>
                  <a:srgbClr val="002060"/>
                </a:solidFill>
                <a:latin typeface="EC Square Sans Pro" panose="020B0506040000020004" pitchFamily="34" charset="0"/>
              </a:rPr>
              <a:t>Мерки за </a:t>
            </a:r>
            <a:r>
              <a:rPr lang="bg-BG" sz="1400" b="1">
                <a:solidFill>
                  <a:srgbClr val="002060"/>
                </a:solidFill>
                <a:latin typeface="EC Square Sans Pro" panose="020B0506040000020004" pitchFamily="34" charset="0"/>
              </a:rPr>
              <a:t>намаляване употребата и отговорна употреба на антимикробни средства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EAD4A5E9-666B-4D44-B945-9C950481D473}"/>
              </a:ext>
            </a:extLst>
          </p:cNvPr>
          <p:cNvSpPr txBox="1"/>
          <p:nvPr/>
        </p:nvSpPr>
        <p:spPr>
          <a:xfrm>
            <a:off x="1675686" y="5838105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b="1">
                <a:solidFill>
                  <a:srgbClr val="002060"/>
                </a:solidFill>
                <a:latin typeface="EC Square Sans Pro" panose="020B0506040000020004" pitchFamily="34" charset="0"/>
              </a:rPr>
              <a:t>3 a</a:t>
            </a:r>
            <a:r>
              <a:rPr lang="bg-BG" sz="8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7A3C2B9-7224-4560-BFFD-9A6D46124312}"/>
              </a:ext>
            </a:extLst>
          </p:cNvPr>
          <p:cNvSpPr txBox="1"/>
          <p:nvPr/>
        </p:nvSpPr>
        <p:spPr>
          <a:xfrm>
            <a:off x="4142855" y="5833251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b="1">
                <a:solidFill>
                  <a:srgbClr val="002060"/>
                </a:solidFill>
                <a:latin typeface="EC Square Sans Pro" panose="020B0506040000020004" pitchFamily="34" charset="0"/>
              </a:rPr>
              <a:t>3 b</a:t>
            </a:r>
          </a:p>
        </p:txBody>
      </p:sp>
      <p:pic>
        <p:nvPicPr>
          <p:cNvPr id="30" name="Picture 2" descr="SMART Goal Setting, Action Plan and Effective Decision Making">
            <a:extLst>
              <a:ext uri="{FF2B5EF4-FFF2-40B4-BE49-F238E27FC236}">
                <a16:creationId xmlns:a16="http://schemas.microsoft.com/office/drawing/2014/main" id="{1F5BEBD2-DC20-4413-83E2-B970E51902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38236" y="3809831"/>
            <a:ext cx="3272305" cy="160810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E6BBFDCE-810A-4953-B424-1E6CE18AD26D}"/>
              </a:ext>
            </a:extLst>
          </p:cNvPr>
          <p:cNvSpPr txBox="1"/>
          <p:nvPr/>
        </p:nvSpPr>
        <p:spPr>
          <a:xfrm>
            <a:off x="-83101" y="2437837"/>
            <a:ext cx="1760516" cy="1046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sz="1400">
                <a:solidFill>
                  <a:srgbClr val="002060"/>
                </a:solidFill>
                <a:latin typeface="EC Square Sans Pro" panose="020B0506040000020004" pitchFamily="34" charset="0"/>
              </a:rPr>
              <a:t>Групово упражнение </a:t>
            </a:r>
            <a:r>
              <a:rPr lang="bg-BG" sz="3600" b="1">
                <a:solidFill>
                  <a:srgbClr val="002060"/>
                </a:solidFill>
                <a:latin typeface="EC Square Sans Pro" panose="020B0506040000020004" pitchFamily="34" charset="0"/>
              </a:rPr>
              <a:t>2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CD27A84-761B-4A76-A594-EDC6FC88F115}"/>
              </a:ext>
            </a:extLst>
          </p:cNvPr>
          <p:cNvSpPr txBox="1"/>
          <p:nvPr/>
        </p:nvSpPr>
        <p:spPr>
          <a:xfrm>
            <a:off x="17125" y="5437392"/>
            <a:ext cx="1595070" cy="1046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Групово упражнение </a:t>
            </a:r>
            <a:r>
              <a:rPr lang="bg-BG" sz="36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3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FA5219B-24E9-443F-BDF7-8EF6B9311594}"/>
              </a:ext>
            </a:extLst>
          </p:cNvPr>
          <p:cNvSpPr txBox="1"/>
          <p:nvPr/>
        </p:nvSpPr>
        <p:spPr>
          <a:xfrm>
            <a:off x="312690" y="4207608"/>
            <a:ext cx="209019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Идентифициране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E982797-A9B4-4334-84D3-FF537D63117E}"/>
              </a:ext>
            </a:extLst>
          </p:cNvPr>
          <p:cNvGrpSpPr/>
          <p:nvPr/>
        </p:nvGrpSpPr>
        <p:grpSpPr>
          <a:xfrm>
            <a:off x="7957288" y="610106"/>
            <a:ext cx="4200796" cy="2354664"/>
            <a:chOff x="7957288" y="610106"/>
            <a:chExt cx="4200796" cy="2354664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2F32368B-0732-4D14-9C43-7B037F0A294F}"/>
                </a:ext>
              </a:extLst>
            </p:cNvPr>
            <p:cNvGrpSpPr/>
            <p:nvPr/>
          </p:nvGrpSpPr>
          <p:grpSpPr>
            <a:xfrm>
              <a:off x="8337914" y="1315255"/>
              <a:ext cx="332534" cy="299599"/>
              <a:chOff x="7173994" y="1770770"/>
              <a:chExt cx="558800" cy="506485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5C813B8A-AE29-45AF-9E7B-DAAC7816394E}"/>
                  </a:ext>
                </a:extLst>
              </p:cNvPr>
              <p:cNvSpPr/>
              <p:nvPr/>
            </p:nvSpPr>
            <p:spPr>
              <a:xfrm>
                <a:off x="7173994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41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B7BD75A-D4CE-4305-9EF9-EA79580E4C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354636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E5B63AA-0F92-474E-BC79-46A1C43B7197}"/>
                </a:ext>
              </a:extLst>
            </p:cNvPr>
            <p:cNvGrpSpPr/>
            <p:nvPr/>
          </p:nvGrpSpPr>
          <p:grpSpPr>
            <a:xfrm>
              <a:off x="8981879" y="844209"/>
              <a:ext cx="332534" cy="299599"/>
              <a:chOff x="7187073" y="2370223"/>
              <a:chExt cx="558800" cy="506485"/>
            </a:xfrm>
          </p:grpSpPr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id="{1F552410-01A8-41FA-8F14-827FEE253ACF}"/>
                  </a:ext>
                </a:extLst>
              </p:cNvPr>
              <p:cNvSpPr/>
              <p:nvPr/>
            </p:nvSpPr>
            <p:spPr>
              <a:xfrm>
                <a:off x="7187073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57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FF37D005-BD50-48C3-B036-B4BB8A9CB4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7322864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8" name="Grupo 57">
              <a:extLst>
                <a:ext uri="{FF2B5EF4-FFF2-40B4-BE49-F238E27FC236}">
                  <a16:creationId xmlns:a16="http://schemas.microsoft.com/office/drawing/2014/main" id="{CAD800FC-A308-4F54-94ED-D6456A87FA44}"/>
                </a:ext>
              </a:extLst>
            </p:cNvPr>
            <p:cNvGrpSpPr/>
            <p:nvPr/>
          </p:nvGrpSpPr>
          <p:grpSpPr>
            <a:xfrm>
              <a:off x="8779163" y="1186420"/>
              <a:ext cx="332534" cy="299599"/>
              <a:chOff x="7206758" y="3007460"/>
              <a:chExt cx="558800" cy="506485"/>
            </a:xfrm>
          </p:grpSpPr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5EA81898-A75C-4307-9FFB-9A4499E2E9E7}"/>
                  </a:ext>
                </a:extLst>
              </p:cNvPr>
              <p:cNvSpPr/>
              <p:nvPr/>
            </p:nvSpPr>
            <p:spPr>
              <a:xfrm>
                <a:off x="7206758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0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F8C04ABB-7069-4E62-816D-A74CE6170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7322864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918F7814-2FE4-4340-BB6F-D2077FEFC157}"/>
                </a:ext>
              </a:extLst>
            </p:cNvPr>
            <p:cNvGrpSpPr/>
            <p:nvPr/>
          </p:nvGrpSpPr>
          <p:grpSpPr>
            <a:xfrm>
              <a:off x="8770024" y="1567219"/>
              <a:ext cx="332534" cy="299599"/>
              <a:chOff x="7196598" y="3647063"/>
              <a:chExt cx="558800" cy="506485"/>
            </a:xfrm>
          </p:grpSpPr>
          <p:sp>
            <p:nvSpPr>
              <p:cNvPr id="62" name="Elipse 61">
                <a:extLst>
                  <a:ext uri="{FF2B5EF4-FFF2-40B4-BE49-F238E27FC236}">
                    <a16:creationId xmlns:a16="http://schemas.microsoft.com/office/drawing/2014/main" id="{280D4FB9-26D5-4B64-B2D4-285DF60A1D99}"/>
                  </a:ext>
                </a:extLst>
              </p:cNvPr>
              <p:cNvSpPr/>
              <p:nvPr/>
            </p:nvSpPr>
            <p:spPr>
              <a:xfrm>
                <a:off x="7196598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3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592DDB2B-764E-46F4-A943-31B4705431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92308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77744A4A-4B72-47E6-B376-1677BC9298BD}"/>
                </a:ext>
              </a:extLst>
            </p:cNvPr>
            <p:cNvGrpSpPr/>
            <p:nvPr/>
          </p:nvGrpSpPr>
          <p:grpSpPr>
            <a:xfrm>
              <a:off x="9207328" y="1577711"/>
              <a:ext cx="332534" cy="299599"/>
              <a:chOff x="7187073" y="4298257"/>
              <a:chExt cx="558800" cy="506485"/>
            </a:xfrm>
          </p:grpSpPr>
          <p:sp>
            <p:nvSpPr>
              <p:cNvPr id="65" name="Elipse 64">
                <a:extLst>
                  <a:ext uri="{FF2B5EF4-FFF2-40B4-BE49-F238E27FC236}">
                    <a16:creationId xmlns:a16="http://schemas.microsoft.com/office/drawing/2014/main" id="{9698ABE0-8A5C-41FE-8C27-AB7F720504FE}"/>
                  </a:ext>
                </a:extLst>
              </p:cNvPr>
              <p:cNvSpPr/>
              <p:nvPr/>
            </p:nvSpPr>
            <p:spPr>
              <a:xfrm>
                <a:off x="7187073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6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88442B87-7604-48E0-A29C-F015D82DA8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7263957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1063015B-FC6E-4BCC-8AE4-6F329FFF1B6F}"/>
                </a:ext>
              </a:extLst>
            </p:cNvPr>
            <p:cNvGrpSpPr/>
            <p:nvPr/>
          </p:nvGrpSpPr>
          <p:grpSpPr>
            <a:xfrm>
              <a:off x="8340113" y="1706665"/>
              <a:ext cx="332534" cy="299599"/>
              <a:chOff x="7187073" y="4959716"/>
              <a:chExt cx="558800" cy="506485"/>
            </a:xfrm>
          </p:grpSpPr>
          <p:sp>
            <p:nvSpPr>
              <p:cNvPr id="68" name="Elipse 67">
                <a:extLst>
                  <a:ext uri="{FF2B5EF4-FFF2-40B4-BE49-F238E27FC236}">
                    <a16:creationId xmlns:a16="http://schemas.microsoft.com/office/drawing/2014/main" id="{1FD8D5F8-DE54-457E-B3DE-0735620112EA}"/>
                  </a:ext>
                </a:extLst>
              </p:cNvPr>
              <p:cNvSpPr/>
              <p:nvPr/>
            </p:nvSpPr>
            <p:spPr>
              <a:xfrm>
                <a:off x="7187073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9" name="Picture 10" descr="Goat Vector Art Stock Images | Depositphotos">
                <a:extLst>
                  <a:ext uri="{FF2B5EF4-FFF2-40B4-BE49-F238E27FC236}">
                    <a16:creationId xmlns:a16="http://schemas.microsoft.com/office/drawing/2014/main" id="{DD000374-218D-4E1F-9BEB-B37FB60A5C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7313573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0" name="Grupo 69">
              <a:extLst>
                <a:ext uri="{FF2B5EF4-FFF2-40B4-BE49-F238E27FC236}">
                  <a16:creationId xmlns:a16="http://schemas.microsoft.com/office/drawing/2014/main" id="{5803C228-A3E7-4DE6-912F-BD65146B0011}"/>
                </a:ext>
              </a:extLst>
            </p:cNvPr>
            <p:cNvGrpSpPr/>
            <p:nvPr/>
          </p:nvGrpSpPr>
          <p:grpSpPr>
            <a:xfrm>
              <a:off x="11345079" y="1739000"/>
              <a:ext cx="332534" cy="299599"/>
              <a:chOff x="8091835" y="1770770"/>
              <a:chExt cx="558800" cy="506485"/>
            </a:xfrm>
          </p:grpSpPr>
          <p:sp>
            <p:nvSpPr>
              <p:cNvPr id="71" name="Elipse 70">
                <a:extLst>
                  <a:ext uri="{FF2B5EF4-FFF2-40B4-BE49-F238E27FC236}">
                    <a16:creationId xmlns:a16="http://schemas.microsoft.com/office/drawing/2014/main" id="{53C84CAF-2F42-41F7-B5EC-2A2567A85DFA}"/>
                  </a:ext>
                </a:extLst>
              </p:cNvPr>
              <p:cNvSpPr/>
              <p:nvPr/>
            </p:nvSpPr>
            <p:spPr>
              <a:xfrm>
                <a:off x="8091835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2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FA73FF2-662A-4C40-916E-0638AECD09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272477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id="{9777529E-C752-4B9C-B16D-D6CB2A3635C7}"/>
                </a:ext>
              </a:extLst>
            </p:cNvPr>
            <p:cNvGrpSpPr/>
            <p:nvPr/>
          </p:nvGrpSpPr>
          <p:grpSpPr>
            <a:xfrm>
              <a:off x="10749867" y="888996"/>
              <a:ext cx="332534" cy="299599"/>
              <a:chOff x="8104914" y="2370223"/>
              <a:chExt cx="558800" cy="506485"/>
            </a:xfrm>
          </p:grpSpPr>
          <p:sp>
            <p:nvSpPr>
              <p:cNvPr id="74" name="Elipse 73">
                <a:extLst>
                  <a:ext uri="{FF2B5EF4-FFF2-40B4-BE49-F238E27FC236}">
                    <a16:creationId xmlns:a16="http://schemas.microsoft.com/office/drawing/2014/main" id="{2D3C3370-ABD6-40EE-B5DA-3FF9B5D703B2}"/>
                  </a:ext>
                </a:extLst>
              </p:cNvPr>
              <p:cNvSpPr/>
              <p:nvPr/>
            </p:nvSpPr>
            <p:spPr>
              <a:xfrm>
                <a:off x="8104914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5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3C676711-7A4B-42E9-93AC-BFFA1C9B16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8240705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47EFDF9F-FFB2-40B9-B086-249738FEB490}"/>
                </a:ext>
              </a:extLst>
            </p:cNvPr>
            <p:cNvGrpSpPr/>
            <p:nvPr/>
          </p:nvGrpSpPr>
          <p:grpSpPr>
            <a:xfrm>
              <a:off x="10532839" y="1206610"/>
              <a:ext cx="332534" cy="299599"/>
              <a:chOff x="8124599" y="3007460"/>
              <a:chExt cx="558800" cy="506485"/>
            </a:xfrm>
          </p:grpSpPr>
          <p:sp>
            <p:nvSpPr>
              <p:cNvPr id="77" name="Elipse 76">
                <a:extLst>
                  <a:ext uri="{FF2B5EF4-FFF2-40B4-BE49-F238E27FC236}">
                    <a16:creationId xmlns:a16="http://schemas.microsoft.com/office/drawing/2014/main" id="{6CB95775-C572-44BF-AF35-516566E24048}"/>
                  </a:ext>
                </a:extLst>
              </p:cNvPr>
              <p:cNvSpPr/>
              <p:nvPr/>
            </p:nvSpPr>
            <p:spPr>
              <a:xfrm>
                <a:off x="8124599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8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D12C0CB0-5BC1-430A-B93B-B304898601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8240705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69F1BEC3-D500-423F-B3D9-5C0813C42DA3}"/>
                </a:ext>
              </a:extLst>
            </p:cNvPr>
            <p:cNvGrpSpPr/>
            <p:nvPr/>
          </p:nvGrpSpPr>
          <p:grpSpPr>
            <a:xfrm>
              <a:off x="10942591" y="1589831"/>
              <a:ext cx="332534" cy="299599"/>
              <a:chOff x="8114439" y="3647063"/>
              <a:chExt cx="558800" cy="506485"/>
            </a:xfrm>
          </p:grpSpPr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22F8F791-8A39-4A82-908F-109B4AFCF348}"/>
                  </a:ext>
                </a:extLst>
              </p:cNvPr>
              <p:cNvSpPr/>
              <p:nvPr/>
            </p:nvSpPr>
            <p:spPr>
              <a:xfrm>
                <a:off x="8114439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1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F8E6DE39-C42F-4ABA-87B3-6CAFBEE62E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0149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A703E5ED-83CE-429C-B65F-0841C30B7C02}"/>
                </a:ext>
              </a:extLst>
            </p:cNvPr>
            <p:cNvGrpSpPr/>
            <p:nvPr/>
          </p:nvGrpSpPr>
          <p:grpSpPr>
            <a:xfrm>
              <a:off x="10538559" y="1589832"/>
              <a:ext cx="332534" cy="299599"/>
              <a:chOff x="8104914" y="4298257"/>
              <a:chExt cx="558800" cy="506485"/>
            </a:xfrm>
          </p:grpSpPr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4B0E60E7-0148-4CF1-BC75-6C241E38BAD8}"/>
                  </a:ext>
                </a:extLst>
              </p:cNvPr>
              <p:cNvSpPr/>
              <p:nvPr/>
            </p:nvSpPr>
            <p:spPr>
              <a:xfrm>
                <a:off x="8104914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4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ECEBD9AB-B29C-4C06-BC25-04A9BC6FA3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8181798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id="{BA3DA9AE-6F01-4C41-A12E-E11167014FD2}"/>
                </a:ext>
              </a:extLst>
            </p:cNvPr>
            <p:cNvGrpSpPr/>
            <p:nvPr/>
          </p:nvGrpSpPr>
          <p:grpSpPr>
            <a:xfrm>
              <a:off x="11346386" y="1367053"/>
              <a:ext cx="332534" cy="299599"/>
              <a:chOff x="8104914" y="4959716"/>
              <a:chExt cx="558800" cy="506485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6A42FC85-6BF1-4AF6-9CDA-DB6617C9BF27}"/>
                  </a:ext>
                </a:extLst>
              </p:cNvPr>
              <p:cNvSpPr/>
              <p:nvPr/>
            </p:nvSpPr>
            <p:spPr>
              <a:xfrm>
                <a:off x="8104914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7" name="Picture 10" descr="Goat Vector Art Stock Images | Depositphotos">
                <a:extLst>
                  <a:ext uri="{FF2B5EF4-FFF2-40B4-BE49-F238E27FC236}">
                    <a16:creationId xmlns:a16="http://schemas.microsoft.com/office/drawing/2014/main" id="{FDB673C4-D6B2-4022-B187-2C91A3BCC9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8231414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8" name="Elipse 87">
              <a:extLst>
                <a:ext uri="{FF2B5EF4-FFF2-40B4-BE49-F238E27FC236}">
                  <a16:creationId xmlns:a16="http://schemas.microsoft.com/office/drawing/2014/main" id="{32DC18A7-6987-47D8-84A9-25B41CC883BB}"/>
                </a:ext>
              </a:extLst>
            </p:cNvPr>
            <p:cNvSpPr/>
            <p:nvPr/>
          </p:nvSpPr>
          <p:spPr>
            <a:xfrm>
              <a:off x="8599972" y="2060584"/>
              <a:ext cx="1125119" cy="6551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050" dirty="0">
                <a:solidFill>
                  <a:schemeClr val="tx1"/>
                </a:solidFill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B6A9F2DA-BCEB-4272-A9BF-9E87D8FDE8B1}"/>
                </a:ext>
              </a:extLst>
            </p:cNvPr>
            <p:cNvSpPr/>
            <p:nvPr/>
          </p:nvSpPr>
          <p:spPr>
            <a:xfrm>
              <a:off x="10324214" y="2083508"/>
              <a:ext cx="1097450" cy="6012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>
                <a:latin typeface="EC Square Sans Pro" panose="020B0506040000020004" pitchFamily="34" charset="0"/>
              </a:endParaRPr>
            </a:p>
          </p:txBody>
        </p: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B3AD1239-051C-4EB0-816A-52C4DBD49562}"/>
                </a:ext>
              </a:extLst>
            </p:cNvPr>
            <p:cNvGrpSpPr/>
            <p:nvPr/>
          </p:nvGrpSpPr>
          <p:grpSpPr>
            <a:xfrm>
              <a:off x="9226070" y="1186297"/>
              <a:ext cx="334195" cy="312699"/>
              <a:chOff x="7099542" y="1077560"/>
              <a:chExt cx="558800" cy="506485"/>
            </a:xfrm>
          </p:grpSpPr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17CFCDDC-5CCC-40D6-A01F-29761A962E13}"/>
                  </a:ext>
                </a:extLst>
              </p:cNvPr>
              <p:cNvSpPr/>
              <p:nvPr/>
            </p:nvSpPr>
            <p:spPr>
              <a:xfrm>
                <a:off x="7099542" y="10775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2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E088ACE1-8848-4394-98A8-2B45E8EC9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7173994" y="1228645"/>
                <a:ext cx="409896" cy="222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id="{A6BA48DF-08C9-4F63-9DD9-32099D4EC6E8}"/>
                </a:ext>
              </a:extLst>
            </p:cNvPr>
            <p:cNvGrpSpPr/>
            <p:nvPr/>
          </p:nvGrpSpPr>
          <p:grpSpPr>
            <a:xfrm>
              <a:off x="10931965" y="1215904"/>
              <a:ext cx="333591" cy="305204"/>
              <a:chOff x="8070324" y="1057481"/>
              <a:chExt cx="558800" cy="506485"/>
            </a:xfrm>
          </p:grpSpPr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id="{EDE0A21B-3792-46B6-B285-39A5FDF043CE}"/>
                  </a:ext>
                </a:extLst>
              </p:cNvPr>
              <p:cNvSpPr/>
              <p:nvPr/>
            </p:nvSpPr>
            <p:spPr>
              <a:xfrm>
                <a:off x="8070324" y="1057481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sz="14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5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F913D720-A822-4FCA-90CF-BC235A34C0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8144776" y="1208566"/>
                <a:ext cx="409896" cy="2227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6" name="Elipse 95">
              <a:extLst>
                <a:ext uri="{FF2B5EF4-FFF2-40B4-BE49-F238E27FC236}">
                  <a16:creationId xmlns:a16="http://schemas.microsoft.com/office/drawing/2014/main" id="{08F0A3F2-FEE7-4AE0-9B7E-0138FF4B1000}"/>
                </a:ext>
              </a:extLst>
            </p:cNvPr>
            <p:cNvSpPr/>
            <p:nvPr/>
          </p:nvSpPr>
          <p:spPr>
            <a:xfrm>
              <a:off x="7957288" y="617658"/>
              <a:ext cx="4200796" cy="2301207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>
                <a:latin typeface="EC Square Sans Pro" panose="020B0506040000020004" pitchFamily="34" charset="0"/>
              </a:endParaRPr>
            </a:p>
          </p:txBody>
        </p:sp>
        <p:cxnSp>
          <p:nvCxnSpPr>
            <p:cNvPr id="97" name="Conector recto de flecha 96">
              <a:extLst>
                <a:ext uri="{FF2B5EF4-FFF2-40B4-BE49-F238E27FC236}">
                  <a16:creationId xmlns:a16="http://schemas.microsoft.com/office/drawing/2014/main" id="{28413A72-D637-40C1-BDAC-90B769B2DA2B}"/>
                </a:ext>
              </a:extLst>
            </p:cNvPr>
            <p:cNvCxnSpPr>
              <a:cxnSpLocks/>
              <a:endCxn id="88" idx="0"/>
            </p:cNvCxnSpPr>
            <p:nvPr/>
          </p:nvCxnSpPr>
          <p:spPr>
            <a:xfrm>
              <a:off x="9162532" y="1739357"/>
              <a:ext cx="0" cy="321227"/>
            </a:xfrm>
            <a:prstGeom prst="straightConnector1">
              <a:avLst/>
            </a:prstGeom>
            <a:ln w="38100">
              <a:solidFill>
                <a:srgbClr val="2C747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de flecha 97">
              <a:extLst>
                <a:ext uri="{FF2B5EF4-FFF2-40B4-BE49-F238E27FC236}">
                  <a16:creationId xmlns:a16="http://schemas.microsoft.com/office/drawing/2014/main" id="{A1D1F92B-DFB2-48E1-AB14-44E9793DA559}"/>
                </a:ext>
              </a:extLst>
            </p:cNvPr>
            <p:cNvCxnSpPr>
              <a:cxnSpLocks/>
              <a:endCxn id="100" idx="0"/>
            </p:cNvCxnSpPr>
            <p:nvPr/>
          </p:nvCxnSpPr>
          <p:spPr>
            <a:xfrm>
              <a:off x="10815300" y="1905692"/>
              <a:ext cx="70324" cy="17581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CuadroTexto 98">
              <a:extLst>
                <a:ext uri="{FF2B5EF4-FFF2-40B4-BE49-F238E27FC236}">
                  <a16:creationId xmlns:a16="http://schemas.microsoft.com/office/drawing/2014/main" id="{1BF5F1D7-8BB1-44E0-9BB9-EAE23BE4CDC4}"/>
                </a:ext>
              </a:extLst>
            </p:cNvPr>
            <p:cNvSpPr txBox="1"/>
            <p:nvPr/>
          </p:nvSpPr>
          <p:spPr>
            <a:xfrm>
              <a:off x="9457156" y="610106"/>
              <a:ext cx="1189715" cy="757130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bg-BG" sz="105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ГУ 1</a:t>
              </a:r>
              <a:r>
                <a:rPr lang="bg-BG" sz="105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lvl="0">
                <a:lnSpc>
                  <a:spcPct val="80000"/>
                </a:lnSpc>
              </a:pPr>
              <a:r>
                <a:rPr lang="bg-BG" sz="105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Идентифициране на проблемите и възможностите</a:t>
              </a:r>
            </a:p>
            <a:p>
              <a:pPr algn="ctr"/>
              <a:endParaRPr lang="en-GB" sz="1050" dirty="0"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CuadroTexto 99">
              <a:extLst>
                <a:ext uri="{FF2B5EF4-FFF2-40B4-BE49-F238E27FC236}">
                  <a16:creationId xmlns:a16="http://schemas.microsoft.com/office/drawing/2014/main" id="{7D274DF0-6FF7-4E27-AE62-6ED003659303}"/>
                </a:ext>
              </a:extLst>
            </p:cNvPr>
            <p:cNvSpPr txBox="1"/>
            <p:nvPr/>
          </p:nvSpPr>
          <p:spPr>
            <a:xfrm>
              <a:off x="10317927" y="2081504"/>
              <a:ext cx="1135394" cy="83099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bg-BG" sz="7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Идентифицирани проблеми и възможности на ветеринарните лекари</a:t>
              </a:r>
            </a:p>
          </p:txBody>
        </p:sp>
        <p:sp>
          <p:nvSpPr>
            <p:cNvPr id="101" name="CuadroTexto 100">
              <a:extLst>
                <a:ext uri="{FF2B5EF4-FFF2-40B4-BE49-F238E27FC236}">
                  <a16:creationId xmlns:a16="http://schemas.microsoft.com/office/drawing/2014/main" id="{73BF8C90-00A8-4931-BEAE-B57AFAC52093}"/>
                </a:ext>
              </a:extLst>
            </p:cNvPr>
            <p:cNvSpPr txBox="1"/>
            <p:nvPr/>
          </p:nvSpPr>
          <p:spPr>
            <a:xfrm>
              <a:off x="8630050" y="2133773"/>
              <a:ext cx="1041703" cy="83099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bg-BG" sz="8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Идентифицирани проблеми и възможности на фермерите</a:t>
              </a: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DD97B49A-C493-451A-A4DA-AFDF4CE2CD13}"/>
              </a:ext>
            </a:extLst>
          </p:cNvPr>
          <p:cNvGrpSpPr/>
          <p:nvPr/>
        </p:nvGrpSpPr>
        <p:grpSpPr>
          <a:xfrm>
            <a:off x="7954280" y="2968692"/>
            <a:ext cx="4237720" cy="2449248"/>
            <a:chOff x="7954280" y="2968692"/>
            <a:chExt cx="4237720" cy="2449248"/>
          </a:xfrm>
        </p:grpSpPr>
        <p:sp>
          <p:nvSpPr>
            <p:cNvPr id="146" name="Elipse 145">
              <a:extLst>
                <a:ext uri="{FF2B5EF4-FFF2-40B4-BE49-F238E27FC236}">
                  <a16:creationId xmlns:a16="http://schemas.microsoft.com/office/drawing/2014/main" id="{32F5C7A5-A9C5-46B7-B4E1-53D7E113C287}"/>
                </a:ext>
              </a:extLst>
            </p:cNvPr>
            <p:cNvSpPr/>
            <p:nvPr/>
          </p:nvSpPr>
          <p:spPr>
            <a:xfrm>
              <a:off x="8899588" y="315058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48" name="Elipse 147">
              <a:extLst>
                <a:ext uri="{FF2B5EF4-FFF2-40B4-BE49-F238E27FC236}">
                  <a16:creationId xmlns:a16="http://schemas.microsoft.com/office/drawing/2014/main" id="{E5782E68-C07A-4634-981D-CD8D58AB7F7F}"/>
                </a:ext>
              </a:extLst>
            </p:cNvPr>
            <p:cNvSpPr/>
            <p:nvPr/>
          </p:nvSpPr>
          <p:spPr>
            <a:xfrm flipH="1">
              <a:off x="9062966" y="314450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pic>
          <p:nvPicPr>
            <p:cNvPr id="153" name="Picture 10" descr="Goat Vector Art Stock Images | Depositphotos">
              <a:extLst>
                <a:ext uri="{FF2B5EF4-FFF2-40B4-BE49-F238E27FC236}">
                  <a16:creationId xmlns:a16="http://schemas.microsoft.com/office/drawing/2014/main" id="{6F28223C-D638-4C60-89DC-F29313AC08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755" t="14682" r="10177" b="14207"/>
            <a:stretch/>
          </p:blipFill>
          <p:spPr bwMode="auto">
            <a:xfrm>
              <a:off x="9233462" y="3307886"/>
              <a:ext cx="319643" cy="28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464EFCD6-E111-456D-ADAA-B68F8EA76117}"/>
                </a:ext>
              </a:extLst>
            </p:cNvPr>
            <p:cNvSpPr/>
            <p:nvPr/>
          </p:nvSpPr>
          <p:spPr>
            <a:xfrm>
              <a:off x="9890335" y="3737160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597F7BD9-8BC2-4143-B15E-73B8804873A0}"/>
                </a:ext>
              </a:extLst>
            </p:cNvPr>
            <p:cNvSpPr/>
            <p:nvPr/>
          </p:nvSpPr>
          <p:spPr>
            <a:xfrm flipH="1">
              <a:off x="10053713" y="3731080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B55D87F8-B667-470C-B486-CE3DFBEB5052}"/>
                </a:ext>
              </a:extLst>
            </p:cNvPr>
            <p:cNvSpPr/>
            <p:nvPr/>
          </p:nvSpPr>
          <p:spPr>
            <a:xfrm>
              <a:off x="11049972" y="3690683"/>
              <a:ext cx="829339" cy="5966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66139F69-1C7C-4535-BE9C-EA2E2F958899}"/>
                </a:ext>
              </a:extLst>
            </p:cNvPr>
            <p:cNvSpPr/>
            <p:nvPr/>
          </p:nvSpPr>
          <p:spPr>
            <a:xfrm flipH="1">
              <a:off x="11213349" y="3684603"/>
              <a:ext cx="829339" cy="596623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0" name="Elipse 159">
              <a:extLst>
                <a:ext uri="{FF2B5EF4-FFF2-40B4-BE49-F238E27FC236}">
                  <a16:creationId xmlns:a16="http://schemas.microsoft.com/office/drawing/2014/main" id="{B0C8F183-815B-488F-9984-BC25926E5570}"/>
                </a:ext>
              </a:extLst>
            </p:cNvPr>
            <p:cNvSpPr/>
            <p:nvPr/>
          </p:nvSpPr>
          <p:spPr>
            <a:xfrm>
              <a:off x="10786809" y="446042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id="{6AE96318-BF7C-47AA-9A7B-B650D8587433}"/>
                </a:ext>
              </a:extLst>
            </p:cNvPr>
            <p:cNvSpPr/>
            <p:nvPr/>
          </p:nvSpPr>
          <p:spPr>
            <a:xfrm flipH="1">
              <a:off x="10950187" y="445434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9F5E1524-92B9-4E99-8D2D-381DA9336944}"/>
                </a:ext>
              </a:extLst>
            </p:cNvPr>
            <p:cNvSpPr/>
            <p:nvPr/>
          </p:nvSpPr>
          <p:spPr>
            <a:xfrm>
              <a:off x="10168827" y="304670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3" name="Elipse 162">
              <a:extLst>
                <a:ext uri="{FF2B5EF4-FFF2-40B4-BE49-F238E27FC236}">
                  <a16:creationId xmlns:a16="http://schemas.microsoft.com/office/drawing/2014/main" id="{80D1FB5B-3566-437E-B69A-54134974D9A4}"/>
                </a:ext>
              </a:extLst>
            </p:cNvPr>
            <p:cNvSpPr/>
            <p:nvPr/>
          </p:nvSpPr>
          <p:spPr>
            <a:xfrm flipH="1">
              <a:off x="10332205" y="304062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4" name="Elipse 163">
              <a:extLst>
                <a:ext uri="{FF2B5EF4-FFF2-40B4-BE49-F238E27FC236}">
                  <a16:creationId xmlns:a16="http://schemas.microsoft.com/office/drawing/2014/main" id="{B40CE400-B309-4399-A4E2-11576D7DF228}"/>
                </a:ext>
              </a:extLst>
            </p:cNvPr>
            <p:cNvSpPr/>
            <p:nvPr/>
          </p:nvSpPr>
          <p:spPr>
            <a:xfrm>
              <a:off x="9682769" y="457507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5" name="Elipse 164">
              <a:extLst>
                <a:ext uri="{FF2B5EF4-FFF2-40B4-BE49-F238E27FC236}">
                  <a16:creationId xmlns:a16="http://schemas.microsoft.com/office/drawing/2014/main" id="{F360C246-1A74-4618-8E46-625046E83AE4}"/>
                </a:ext>
              </a:extLst>
            </p:cNvPr>
            <p:cNvSpPr/>
            <p:nvPr/>
          </p:nvSpPr>
          <p:spPr>
            <a:xfrm flipH="1">
              <a:off x="9846147" y="456899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6" name="Elipse 165">
              <a:extLst>
                <a:ext uri="{FF2B5EF4-FFF2-40B4-BE49-F238E27FC236}">
                  <a16:creationId xmlns:a16="http://schemas.microsoft.com/office/drawing/2014/main" id="{6BD914C1-074C-4279-A902-ECD74B21B5CE}"/>
                </a:ext>
              </a:extLst>
            </p:cNvPr>
            <p:cNvSpPr/>
            <p:nvPr/>
          </p:nvSpPr>
          <p:spPr>
            <a:xfrm>
              <a:off x="8815236" y="3991751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62EBF94-E54A-4956-8D73-D1B9F73A7699}"/>
                </a:ext>
              </a:extLst>
            </p:cNvPr>
            <p:cNvSpPr/>
            <p:nvPr/>
          </p:nvSpPr>
          <p:spPr>
            <a:xfrm flipH="1">
              <a:off x="8978614" y="3985671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 dirty="0"/>
            </a:p>
          </p:txBody>
        </p:sp>
        <p:pic>
          <p:nvPicPr>
            <p:cNvPr id="168" name="Picture 6" descr="Chicken Icon Vector Art, Icons, and Graphics for Free Download">
              <a:extLst>
                <a:ext uri="{FF2B5EF4-FFF2-40B4-BE49-F238E27FC236}">
                  <a16:creationId xmlns:a16="http://schemas.microsoft.com/office/drawing/2014/main" id="{8492EC89-A943-45A2-8E40-757B73F87D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10547218" y="3179945"/>
              <a:ext cx="309783" cy="35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4" descr="840+ Heifer Illustrations, Royalty-Free Vector Graphics &amp; Clip Art - iStock  | Heifer cows, Heifer vector, Heifer milk">
              <a:extLst>
                <a:ext uri="{FF2B5EF4-FFF2-40B4-BE49-F238E27FC236}">
                  <a16:creationId xmlns:a16="http://schemas.microsoft.com/office/drawing/2014/main" id="{E7438556-84A5-408F-913B-3E36508274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6340" t="28652" r="15867" b="28682"/>
            <a:stretch/>
          </p:blipFill>
          <p:spPr bwMode="auto">
            <a:xfrm>
              <a:off x="9109082" y="4207608"/>
              <a:ext cx="355510" cy="223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8" descr="Sheep Vector Illustration Black Silhouette. Stock Vector - Illustration of  raphic, husbandry: 140349495">
              <a:extLst>
                <a:ext uri="{FF2B5EF4-FFF2-40B4-BE49-F238E27FC236}">
                  <a16:creationId xmlns:a16="http://schemas.microsoft.com/office/drawing/2014/main" id="{86463C8D-226C-4A0A-879A-864161D3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743" t="7481" r="11426" b="9237"/>
            <a:stretch/>
          </p:blipFill>
          <p:spPr bwMode="auto">
            <a:xfrm>
              <a:off x="11117498" y="4698578"/>
              <a:ext cx="326587" cy="241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12" descr="Over 900 Free Horse Vectors - Pixabay - Pixabay">
              <a:extLst>
                <a:ext uri="{FF2B5EF4-FFF2-40B4-BE49-F238E27FC236}">
                  <a16:creationId xmlns:a16="http://schemas.microsoft.com/office/drawing/2014/main" id="{46139112-9DB4-444B-AB89-47EB79F6B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166864" y="3869266"/>
              <a:ext cx="409896" cy="36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2" descr="Silhouette of a pig Royalty Free Vector Image - VectorStock">
              <a:extLst>
                <a:ext uri="{FF2B5EF4-FFF2-40B4-BE49-F238E27FC236}">
                  <a16:creationId xmlns:a16="http://schemas.microsoft.com/office/drawing/2014/main" id="{25389C6B-38C5-4CB0-90ED-C6C3879413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844" t="18131" r="2411" b="24735"/>
            <a:stretch/>
          </p:blipFill>
          <p:spPr bwMode="auto">
            <a:xfrm>
              <a:off x="9978953" y="4819515"/>
              <a:ext cx="409896" cy="222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14" descr="Fish Icon Vector Isolated Stock Illustration - Download Image Now - Fish,  Icon, Vector - iStock">
              <a:extLst>
                <a:ext uri="{FF2B5EF4-FFF2-40B4-BE49-F238E27FC236}">
                  <a16:creationId xmlns:a16="http://schemas.microsoft.com/office/drawing/2014/main" id="{98308459-3B96-4960-B415-0900066553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37" t="29604" r="9625" b="30401"/>
            <a:stretch/>
          </p:blipFill>
          <p:spPr bwMode="auto">
            <a:xfrm>
              <a:off x="11346247" y="3928901"/>
              <a:ext cx="414282" cy="211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" name="Elipse 173">
              <a:extLst>
                <a:ext uri="{FF2B5EF4-FFF2-40B4-BE49-F238E27FC236}">
                  <a16:creationId xmlns:a16="http://schemas.microsoft.com/office/drawing/2014/main" id="{BA3DB9A5-B96F-4743-8591-4A2F87073329}"/>
                </a:ext>
              </a:extLst>
            </p:cNvPr>
            <p:cNvSpPr/>
            <p:nvPr/>
          </p:nvSpPr>
          <p:spPr>
            <a:xfrm>
              <a:off x="8059645" y="2968692"/>
              <a:ext cx="4132355" cy="2449248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400">
                <a:latin typeface="EC Square Sans Pro" panose="020B0506040000020004" pitchFamily="34" charset="0"/>
              </a:endParaRPr>
            </a:p>
          </p:txBody>
        </p:sp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id="{2E694109-1897-4FC1-8D84-BC1A4C773F28}"/>
                </a:ext>
              </a:extLst>
            </p:cNvPr>
            <p:cNvSpPr txBox="1"/>
            <p:nvPr/>
          </p:nvSpPr>
          <p:spPr>
            <a:xfrm>
              <a:off x="7972195" y="3574593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bg-BG" sz="105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ГУ 2a</a:t>
              </a:r>
            </a:p>
          </p:txBody>
        </p:sp>
        <p:sp>
          <p:nvSpPr>
            <p:cNvPr id="176" name="CuadroTexto 175">
              <a:extLst>
                <a:ext uri="{FF2B5EF4-FFF2-40B4-BE49-F238E27FC236}">
                  <a16:creationId xmlns:a16="http://schemas.microsoft.com/office/drawing/2014/main" id="{1D71FDFD-A5F0-4607-A269-254A5AFA4DF0}"/>
                </a:ext>
              </a:extLst>
            </p:cNvPr>
            <p:cNvSpPr txBox="1"/>
            <p:nvPr/>
          </p:nvSpPr>
          <p:spPr>
            <a:xfrm>
              <a:off x="7954280" y="4642649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bg-BG" sz="105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ГУ 2b</a:t>
              </a:r>
            </a:p>
          </p:txBody>
        </p:sp>
      </p:grpSp>
      <p:sp>
        <p:nvSpPr>
          <p:cNvPr id="177" name="Elipse 176">
            <a:extLst>
              <a:ext uri="{FF2B5EF4-FFF2-40B4-BE49-F238E27FC236}">
                <a16:creationId xmlns:a16="http://schemas.microsoft.com/office/drawing/2014/main" id="{34A3BAAD-FF5C-4540-8D05-088B289825EC}"/>
              </a:ext>
            </a:extLst>
          </p:cNvPr>
          <p:cNvSpPr/>
          <p:nvPr/>
        </p:nvSpPr>
        <p:spPr>
          <a:xfrm>
            <a:off x="8059644" y="5460845"/>
            <a:ext cx="4132355" cy="1373259"/>
          </a:xfrm>
          <a:prstGeom prst="ellipse">
            <a:avLst/>
          </a:prstGeom>
          <a:noFill/>
          <a:ln w="38100">
            <a:solidFill>
              <a:srgbClr val="6BB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400">
              <a:latin typeface="EC Square Sans Pro" panose="020B0506040000020004" pitchFamily="34" charset="0"/>
            </a:endParaRPr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id="{16E7BDEA-792D-4919-88CD-9403C69207B8}"/>
              </a:ext>
            </a:extLst>
          </p:cNvPr>
          <p:cNvSpPr/>
          <p:nvPr/>
        </p:nvSpPr>
        <p:spPr>
          <a:xfrm flipH="1">
            <a:off x="9207328" y="5540135"/>
            <a:ext cx="2950756" cy="124331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400" dirty="0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43526A21-F4C7-4231-8D76-1DBC035D3DA1}"/>
              </a:ext>
            </a:extLst>
          </p:cNvPr>
          <p:cNvSpPr/>
          <p:nvPr/>
        </p:nvSpPr>
        <p:spPr>
          <a:xfrm>
            <a:off x="8150983" y="5551553"/>
            <a:ext cx="2791608" cy="1199994"/>
          </a:xfrm>
          <a:prstGeom prst="ellipse">
            <a:avLst/>
          </a:prstGeom>
          <a:noFill/>
          <a:ln w="38100">
            <a:solidFill>
              <a:srgbClr val="2C7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400" dirty="0"/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C051886C-0831-4B40-9892-020C4CA2027D}"/>
              </a:ext>
            </a:extLst>
          </p:cNvPr>
          <p:cNvSpPr txBox="1"/>
          <p:nvPr/>
        </p:nvSpPr>
        <p:spPr>
          <a:xfrm>
            <a:off x="9378633" y="5758727"/>
            <a:ext cx="1189715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bg-BG" sz="1050" b="1">
                <a:latin typeface="EC Square Sans Pro" panose="020B0506040000020004" pitchFamily="34" charset="0"/>
                <a:cs typeface="Times New Roman" panose="02020603050405020304" pitchFamily="18" charset="0"/>
              </a:rPr>
              <a:t>ГУ 3a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A74E4077-B3D0-471E-A826-A8FD5F4D2DC6}"/>
              </a:ext>
            </a:extLst>
          </p:cNvPr>
          <p:cNvSpPr txBox="1"/>
          <p:nvPr/>
        </p:nvSpPr>
        <p:spPr>
          <a:xfrm>
            <a:off x="9412217" y="6204771"/>
            <a:ext cx="1189715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bg-BG" sz="1050" b="1">
                <a:latin typeface="EC Square Sans Pro" panose="020B0506040000020004" pitchFamily="34" charset="0"/>
                <a:cs typeface="Times New Roman" panose="02020603050405020304" pitchFamily="18" charset="0"/>
              </a:rPr>
              <a:t>ГУ 3b</a:t>
            </a:r>
          </a:p>
        </p:txBody>
      </p:sp>
    </p:spTree>
    <p:extLst>
      <p:ext uri="{BB962C8B-B14F-4D97-AF65-F5344CB8AC3E}">
        <p14:creationId xmlns:p14="http://schemas.microsoft.com/office/powerpoint/2010/main" val="38245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5" grpId="0" animBg="1"/>
      <p:bldP spid="8" grpId="0"/>
      <p:bldP spid="34" grpId="0"/>
      <p:bldP spid="36" grpId="0" animBg="1"/>
      <p:bldP spid="38" grpId="0" animBg="1"/>
      <p:bldP spid="40" grpId="0" animBg="1"/>
      <p:bldP spid="42" grpId="0"/>
      <p:bldP spid="45" grpId="0"/>
      <p:bldP spid="46" grpId="0" animBg="1"/>
      <p:bldP spid="47" grpId="0"/>
      <p:bldP spid="48" grpId="0"/>
      <p:bldP spid="50" grpId="0"/>
      <p:bldP spid="51" grpId="0" animBg="1"/>
      <p:bldP spid="52" grpId="0" animBg="1"/>
      <p:bldP spid="53" grpId="0"/>
      <p:bldP spid="54" grpId="0"/>
      <p:bldP spid="32" grpId="0"/>
      <p:bldP spid="33" grpId="0"/>
      <p:bldP spid="35" grpId="0"/>
      <p:bldP spid="177" grpId="0" animBg="1"/>
      <p:bldP spid="178" grpId="0" animBg="1"/>
      <p:bldP spid="179" grpId="0" animBg="1"/>
      <p:bldP spid="180" grpId="0"/>
      <p:bldP spid="1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texto 1">
            <a:extLst>
              <a:ext uri="{FF2B5EF4-FFF2-40B4-BE49-F238E27FC236}">
                <a16:creationId xmlns:a16="http://schemas.microsoft.com/office/drawing/2014/main" id="{767F662A-3096-4DC1-9F4F-04F96759A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9462631" cy="475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>
                <a:latin typeface="EC Square Sans Pro" panose="020B0506040000020004" pitchFamily="34" charset="0"/>
              </a:rPr>
              <a:t>Оповестяване</a:t>
            </a:r>
          </a:p>
        </p:txBody>
      </p:sp>
      <p:sp>
        <p:nvSpPr>
          <p:cNvPr id="106" name="Tijdelijke aanduiding voor inhoud 2">
            <a:extLst>
              <a:ext uri="{FF2B5EF4-FFF2-40B4-BE49-F238E27FC236}">
                <a16:creationId xmlns:a16="http://schemas.microsoft.com/office/drawing/2014/main" id="{76622FAD-AD92-4721-B978-2B27DEAD22ED}"/>
              </a:ext>
            </a:extLst>
          </p:cNvPr>
          <p:cNvSpPr txBox="1">
            <a:spLocks/>
          </p:cNvSpPr>
          <p:nvPr/>
        </p:nvSpPr>
        <p:spPr>
          <a:xfrm>
            <a:off x="144334" y="1417924"/>
            <a:ext cx="5504625" cy="2178339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След групови упражнения 2a и 2b ще бъдете помолени да запишете </a:t>
            </a:r>
            <a:r>
              <a:rPr lang="bg-BG" sz="2800" b="1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НАХОДЧИВА точка за действие за Вас</a:t>
            </a:r>
            <a:r>
              <a:rPr lang="bg-BG" sz="280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 – която да бъде приложена във Вашата ферма/фермата на Ваш клиент</a:t>
            </a:r>
          </a:p>
          <a:p>
            <a:endParaRPr lang="nl-NL" sz="2800" dirty="0">
              <a:solidFill>
                <a:sysClr val="windowText" lastClr="00000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pic>
        <p:nvPicPr>
          <p:cNvPr id="107" name="Picture 2" descr="SMART Goal Setting, Action Plan and Effective Decision Making">
            <a:extLst>
              <a:ext uri="{FF2B5EF4-FFF2-40B4-BE49-F238E27FC236}">
                <a16:creationId xmlns:a16="http://schemas.microsoft.com/office/drawing/2014/main" id="{51A04337-FE51-479F-9496-866F14B1717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25787" y="977031"/>
            <a:ext cx="6366213" cy="36804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AA9CC43-B373-4104-BCAB-083C86E11C57}"/>
              </a:ext>
            </a:extLst>
          </p:cNvPr>
          <p:cNvSpPr txBox="1"/>
          <p:nvPr/>
        </p:nvSpPr>
        <p:spPr>
          <a:xfrm>
            <a:off x="246314" y="4350906"/>
            <a:ext cx="11392692" cy="181588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bg-BG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Например: </a:t>
            </a:r>
          </a:p>
          <a:p>
            <a:r>
              <a:rPr lang="bg-BG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Чрез </a:t>
            </a:r>
            <a:r>
              <a:rPr lang="bg-BG" sz="2800" i="1" dirty="0" smtClean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анализиране на </a:t>
            </a:r>
            <a:r>
              <a:rPr lang="bg-BG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резултатите от </a:t>
            </a:r>
            <a:r>
              <a:rPr lang="bg-BG" sz="2800" i="1" dirty="0" smtClean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кръвни тестове и изследвания по време на клане </a:t>
            </a:r>
            <a:r>
              <a:rPr lang="bg-BG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и съответно коригиране на правилата за ваксиниране, няма да има кашлица при отбити прасенца в рамките на 2 месеца.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6B4B91-37FC-AE48-BFD0-F6DF1EE07342}"/>
              </a:ext>
            </a:extLst>
          </p:cNvPr>
          <p:cNvSpPr txBox="1"/>
          <p:nvPr/>
        </p:nvSpPr>
        <p:spPr>
          <a:xfrm>
            <a:off x="5894258" y="1387891"/>
            <a:ext cx="1188720" cy="246221"/>
          </a:xfrm>
          <a:prstGeom prst="rect">
            <a:avLst/>
          </a:prstGeom>
          <a:solidFill>
            <a:srgbClr val="0D83B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700" b="1">
                <a:solidFill>
                  <a:schemeClr val="bg1"/>
                </a:solidFill>
                <a:cs typeface="Times New Roman" panose="02020603050405020304" pitchFamily="18" charset="0"/>
              </a:rPr>
              <a:t>Специфични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E91B2-CAEC-BD38-D566-6ECD3553DED3}"/>
              </a:ext>
            </a:extLst>
          </p:cNvPr>
          <p:cNvSpPr txBox="1"/>
          <p:nvPr/>
        </p:nvSpPr>
        <p:spPr>
          <a:xfrm>
            <a:off x="7151449" y="1387890"/>
            <a:ext cx="1188720" cy="246222"/>
          </a:xfrm>
          <a:prstGeom prst="rect">
            <a:avLst/>
          </a:prstGeom>
          <a:solidFill>
            <a:srgbClr val="03AFAF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700" b="1">
                <a:solidFill>
                  <a:schemeClr val="bg1"/>
                </a:solidFill>
                <a:cs typeface="Times New Roman" panose="02020603050405020304" pitchFamily="18" charset="0"/>
              </a:rPr>
              <a:t>Измерими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24E0CB-7B96-7507-C2C5-CEBF3D3CD765}"/>
              </a:ext>
            </a:extLst>
          </p:cNvPr>
          <p:cNvSpPr txBox="1"/>
          <p:nvPr/>
        </p:nvSpPr>
        <p:spPr>
          <a:xfrm>
            <a:off x="8408640" y="1394021"/>
            <a:ext cx="1188720" cy="246222"/>
          </a:xfrm>
          <a:prstGeom prst="rect">
            <a:avLst/>
          </a:prstGeom>
          <a:solidFill>
            <a:srgbClr val="00AA7D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700" b="1">
                <a:solidFill>
                  <a:schemeClr val="bg1"/>
                </a:solidFill>
                <a:cs typeface="Times New Roman" panose="02020603050405020304" pitchFamily="18" charset="0"/>
              </a:rPr>
              <a:t>Постижими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CEF696-B199-8AC3-841A-A62B87980F17}"/>
              </a:ext>
            </a:extLst>
          </p:cNvPr>
          <p:cNvSpPr txBox="1"/>
          <p:nvPr/>
        </p:nvSpPr>
        <p:spPr>
          <a:xfrm>
            <a:off x="9665831" y="1387890"/>
            <a:ext cx="1188720" cy="246222"/>
          </a:xfrm>
          <a:prstGeom prst="rect">
            <a:avLst/>
          </a:prstGeom>
          <a:solidFill>
            <a:srgbClr val="59BB18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700" b="1">
                <a:solidFill>
                  <a:schemeClr val="bg1"/>
                </a:solidFill>
                <a:cs typeface="Times New Roman" panose="02020603050405020304" pitchFamily="18" charset="0"/>
              </a:rPr>
              <a:t>Реалистични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7F5FFD-C974-9E73-E322-15156B183BB2}"/>
              </a:ext>
            </a:extLst>
          </p:cNvPr>
          <p:cNvSpPr txBox="1"/>
          <p:nvPr/>
        </p:nvSpPr>
        <p:spPr>
          <a:xfrm>
            <a:off x="10923022" y="1383860"/>
            <a:ext cx="1188720" cy="246222"/>
          </a:xfrm>
          <a:prstGeom prst="rect">
            <a:avLst/>
          </a:prstGeom>
          <a:solidFill>
            <a:srgbClr val="B6C625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700" b="1">
                <a:solidFill>
                  <a:schemeClr val="bg1"/>
                </a:solidFill>
                <a:cs typeface="Times New Roman" panose="02020603050405020304" pitchFamily="18" charset="0"/>
              </a:rPr>
              <a:t>Навременни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A13909-B882-60B8-D68E-842215808AE9}"/>
              </a:ext>
            </a:extLst>
          </p:cNvPr>
          <p:cNvSpPr txBox="1"/>
          <p:nvPr/>
        </p:nvSpPr>
        <p:spPr>
          <a:xfrm>
            <a:off x="7151449" y="3642360"/>
            <a:ext cx="1188720" cy="88176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400" b="1" dirty="0">
                <a:solidFill>
                  <a:srgbClr val="03AFAF"/>
                </a:solidFill>
                <a:cs typeface="Times New Roman" panose="02020603050405020304" pitchFamily="18" charset="0"/>
              </a:rPr>
              <a:t>Как ще разберете кога сте го постигнали?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36B4C-C593-E999-05F3-1C3C0F1A0BF2}"/>
              </a:ext>
            </a:extLst>
          </p:cNvPr>
          <p:cNvSpPr txBox="1"/>
          <p:nvPr/>
        </p:nvSpPr>
        <p:spPr>
          <a:xfrm>
            <a:off x="8408640" y="3642359"/>
            <a:ext cx="1188720" cy="88176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400" b="1">
                <a:solidFill>
                  <a:srgbClr val="00AA7D"/>
                </a:solidFill>
                <a:cs typeface="Times New Roman" panose="02020603050405020304" pitchFamily="18" charset="0"/>
              </a:rPr>
              <a:t>Можете ли да го постигнете?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496196-327D-CC0C-AD5F-435D1915453B}"/>
              </a:ext>
            </a:extLst>
          </p:cNvPr>
          <p:cNvSpPr txBox="1"/>
          <p:nvPr/>
        </p:nvSpPr>
        <p:spPr>
          <a:xfrm>
            <a:off x="9630272" y="3642359"/>
            <a:ext cx="1188720" cy="88176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400" b="1">
                <a:solidFill>
                  <a:srgbClr val="59BB18"/>
                </a:solidFill>
                <a:cs typeface="Times New Roman" panose="02020603050405020304" pitchFamily="18" charset="0"/>
              </a:rPr>
              <a:t>Можете ли реално да го постигнете?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530F7F-3BE1-5E35-61B5-91635431D890}"/>
              </a:ext>
            </a:extLst>
          </p:cNvPr>
          <p:cNvSpPr txBox="1"/>
          <p:nvPr/>
        </p:nvSpPr>
        <p:spPr>
          <a:xfrm>
            <a:off x="10911136" y="3642358"/>
            <a:ext cx="1188720" cy="88176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400" b="1">
                <a:solidFill>
                  <a:srgbClr val="B6C625"/>
                </a:solidFill>
                <a:cs typeface="Times New Roman" panose="02020603050405020304" pitchFamily="18" charset="0"/>
              </a:rPr>
              <a:t>Кога точно искате да го постигнете?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5023F0-A8B6-D87A-C265-5DF42E91B81F}"/>
              </a:ext>
            </a:extLst>
          </p:cNvPr>
          <p:cNvSpPr txBox="1"/>
          <p:nvPr/>
        </p:nvSpPr>
        <p:spPr>
          <a:xfrm>
            <a:off x="5894258" y="3642359"/>
            <a:ext cx="1188720" cy="56896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bg-BG" sz="1400" b="1" dirty="0">
                <a:solidFill>
                  <a:srgbClr val="0D83B1"/>
                </a:solidFill>
                <a:cs typeface="Times New Roman" panose="02020603050405020304" pitchFamily="18" charset="0"/>
              </a:rPr>
              <a:t>Какво искате да направите?</a:t>
            </a:r>
          </a:p>
        </p:txBody>
      </p:sp>
    </p:spTree>
    <p:extLst>
      <p:ext uri="{BB962C8B-B14F-4D97-AF65-F5344CB8AC3E}">
        <p14:creationId xmlns:p14="http://schemas.microsoft.com/office/powerpoint/2010/main" val="186734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788849" y="163676"/>
            <a:ext cx="7880333" cy="74928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 dirty="0">
                <a:latin typeface="EC Square Sans Pro" panose="020B0506040000020004" pitchFamily="34" charset="0"/>
              </a:rPr>
              <a:t>Групово упражнение 1 </a:t>
            </a:r>
          </a:p>
          <a:p>
            <a:r>
              <a:rPr lang="bg-BG" sz="2800" b="1" dirty="0">
                <a:latin typeface="EC Square Sans Pro" panose="020B0506040000020004" pitchFamily="34" charset="0"/>
              </a:rPr>
              <a:t>Идентифициране на проблемите/бариерите пред прилагането на най-добрите практики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8655803" y="0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noAutofit/>
            </a:bodyPr>
            <a:lstStyle/>
            <a:p>
              <a:pPr algn="ctr"/>
              <a:r>
                <a:rPr lang="bg-BG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25 </a:t>
              </a:r>
            </a:p>
            <a:p>
              <a:pPr algn="ctr"/>
              <a:r>
                <a:rPr lang="bg-BG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МИН.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C99C2C6-AA45-D492-44C9-F566C522292A}"/>
              </a:ext>
            </a:extLst>
          </p:cNvPr>
          <p:cNvSpPr txBox="1"/>
          <p:nvPr/>
        </p:nvSpPr>
        <p:spPr>
          <a:xfrm>
            <a:off x="595460" y="1646860"/>
            <a:ext cx="11259081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bg-BG" sz="2400">
                <a:solidFill>
                  <a:srgbClr val="2C747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Моля, отговорете на следните въпроси:</a:t>
            </a:r>
            <a:r>
              <a:rPr lang="bg-BG" sz="240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:</a:t>
            </a:r>
          </a:p>
          <a:p>
            <a:endParaRPr lang="es-E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249858-4DD5-C49A-9F0A-BE9F359BEF95}"/>
              </a:ext>
            </a:extLst>
          </p:cNvPr>
          <p:cNvSpPr txBox="1"/>
          <p:nvPr/>
        </p:nvSpPr>
        <p:spPr>
          <a:xfrm>
            <a:off x="466459" y="2201242"/>
            <a:ext cx="11259081" cy="11885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bg-BG" sz="2800" b="1" dirty="0">
                <a:solidFill>
                  <a:srgbClr val="002060"/>
                </a:solidFill>
                <a:latin typeface="EC Square Sans Pro"/>
                <a:cs typeface="Arial"/>
              </a:rPr>
              <a:t>1. Кои са най-употребяваните </a:t>
            </a:r>
            <a:r>
              <a:rPr lang="bg-BG" sz="2800" b="1" dirty="0" err="1">
                <a:solidFill>
                  <a:srgbClr val="002060"/>
                </a:solidFill>
                <a:latin typeface="EC Square Sans Pro"/>
                <a:cs typeface="Arial"/>
              </a:rPr>
              <a:t>антимикробни</a:t>
            </a:r>
            <a:r>
              <a:rPr lang="bg-BG" sz="2800" b="1" dirty="0">
                <a:solidFill>
                  <a:srgbClr val="002060"/>
                </a:solidFill>
                <a:latin typeface="EC Square Sans Pro"/>
                <a:cs typeface="Arial"/>
              </a:rPr>
              <a:t> средства при </a:t>
            </a:r>
            <a:r>
              <a:rPr lang="bg-BG" sz="2800" b="1" dirty="0" smtClean="0">
                <a:solidFill>
                  <a:srgbClr val="002060"/>
                </a:solidFill>
                <a:latin typeface="EC Square Sans Pro"/>
                <a:cs typeface="Arial"/>
              </a:rPr>
              <a:t>вида животни, с който Вие работите и </a:t>
            </a:r>
            <a:r>
              <a:rPr lang="bg-BG" sz="2800" b="1" dirty="0">
                <a:solidFill>
                  <a:srgbClr val="002060"/>
                </a:solidFill>
                <a:latin typeface="EC Square Sans Pro"/>
                <a:cs typeface="Arial"/>
              </a:rPr>
              <a:t>за какви състояния се използват? </a:t>
            </a:r>
          </a:p>
          <a:p>
            <a:endParaRPr lang="en-U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90E28-63C6-A7B3-A9C7-814B6011D803}"/>
              </a:ext>
            </a:extLst>
          </p:cNvPr>
          <p:cNvSpPr txBox="1"/>
          <p:nvPr/>
        </p:nvSpPr>
        <p:spPr>
          <a:xfrm>
            <a:off x="0" y="3613290"/>
            <a:ext cx="11259081" cy="2616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455930" lvl="1"/>
            <a:r>
              <a:rPr lang="bg-BG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2. Споделете добри практики, които сте приложили или планирате да приложите, за да постигнете намалена употреба на </a:t>
            </a:r>
            <a:r>
              <a:rPr lang="bg-BG" sz="2800" b="1" dirty="0" err="1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антимикробни</a:t>
            </a:r>
            <a:r>
              <a:rPr lang="bg-BG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средства</a:t>
            </a:r>
          </a:p>
          <a:p>
            <a:pPr marL="1654810" lvl="3" indent="-28575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Животновъдни практики</a:t>
            </a:r>
          </a:p>
          <a:p>
            <a:pPr marL="1654810" lvl="3" indent="-28575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002060"/>
                </a:solidFill>
                <a:latin typeface="EC Square Sans Pro"/>
                <a:cs typeface="Arial"/>
              </a:rPr>
              <a:t>Намалена и отговорна употреба на антибиотици</a:t>
            </a:r>
          </a:p>
          <a:p>
            <a:pPr marL="1654810" lvl="3" indent="-28575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Друго</a:t>
            </a:r>
          </a:p>
          <a:p>
            <a:endParaRPr lang="en-U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A5AFC-DA2D-C3E0-53F9-426DE8CDF878}"/>
              </a:ext>
            </a:extLst>
          </p:cNvPr>
          <p:cNvSpPr txBox="1"/>
          <p:nvPr/>
        </p:nvSpPr>
        <p:spPr>
          <a:xfrm>
            <a:off x="0" y="5735691"/>
            <a:ext cx="11259081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455930" lvl="1"/>
            <a:r>
              <a:rPr lang="bg-BG" sz="2800" b="1">
                <a:solidFill>
                  <a:srgbClr val="002060"/>
                </a:solidFill>
                <a:latin typeface="EC Square Sans Pro"/>
                <a:cs typeface="Arial"/>
              </a:rPr>
              <a:t>3. Посочете причините, поради които тези най-добри практики не са лесни за прилагане.</a:t>
            </a:r>
          </a:p>
          <a:p>
            <a:endParaRPr lang="en-U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5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AA9A01-8899-D7DC-EE5B-11DC64399F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bg-BG" sz="2800"/>
              <a:t>Примери за животновъдни практики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67E7A-BF19-12A4-E74A-D807D5BF7213}"/>
              </a:ext>
            </a:extLst>
          </p:cNvPr>
          <p:cNvSpPr txBox="1"/>
          <p:nvPr/>
        </p:nvSpPr>
        <p:spPr>
          <a:xfrm>
            <a:off x="1236656" y="1126871"/>
            <a:ext cx="8847806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endParaRPr lang="en-US" sz="3200" b="0" i="0" u="none" strike="noStrike" cap="none" spc="0" baseline="0" dirty="0">
              <a:solidFill>
                <a:srgbClr val="2C7470"/>
              </a:solidFill>
              <a:uFillTx/>
              <a:latin typeface="EC Square Sans Pro" panose="020B0506040000020004" pitchFamily="34" charset="0"/>
            </a:endParaRP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Хранене и </a:t>
            </a:r>
            <a:r>
              <a:rPr lang="bg-BG" sz="3200" b="0" i="0" u="none" strike="noStrike" cap="none" baseline="0" dirty="0" smtClean="0">
                <a:solidFill>
                  <a:srgbClr val="2C7470"/>
                </a:solidFill>
                <a:uFillTx/>
                <a:latin typeface="EC Square Sans Pro"/>
              </a:rPr>
              <a:t>фураж; </a:t>
            </a:r>
            <a:endParaRPr lang="bg-BG" sz="3200" b="0" i="0" u="none" strike="noStrike" cap="none" baseline="0" dirty="0">
              <a:solidFill>
                <a:srgbClr val="2C7470"/>
              </a:solidFill>
              <a:uFillTx/>
              <a:latin typeface="EC Square Sans Pro"/>
            </a:endParaRP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 dirty="0" smtClean="0">
                <a:solidFill>
                  <a:srgbClr val="2C7470"/>
                </a:solidFill>
                <a:uFillTx/>
                <a:latin typeface="EC Square Sans Pro"/>
              </a:rPr>
              <a:t>Помещения за отглеждане и </a:t>
            </a: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инфраструктура;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Управление на </a:t>
            </a:r>
            <a:r>
              <a:rPr lang="bg-BG" sz="3200" b="0" i="0" u="none" strike="noStrike" cap="none" baseline="0" dirty="0" err="1">
                <a:solidFill>
                  <a:srgbClr val="2C7470"/>
                </a:solidFill>
                <a:uFillTx/>
                <a:latin typeface="EC Square Sans Pro"/>
              </a:rPr>
              <a:t>репродуктивността</a:t>
            </a: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Управление на профилактиката;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Здраве; </a:t>
            </a:r>
          </a:p>
          <a:p>
            <a:pPr marL="457200" indent="-457200">
              <a:buFontTx/>
              <a:buChar char="-"/>
            </a:pPr>
            <a:r>
              <a:rPr lang="bg-BG" sz="3200" b="0" i="0" u="none" strike="noStrike" cap="none" baseline="0" dirty="0">
                <a:solidFill>
                  <a:srgbClr val="2C7470"/>
                </a:solidFill>
                <a:uFillTx/>
                <a:latin typeface="EC Square Sans Pro"/>
              </a:rPr>
              <a:t>Записи и документация;</a:t>
            </a:r>
          </a:p>
          <a:p>
            <a:pPr marL="457200" indent="-457200">
              <a:buFontTx/>
              <a:buChar char="-"/>
            </a:pPr>
            <a:r>
              <a:rPr lang="bg-BG" sz="3200" dirty="0" err="1">
                <a:solidFill>
                  <a:srgbClr val="2C7470"/>
                </a:solidFill>
                <a:latin typeface="EC Square Sans Pro" panose="020B0506040000020004" pitchFamily="34" charset="0"/>
              </a:rPr>
              <a:t>Биосигурност</a:t>
            </a:r>
            <a:r>
              <a:rPr lang="bg-BG" sz="3200" dirty="0">
                <a:solidFill>
                  <a:srgbClr val="2C7470"/>
                </a:solidFill>
                <a:latin typeface="EC Square Sans Pro" panose="020B0506040000020004" pitchFamily="34" charset="0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bg-BG" sz="3200" dirty="0">
                <a:solidFill>
                  <a:srgbClr val="2C7470"/>
                </a:solidFill>
                <a:latin typeface="EC Square Sans Pro" panose="020B0506040000020004" pitchFamily="34" charset="0"/>
              </a:rPr>
              <a:t>Хигиена;</a:t>
            </a:r>
          </a:p>
          <a:p>
            <a:pPr marL="457200" indent="-457200">
              <a:buFontTx/>
              <a:buChar char="-"/>
            </a:pPr>
            <a:r>
              <a:rPr lang="bg-BG" sz="3200" dirty="0">
                <a:solidFill>
                  <a:srgbClr val="2C7470"/>
                </a:solidFill>
                <a:latin typeface="EC Square Sans Pro" panose="020B0506040000020004" pitchFamily="34" charset="0"/>
              </a:rPr>
              <a:t>Генетика.</a:t>
            </a:r>
          </a:p>
          <a:p>
            <a:pPr marL="457200" indent="-457200">
              <a:buFontTx/>
              <a:buChar char="-"/>
            </a:pPr>
            <a:endParaRPr lang="es-ES" sz="3200" dirty="0">
              <a:solidFill>
                <a:srgbClr val="2C7470"/>
              </a:solidFill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3909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396e3-6a7c-49e4-86bb-38ecec5b669c">
      <Terms xmlns="http://schemas.microsoft.com/office/infopath/2007/PartnerControls"/>
    </lcf76f155ced4ddcb4097134ff3c332f>
    <TaxCatchAll xmlns="cf327815-79d0-4fc2-8b8d-cf7e72fbbf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8BAB6A1C84F545963E0C901C12A503" ma:contentTypeVersion="13" ma:contentTypeDescription="Crear nuevo documento." ma:contentTypeScope="" ma:versionID="72f1889dfbcdd83fbc240b864d4538ff">
  <xsd:schema xmlns:xsd="http://www.w3.org/2001/XMLSchema" xmlns:xs="http://www.w3.org/2001/XMLSchema" xmlns:p="http://schemas.microsoft.com/office/2006/metadata/properties" xmlns:ns2="647396e3-6a7c-49e4-86bb-38ecec5b669c" xmlns:ns3="cf327815-79d0-4fc2-8b8d-cf7e72fbbfb7" targetNamespace="http://schemas.microsoft.com/office/2006/metadata/properties" ma:root="true" ma:fieldsID="3e5149360898c58efd1605597a8c192d" ns2:_="" ns3:_="">
    <xsd:import namespace="647396e3-6a7c-49e4-86bb-38ecec5b669c"/>
    <xsd:import namespace="cf327815-79d0-4fc2-8b8d-cf7e72fbbf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396e3-6a7c-49e4-86bb-38ecec5b6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951800dd-f53a-43a5-a698-f470e5960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7815-79d0-4fc2-8b8d-cf7e72fbbf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0cdd13-5fd3-47fb-8bca-23f56ed786a9}" ma:internalName="TaxCatchAll" ma:showField="CatchAllData" ma:web="cf327815-79d0-4fc2-8b8d-cf7e72fbbf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CC9566-42E7-49D7-A3A4-848D80E056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EC5121-5A2E-433E-9A07-5B46457F3B6A}">
  <ds:schemaRefs>
    <ds:schemaRef ds:uri="http://schemas.microsoft.com/office/2006/metadata/properties"/>
    <ds:schemaRef ds:uri="http://schemas.microsoft.com/office/infopath/2007/PartnerControls"/>
    <ds:schemaRef ds:uri="647396e3-6a7c-49e4-86bb-38ecec5b669c"/>
    <ds:schemaRef ds:uri="cf327815-79d0-4fc2-8b8d-cf7e72fbbfb7"/>
  </ds:schemaRefs>
</ds:datastoreItem>
</file>

<file path=customXml/itemProps3.xml><?xml version="1.0" encoding="utf-8"?>
<ds:datastoreItem xmlns:ds="http://schemas.openxmlformats.org/officeDocument/2006/customXml" ds:itemID="{231014C0-8048-49FB-B60A-CD9650197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396e3-6a7c-49e4-86bb-38ecec5b669c"/>
    <ds:schemaRef ds:uri="cf327815-79d0-4fc2-8b8d-cf7e72fbbf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1922</Words>
  <Application>Microsoft Office PowerPoint</Application>
  <PresentationFormat>Widescreen</PresentationFormat>
  <Paragraphs>243</Paragraphs>
  <Slides>15</Slides>
  <Notes>14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Courier New</vt:lpstr>
      <vt:lpstr>EC Square Sans Pro</vt:lpstr>
      <vt:lpstr>Times New Roman</vt:lpstr>
      <vt:lpstr>Wingdings</vt:lpstr>
      <vt:lpstr>Kantoorthema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training</dc:title>
  <dc:creator>Spaans, Annick</dc:creator>
  <cp:lastModifiedBy>Antonio Radoev</cp:lastModifiedBy>
  <cp:revision>89</cp:revision>
  <dcterms:created xsi:type="dcterms:W3CDTF">2024-02-14T08:46:14Z</dcterms:created>
  <dcterms:modified xsi:type="dcterms:W3CDTF">2024-10-19T17:10:15Z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2024-09-10T10:04:20Z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77ab0bd2-9ece-4572-9e47-8003dab37894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0x010100C78BAB6A1C84F545963E0C901C12A503</vt:lpwstr>
  </property>
  <property fmtid="{D5CDD505-2E9C-101B-9397-08002B2CF9AE}" pid="10" name="MediaServiceImageTags">
    <vt:lpwstr/>
  </property>
</Properties>
</file>