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845" autoAdjust="0"/>
  </p:normalViewPr>
  <p:slideViewPr>
    <p:cSldViewPr snapToGrid="0">
      <p:cViewPr varScale="1">
        <p:scale>
          <a:sx n="89" d="100"/>
          <a:sy n="89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7.jpeg"/><Relationship Id="rId7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livestock.net/cms/wp-content/uploads/2021/03/HealthyLivestock_D_1_25012021D1.1-%E2%80%93-A-report-on-the-key-issues-and-guidelines-related-to-the-writing-and-use-of-a-health-plan-on-high-welfare-pig-and-broiler-farms.pdf" TargetMode="External"/><Relationship Id="rId2" Type="http://schemas.openxmlformats.org/officeDocument/2006/relationships/hyperlink" Target="https://healthylivestock.net/cms/wp-content/uploads/2021/03/210304-Summary-WP1-Use-of-a-health-plan-on-high-welfare-pig-and-broiler-farm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healthylivestock.net/cms/wp-content/uploads/2021/03/HealthyLivestock-BEAT-Tool-for-Poultry-Farms_f.xlsx" TargetMode="External"/><Relationship Id="rId4" Type="http://schemas.openxmlformats.org/officeDocument/2006/relationships/hyperlink" Target="https://healthylivestock.net/cms/wp-content/uploads/2021/03/HealthyLivestock-BEAT-tool-for-pig-farms_F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2215762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en-GB" sz="3200" b="1" i="0" dirty="0" err="1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  <a:endParaRPr lang="en-GB" sz="3200" b="1" i="0" dirty="0">
              <a:solidFill>
                <a:srgbClr val="069E7E"/>
              </a:solidFill>
              <a:effectLst/>
              <a:latin typeface="Merriweather Sans" pitchFamily="2" charset="0"/>
            </a:endParaRP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en-GB" sz="2400" b="1" i="0" dirty="0">
                <a:solidFill>
                  <a:srgbClr val="22234F"/>
                </a:solidFill>
                <a:effectLst/>
                <a:latin typeface="Merriweather Sans" pitchFamily="2" charset="0"/>
              </a:rPr>
              <a:t>Use of a health </a:t>
            </a:r>
            <a:r>
              <a:rPr lang="en-GB" sz="2400" b="1" dirty="0">
                <a:solidFill>
                  <a:srgbClr val="22234F"/>
                </a:solidFill>
                <a:latin typeface="Merriweather Sans" pitchFamily="2" charset="0"/>
              </a:rPr>
              <a:t>plan on high- welfare pig and broiler farms</a:t>
            </a:r>
            <a:br>
              <a:rPr lang="en-GB" sz="2400" b="1" kern="0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en-GB" sz="2400" b="1" kern="0" dirty="0"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Schraeder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Wolthuis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WUR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Fourichon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P. Levallois, 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Belloc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Leblanc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Maridor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– INRAE/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Oniris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algn="ctr" defTabSz="584200" hangingPunct="0"/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Papasolomontos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G.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Kefalas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K.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Angastiniotis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Simitopoulou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VTN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tool to assess existing risks, make farm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herd health plans for mitigating these risks, and monitor the effects of risk mitigation measures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Thank</a:t>
            </a:r>
            <a:r>
              <a:rPr lang="it-IT" sz="24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you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for your attention!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dirty="0"/>
              <a:t>OVERALL OBJECTIVE</a:t>
            </a:r>
            <a:endParaRPr lang="it-IT" dirty="0">
              <a:solidFill>
                <a:srgbClr val="01AE7A"/>
              </a:solidFill>
            </a:endParaRP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9396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sz="2700" b="1" kern="0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HOW?</a:t>
            </a:r>
            <a:endParaRPr lang="it-IT" sz="2700" b="1" kern="0" dirty="0">
              <a:solidFill>
                <a:srgbClr val="01AE7A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0088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 systematically disease risks related to housing and management in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Define farm tailor-made health plans including biosecurity protocols and adapted to the farm-specific risks.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the risk mitigation using biomarkers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506895"/>
            <a:ext cx="509048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</a:t>
            </a:r>
            <a:r>
              <a:rPr lang="en-GB" dirty="0" err="1"/>
              <a:t>BiosEcurity</a:t>
            </a:r>
            <a:r>
              <a:rPr lang="en-GB" dirty="0"/>
              <a:t> risk Analysis Tools (BEATs): pigs +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BiosEcurity</a:t>
            </a:r>
            <a:r>
              <a:rPr lang="en-GB" dirty="0"/>
              <a:t> Assessment Tool (BEAT) was developed to identify strengths and weaknesses in biosecurity on broiler farms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rgbClr val="002060"/>
                </a:solidFill>
              </a:rPr>
              <a:t>BIOSECURITY RISK ANALYSIS TOOLS (BEATS)</a:t>
            </a:r>
            <a:br>
              <a:rPr lang="en-GB" sz="2900" dirty="0"/>
            </a:b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on: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</a:t>
            </a: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focuses on the risks of pathogens entering or escaping from the farm (external biosecurity) and their spread over the farm (internal biosecurity</a:t>
            </a:r>
            <a:r>
              <a:rPr lang="en-GB" sz="19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FAO 3 zone-biosecurity: identifies 3 different zones on and around the farm (i.e. outside the farm, working zone, animal houses) and their 2 interfaces.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900" b="1" dirty="0">
                <a:solidFill>
                  <a:srgbClr val="002060"/>
                </a:solidFill>
              </a:rPr>
              <a:t>PROTOCOLS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biomarkers = direct and indirect signs of infectious diseases, such as clinical symptoms and results of lab analysis for bacteriology, virology, serology, and the presence of stress indicators. 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BIOMARKERS FOR BROILER FARMS</a:t>
            </a:r>
            <a:endParaRPr lang="it-IT" sz="2700" dirty="0"/>
          </a:p>
          <a:p>
            <a:pPr lvl="0">
              <a:spcBef>
                <a:spcPts val="600"/>
              </a:spcBef>
              <a:buSzPct val="100000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 pad lesions at slaughter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700" b="1" dirty="0">
                <a:solidFill>
                  <a:srgbClr val="002060"/>
                </a:solidFill>
              </a:rPr>
              <a:t>BIOMARKERS FOR PIG FARMS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disease scores (cough, sneezing and labored breathing) and blood/serum lab analysis for PRRS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Feces scores and lab analysis for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and pluck lesions at slaughter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Haptoglobin, serum/blood lab analysis (i.e. in weaners)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 and Dehydroepiandrosterone (DHEA) pig hair lab analysis 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load in pen surfaces after cleaning and disinfection (swabs)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rates of all pig categories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785ED3-C9AB-4D21-884C-DBA4F3A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4559" y="884903"/>
            <a:ext cx="4191440" cy="14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Better growth performance: Significantly </a:t>
            </a:r>
            <a:r>
              <a:rPr lang="en-GB" b="1" dirty="0">
                <a:sym typeface="Helvetica Neue" panose="02000503000000020004"/>
              </a:rPr>
              <a:t>higher initial weights </a:t>
            </a:r>
            <a:r>
              <a:rPr lang="en-GB" dirty="0">
                <a:sym typeface="Helvetica Neue" panose="02000503000000020004"/>
              </a:rPr>
              <a:t>at day 1 of 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Improved chick </a:t>
            </a:r>
            <a:r>
              <a:rPr lang="en-GB" b="1" dirty="0">
                <a:sym typeface="Helvetica Neue" panose="02000503000000020004"/>
              </a:rPr>
              <a:t>quality</a:t>
            </a:r>
            <a:r>
              <a:rPr lang="en-GB" dirty="0">
                <a:sym typeface="Helvetica Neue" panose="02000503000000020004"/>
              </a:rPr>
              <a:t> and </a:t>
            </a:r>
            <a:r>
              <a:rPr lang="en-GB" b="1" dirty="0">
                <a:sym typeface="Helvetica Neue" panose="02000503000000020004"/>
              </a:rPr>
              <a:t>development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Less footpad </a:t>
            </a:r>
            <a:r>
              <a:rPr lang="en-GB" b="1" dirty="0">
                <a:sym typeface="Helvetica Neue" panose="02000503000000020004"/>
              </a:rPr>
              <a:t>dermatitis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Higher weights </a:t>
            </a:r>
            <a:r>
              <a:rPr lang="en-GB" dirty="0">
                <a:sym typeface="Helvetica Neue" panose="02000503000000020004"/>
              </a:rPr>
              <a:t>at slaughter on day 39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Decreased mortality </a:t>
            </a:r>
            <a:r>
              <a:rPr lang="en-GB" dirty="0">
                <a:sym typeface="Helvetica Neue" panose="02000503000000020004"/>
              </a:rPr>
              <a:t>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More </a:t>
            </a:r>
            <a:r>
              <a:rPr lang="en-GB" b="1" dirty="0">
                <a:sym typeface="Helvetica Neue" panose="02000503000000020004"/>
              </a:rPr>
              <a:t>resilient</a:t>
            </a:r>
            <a:r>
              <a:rPr lang="en-GB" dirty="0">
                <a:sym typeface="Helvetica Neue" panose="02000503000000020004"/>
              </a:rPr>
              <a:t> and less susceptible to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The </a:t>
            </a:r>
            <a:r>
              <a:rPr lang="en-GB" b="1" dirty="0">
                <a:sym typeface="Helvetica Neue" panose="02000503000000020004"/>
              </a:rPr>
              <a:t>production costs </a:t>
            </a:r>
            <a:r>
              <a:rPr lang="en-GB" dirty="0">
                <a:sym typeface="Helvetica Neue" panose="02000503000000020004"/>
              </a:rPr>
              <a:t>in Euro/kg are around 4,5 % lower for the on-farm hatched chickens than for the hatchery hatched chickens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en-GB" sz="2700" b="1" kern="0" dirty="0">
                <a:solidFill>
                  <a:srgbClr val="002060"/>
                </a:solidFill>
              </a:rPr>
              <a:t>OUTCOMES </a:t>
            </a:r>
            <a:r>
              <a:rPr lang="en-GB" sz="2700" b="1" dirty="0">
                <a:solidFill>
                  <a:srgbClr val="002060"/>
                </a:solidFill>
              </a:rPr>
              <a:t>FROM BROILER FARMS</a:t>
            </a:r>
            <a:endParaRPr lang="it-IT" sz="27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OUTCOMES FROM PIG FARMS</a:t>
            </a:r>
            <a:endParaRPr lang="it-IT" sz="2700" dirty="0"/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 use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Main use for piglets and weaners with respectively low increasing and decreasing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Main use for weaners with a decreasing for weaners and finishers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/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171DE1C3-7649-47BB-A89E-B466D8952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2697077"/>
            <a:ext cx="6764960" cy="3272451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FC8FB67-E27D-487B-963F-B69B589A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1" t="47014" r="2959" b="20884"/>
          <a:stretch/>
        </p:blipFill>
        <p:spPr>
          <a:xfrm>
            <a:off x="9676505" y="2812045"/>
            <a:ext cx="1546889" cy="1076873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9875DD-DDEA-4299-9FF9-6709561D4AA6}"/>
              </a:ext>
            </a:extLst>
          </p:cNvPr>
          <p:cNvSpPr/>
          <p:nvPr/>
        </p:nvSpPr>
        <p:spPr>
          <a:xfrm>
            <a:off x="4710350" y="3196159"/>
            <a:ext cx="361404" cy="1147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indicator for antimicrobial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Defined Daily Dose per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/>
              <a:t>Calculated for sows, sucklers, weaners, and finishers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654324" cy="923330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A reduction in antimicrobial use was reported in farms with higher use of such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BENEFITS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D1FB-4AD3-807A-021D-20DBD533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11" y="854842"/>
            <a:ext cx="5982218" cy="484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Positive correlation with the production results and the improvement of the profitability of the farm → will limit the risk of farm economic losses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production costs of finisher pigs and weaners in Italian farms declined by 2.1 and 6.2%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Improving the broiler’s health by using the BEAT tool will reduce mortality and reduce treatment costs.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HOW CAN YOU USE IT?</a:t>
            </a:r>
            <a:endParaRPr lang="it-IT" sz="27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538994" y="2876169"/>
            <a:ext cx="596298" cy="65657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WHY SHOULD YOU DO IT?</a:t>
            </a:r>
            <a:endParaRPr lang="it-IT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Reduce the risk of the introduction and spread of micro-organisms, in particular, pathogenic microorganisms that cause animal diseases, therefore it will enhance the protection of animal health. 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564627" y="5273628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dirty="0"/>
              <a:t>If you want to know more about this topic visit: https://healthylivestock.net/result/healthylivestock-use-of-a-health-plan-on-high-welfare-pig-and-broiler-farms/</a:t>
            </a:r>
            <a:endParaRPr lang="en-B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54BD8-DBD6-8EF2-A75F-DDE0FA360F3E}"/>
              </a:ext>
            </a:extLst>
          </p:cNvPr>
          <p:cNvSpPr txBox="1"/>
          <p:nvPr/>
        </p:nvSpPr>
        <p:spPr>
          <a:xfrm>
            <a:off x="3765755" y="3230997"/>
            <a:ext cx="842624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2"/>
              </a:rPr>
              <a:t>Click for tool description summary in pdf </a:t>
            </a:r>
            <a:endParaRPr lang="en-US" sz="1600" b="1" i="0" u="sng" dirty="0">
              <a:solidFill>
                <a:srgbClr val="00AF7B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3"/>
              </a:rPr>
              <a:t>Click for the full description tool</a:t>
            </a:r>
            <a:endParaRPr lang="en-US" sz="1600" b="1" i="0" u="sng" dirty="0">
              <a:solidFill>
                <a:srgbClr val="00AF7B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Click for a ready to use </a:t>
            </a:r>
            <a:r>
              <a:rPr lang="en-US" sz="1600" b="1" i="0" u="sng" dirty="0" err="1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BiosEcurity</a:t>
            </a:r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 risk Analysis Tools (BEATs) </a:t>
            </a:r>
            <a:r>
              <a:rPr lang="en-US" sz="1600" b="1" i="0" u="sng" dirty="0">
                <a:solidFill>
                  <a:srgbClr val="575756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for pig farms</a:t>
            </a:r>
            <a:endParaRPr lang="en-US" sz="1600" b="1" i="0" u="sng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Click for a ready to use </a:t>
            </a:r>
            <a:r>
              <a:rPr lang="en-US" sz="1600" b="1" i="0" u="sng" dirty="0" err="1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BiosEcurity</a:t>
            </a:r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 risk Analysis Tools (BEATs) </a:t>
            </a:r>
            <a:r>
              <a:rPr lang="en-US" sz="1600" b="1" i="0" u="sng" dirty="0">
                <a:solidFill>
                  <a:srgbClr val="575756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for broiler farms</a:t>
            </a:r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</p:txBody>
      </p:sp>
      <p:pic>
        <p:nvPicPr>
          <p:cNvPr id="15" name="Picture 14" descr="A qr code with a pig&#10;&#10;Description automatically generated">
            <a:extLst>
              <a:ext uri="{FF2B5EF4-FFF2-40B4-BE49-F238E27FC236}">
                <a16:creationId xmlns:a16="http://schemas.microsoft.com/office/drawing/2014/main" id="{0A50B37C-EC58-B949-E9D7-CB84327C2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7" y="2431556"/>
            <a:ext cx="2544097" cy="2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B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BE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altLang="en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1:</a:t>
                      </a:r>
                      <a:r>
                        <a:rPr lang="en-GB" altLang="en-B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on-farm risk zones: Make a schematic drawing of the farm location and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risk zones, and identify the buildings, stables, storage sites, pathways et cetera. </a:t>
                      </a:r>
                      <a:endParaRPr lang="en-GB" altLang="en-B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Step 2: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Go through the risk analysis tool: Answer the questions belonging to the different zones and transition lines between zones</a:t>
                      </a:r>
                      <a:r>
                        <a:rPr kumimoji="0" lang="en-GB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Step 4</a:t>
                      </a:r>
                      <a:r>
                        <a:rPr lang="en-GB" sz="1600" dirty="0"/>
                        <a:t>: Health plan: Make an action plan with SMART-formulated preventative actions per zone and per transition line between zones: Based on the results of the risk analysis tool, tailormade on-farm health plans can be set up with your farm veterinarian proposing solutions to strengthen biosecurity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BE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Step 3</a:t>
                      </a:r>
                      <a:r>
                        <a:rPr kumimoji="0" lang="en-GB" altLang="en-BE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en-GB" sz="1600" dirty="0"/>
                        <a:t>Interpretation: </a:t>
                      </a:r>
                      <a:r>
                        <a:rPr lang="en-GB" sz="1600" dirty="0" err="1"/>
                        <a:t>Analyze</a:t>
                      </a:r>
                      <a:r>
                        <a:rPr lang="en-GB" sz="1600" dirty="0"/>
                        <a:t> together with your farm veterinarian and discuss the opportunities for improvement </a:t>
                      </a:r>
                      <a:endParaRPr kumimoji="0" lang="en-GB" altLang="en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27815-79d0-4fc2-8b8d-cf7e72fbbfb7" xsi:nil="true"/>
    <lcf76f155ced4ddcb4097134ff3c332f xmlns="647396e3-6a7c-49e4-86bb-38ecec5b66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B9DF-290C-47F1-B672-B81D867B9B10}">
  <ds:schemaRefs>
    <ds:schemaRef ds:uri="http://schemas.microsoft.com/office/2006/metadata/properties"/>
    <ds:schemaRef ds:uri="http://schemas.microsoft.com/office/infopath/2007/PartnerControls"/>
    <ds:schemaRef ds:uri="c1752347-4e16-4ce8-a381-9ddf3e797ad6"/>
    <ds:schemaRef ds:uri="9b53d6be-5940-4371-8a56-d6ca0a43a11a"/>
  </ds:schemaRefs>
</ds:datastoreItem>
</file>

<file path=customXml/itemProps2.xml><?xml version="1.0" encoding="utf-8"?>
<ds:datastoreItem xmlns:ds="http://schemas.openxmlformats.org/officeDocument/2006/customXml" ds:itemID="{6986DF8B-FB20-426B-93AE-11AF352BF866}"/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Roboto Slab</vt:lpstr>
      <vt:lpstr>Verdana</vt:lpstr>
      <vt:lpstr>White</vt:lpstr>
      <vt:lpstr>PowerPoint Presentation</vt:lpstr>
      <vt:lpstr>OVERALL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Andrea Castro Troya</cp:lastModifiedBy>
  <cp:revision>82</cp:revision>
  <dcterms:created xsi:type="dcterms:W3CDTF">2019-08-16T09:24:46Z</dcterms:created>
  <dcterms:modified xsi:type="dcterms:W3CDTF">2024-06-10T10:26:26Z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21929400</vt:r8>
  </property>
</Properties>
</file>