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diagrams/data1.xml" ContentType="application/vnd.openxmlformats-officedocument.drawingml.diagramData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1.xml" ContentType="application/vnd.openxmlformats-officedocument.theme+xml"/>
  <Override PartName="/ppt/diagrams/colors1.xml" ContentType="application/vnd.openxmlformats-officedocument.drawingml.diagramColors+xml"/>
  <Override PartName="/ppt/diagrams/quickStyle1.xml" ContentType="application/vnd.openxmlformats-officedocument.drawingml.diagramStyle+xml"/>
  <Override PartName="/ppt/diagrams/layout1.xml" ContentType="application/vnd.openxmlformats-officedocument.drawingml.diagramLayout+xml"/>
  <Override PartName="/ppt/diagrams/drawing1.xml" ContentType="application/vnd.ms-office.drawingml.diagramDrawing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65" r:id="rId4"/>
    <p:sldId id="259" r:id="rId5"/>
    <p:sldId id="263" r:id="rId6"/>
    <p:sldId id="264" r:id="rId7"/>
    <p:sldId id="262" r:id="rId8"/>
    <p:sldId id="260" r:id="rId9"/>
    <p:sldId id="261" r:id="rId10"/>
  </p:sldIdLst>
  <p:sldSz cx="12192000" cy="6858000"/>
  <p:notesSz cx="6858000" cy="9144000"/>
  <p:defaultTextStyle>
    <a:defPPr>
      <a:defRPr lang="en-B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3F9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6" d="100"/>
          <a:sy n="66" d="100"/>
        </p:scale>
        <p:origin x="52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17" Type="http://schemas.openxmlformats.org/officeDocument/2006/relationships/customXml" Target="../customXml/item3.xml"/><Relationship Id="rId2" Type="http://schemas.openxmlformats.org/officeDocument/2006/relationships/slide" Target="slides/slide1.xml"/><Relationship Id="rId16" Type="http://schemas.openxmlformats.org/officeDocument/2006/relationships/customXml" Target="../customXml/item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customXml" Target="../customXml/item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svg"/><Relationship Id="rId1" Type="http://schemas.openxmlformats.org/officeDocument/2006/relationships/image" Target="../media/image11.png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14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svg"/><Relationship Id="rId1" Type="http://schemas.openxmlformats.org/officeDocument/2006/relationships/image" Target="../media/image11.png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14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C4F37E5-7A31-4264-A1AA-7F0F718B08D8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7E99552-D434-4B45-857B-CA8123F3A6BE}">
      <dgm:prSet/>
      <dgm:spPr/>
      <dgm:t>
        <a:bodyPr/>
        <a:lstStyle/>
        <a:p>
          <a:pPr>
            <a:lnSpc>
              <a:spcPct val="100000"/>
            </a:lnSpc>
          </a:pPr>
          <a:r>
            <a:rPr lang="en-GB" b="1" dirty="0">
              <a:latin typeface="varela round" panose="00000500000000000000" pitchFamily="2" charset="-79"/>
              <a:cs typeface="varela round" panose="00000500000000000000" pitchFamily="2" charset="-79"/>
            </a:rPr>
            <a:t>Step 1</a:t>
          </a:r>
          <a:r>
            <a:rPr lang="en-GB" dirty="0">
              <a:latin typeface="varela round" panose="00000500000000000000" pitchFamily="2" charset="-79"/>
              <a:cs typeface="varela round" panose="00000500000000000000" pitchFamily="2" charset="-79"/>
            </a:rPr>
            <a:t>: Creating your team and successful collaboration</a:t>
          </a:r>
          <a:endParaRPr lang="en-US" dirty="0">
            <a:latin typeface="varela round" panose="00000500000000000000" pitchFamily="2" charset="-79"/>
            <a:cs typeface="varela round" panose="00000500000000000000" pitchFamily="2" charset="-79"/>
          </a:endParaRPr>
        </a:p>
      </dgm:t>
    </dgm:pt>
    <dgm:pt modelId="{EF4BDCDB-2BC1-49F3-A533-85305A67C2D0}" type="parTrans" cxnId="{D06CC17E-24D6-4824-8A34-93E27C57124F}">
      <dgm:prSet/>
      <dgm:spPr/>
      <dgm:t>
        <a:bodyPr/>
        <a:lstStyle/>
        <a:p>
          <a:endParaRPr lang="en-US"/>
        </a:p>
      </dgm:t>
    </dgm:pt>
    <dgm:pt modelId="{4B5A01E0-9949-449D-85E5-4D7585E1C5A0}" type="sibTrans" cxnId="{D06CC17E-24D6-4824-8A34-93E27C57124F}">
      <dgm:prSet/>
      <dgm:spPr/>
      <dgm:t>
        <a:bodyPr/>
        <a:lstStyle/>
        <a:p>
          <a:endParaRPr lang="en-US"/>
        </a:p>
      </dgm:t>
    </dgm:pt>
    <dgm:pt modelId="{0A32D117-4142-4514-8C5B-0E1F4489705E}">
      <dgm:prSet/>
      <dgm:spPr/>
      <dgm:t>
        <a:bodyPr/>
        <a:lstStyle/>
        <a:p>
          <a:pPr>
            <a:lnSpc>
              <a:spcPct val="100000"/>
            </a:lnSpc>
          </a:pPr>
          <a:r>
            <a:rPr lang="en-GB" b="1" dirty="0">
              <a:latin typeface="varela round" panose="00000500000000000000" pitchFamily="2" charset="-79"/>
              <a:cs typeface="varela round" panose="00000500000000000000" pitchFamily="2" charset="-79"/>
            </a:rPr>
            <a:t>Step 2</a:t>
          </a:r>
          <a:r>
            <a:rPr lang="en-GB" dirty="0">
              <a:latin typeface="varela round" panose="00000500000000000000" pitchFamily="2" charset="-79"/>
              <a:cs typeface="varela round" panose="00000500000000000000" pitchFamily="2" charset="-79"/>
            </a:rPr>
            <a:t>: Mapping your starting situation</a:t>
          </a:r>
          <a:endParaRPr lang="en-US" dirty="0">
            <a:latin typeface="varela round" panose="00000500000000000000" pitchFamily="2" charset="-79"/>
            <a:cs typeface="varela round" panose="00000500000000000000" pitchFamily="2" charset="-79"/>
          </a:endParaRPr>
        </a:p>
      </dgm:t>
    </dgm:pt>
    <dgm:pt modelId="{07B54B3B-3FAC-4F5A-947F-4F459C9C1952}" type="parTrans" cxnId="{B50FC6B2-13A9-4D49-8AE3-D13D78499985}">
      <dgm:prSet/>
      <dgm:spPr/>
      <dgm:t>
        <a:bodyPr/>
        <a:lstStyle/>
        <a:p>
          <a:endParaRPr lang="en-US"/>
        </a:p>
      </dgm:t>
    </dgm:pt>
    <dgm:pt modelId="{C738755A-AE12-42D1-B8E4-C7538FAF9FC5}" type="sibTrans" cxnId="{B50FC6B2-13A9-4D49-8AE3-D13D78499985}">
      <dgm:prSet/>
      <dgm:spPr/>
      <dgm:t>
        <a:bodyPr/>
        <a:lstStyle/>
        <a:p>
          <a:endParaRPr lang="en-US"/>
        </a:p>
      </dgm:t>
    </dgm:pt>
    <dgm:pt modelId="{F3EFFE6F-83E4-48F0-B306-8C5874875CB8}">
      <dgm:prSet/>
      <dgm:spPr/>
      <dgm:t>
        <a:bodyPr/>
        <a:lstStyle/>
        <a:p>
          <a:pPr>
            <a:lnSpc>
              <a:spcPct val="100000"/>
            </a:lnSpc>
          </a:pPr>
          <a:r>
            <a:rPr lang="en-GB" b="1" dirty="0">
              <a:latin typeface="varela round" panose="00000500000000000000" pitchFamily="2" charset="-79"/>
              <a:cs typeface="varela round" panose="00000500000000000000" pitchFamily="2" charset="-79"/>
            </a:rPr>
            <a:t>Step 3</a:t>
          </a:r>
          <a:r>
            <a:rPr lang="en-GB" dirty="0">
              <a:latin typeface="varela round" panose="00000500000000000000" pitchFamily="2" charset="-79"/>
              <a:cs typeface="varela round" panose="00000500000000000000" pitchFamily="2" charset="-79"/>
            </a:rPr>
            <a:t>: Design of the action plan</a:t>
          </a:r>
          <a:endParaRPr lang="en-US" dirty="0">
            <a:latin typeface="varela round" panose="00000500000000000000" pitchFamily="2" charset="-79"/>
            <a:cs typeface="varela round" panose="00000500000000000000" pitchFamily="2" charset="-79"/>
          </a:endParaRPr>
        </a:p>
      </dgm:t>
    </dgm:pt>
    <dgm:pt modelId="{B4E0218F-1C8C-4560-8A09-CDBBDBEE8DA8}" type="parTrans" cxnId="{A865C190-EA5B-42AF-86C4-C4CB585D5007}">
      <dgm:prSet/>
      <dgm:spPr/>
      <dgm:t>
        <a:bodyPr/>
        <a:lstStyle/>
        <a:p>
          <a:endParaRPr lang="en-US"/>
        </a:p>
      </dgm:t>
    </dgm:pt>
    <dgm:pt modelId="{7FCC084C-9FDE-4DCA-9026-3E5C7CFFE2D5}" type="sibTrans" cxnId="{A865C190-EA5B-42AF-86C4-C4CB585D5007}">
      <dgm:prSet/>
      <dgm:spPr/>
      <dgm:t>
        <a:bodyPr/>
        <a:lstStyle/>
        <a:p>
          <a:endParaRPr lang="en-US"/>
        </a:p>
      </dgm:t>
    </dgm:pt>
    <dgm:pt modelId="{47E91770-7125-4A6B-82C3-0AECBDCD80CB}">
      <dgm:prSet/>
      <dgm:spPr/>
      <dgm:t>
        <a:bodyPr/>
        <a:lstStyle/>
        <a:p>
          <a:pPr>
            <a:lnSpc>
              <a:spcPct val="100000"/>
            </a:lnSpc>
          </a:pPr>
          <a:r>
            <a:rPr lang="en-GB"/>
            <a:t>For example: My farm worker is going to order boots next Monday in sizes 36 to 46 so that all visitors will always use boots as soon as they visit the poultry houses.</a:t>
          </a:r>
          <a:endParaRPr lang="en-US"/>
        </a:p>
      </dgm:t>
    </dgm:pt>
    <dgm:pt modelId="{AC974FE5-CE76-4BB8-BA5C-0071A59D86D3}" type="parTrans" cxnId="{0F0F5403-D6EC-4E08-8CE3-5DFDA7CC225A}">
      <dgm:prSet/>
      <dgm:spPr/>
      <dgm:t>
        <a:bodyPr/>
        <a:lstStyle/>
        <a:p>
          <a:endParaRPr lang="en-US"/>
        </a:p>
      </dgm:t>
    </dgm:pt>
    <dgm:pt modelId="{D41A2C21-3386-43EC-AE22-44989FCD4A1A}" type="sibTrans" cxnId="{0F0F5403-D6EC-4E08-8CE3-5DFDA7CC225A}">
      <dgm:prSet/>
      <dgm:spPr/>
      <dgm:t>
        <a:bodyPr/>
        <a:lstStyle/>
        <a:p>
          <a:endParaRPr lang="en-US"/>
        </a:p>
      </dgm:t>
    </dgm:pt>
    <dgm:pt modelId="{53B201DF-58B9-485B-81E5-B8C3B4CB5E4F}" type="pres">
      <dgm:prSet presAssocID="{0C4F37E5-7A31-4264-A1AA-7F0F718B08D8}" presName="root" presStyleCnt="0">
        <dgm:presLayoutVars>
          <dgm:dir/>
          <dgm:resizeHandles val="exact"/>
        </dgm:presLayoutVars>
      </dgm:prSet>
      <dgm:spPr/>
    </dgm:pt>
    <dgm:pt modelId="{ACCDEA64-200C-43C0-8BE0-BF917307B1E3}" type="pres">
      <dgm:prSet presAssocID="{C7E99552-D434-4B45-857B-CA8123F3A6BE}" presName="compNode" presStyleCnt="0"/>
      <dgm:spPr/>
    </dgm:pt>
    <dgm:pt modelId="{3B2ADF43-DB0B-4CDF-A1C0-92EFBAE07113}" type="pres">
      <dgm:prSet presAssocID="{C7E99552-D434-4B45-857B-CA8123F3A6BE}" presName="bgRect" presStyleLbl="bgShp" presStyleIdx="0" presStyleCnt="3"/>
      <dgm:spPr/>
    </dgm:pt>
    <dgm:pt modelId="{01761A1F-2475-48D8-8587-A888CCC0AC44}" type="pres">
      <dgm:prSet presAssocID="{C7E99552-D434-4B45-857B-CA8123F3A6BE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Users"/>
        </a:ext>
      </dgm:extLst>
    </dgm:pt>
    <dgm:pt modelId="{3AAEBA6C-6E52-4901-9C3B-2CF9CFE1C4A5}" type="pres">
      <dgm:prSet presAssocID="{C7E99552-D434-4B45-857B-CA8123F3A6BE}" presName="spaceRect" presStyleCnt="0"/>
      <dgm:spPr/>
    </dgm:pt>
    <dgm:pt modelId="{7FC53AA8-8357-4E32-8A68-EC92DD1B8F44}" type="pres">
      <dgm:prSet presAssocID="{C7E99552-D434-4B45-857B-CA8123F3A6BE}" presName="parTx" presStyleLbl="revTx" presStyleIdx="0" presStyleCnt="4">
        <dgm:presLayoutVars>
          <dgm:chMax val="0"/>
          <dgm:chPref val="0"/>
        </dgm:presLayoutVars>
      </dgm:prSet>
      <dgm:spPr/>
    </dgm:pt>
    <dgm:pt modelId="{0039A161-B0FC-482A-AF53-9B2247FFD40C}" type="pres">
      <dgm:prSet presAssocID="{4B5A01E0-9949-449D-85E5-4D7585E1C5A0}" presName="sibTrans" presStyleCnt="0"/>
      <dgm:spPr/>
    </dgm:pt>
    <dgm:pt modelId="{60795C50-507B-4AF2-8747-D5A05315B0D3}" type="pres">
      <dgm:prSet presAssocID="{0A32D117-4142-4514-8C5B-0E1F4489705E}" presName="compNode" presStyleCnt="0"/>
      <dgm:spPr/>
    </dgm:pt>
    <dgm:pt modelId="{AF87505F-61B8-4C07-B028-0E5878F38625}" type="pres">
      <dgm:prSet presAssocID="{0A32D117-4142-4514-8C5B-0E1F4489705E}" presName="bgRect" presStyleLbl="bgShp" presStyleIdx="1" presStyleCnt="3"/>
      <dgm:spPr/>
    </dgm:pt>
    <dgm:pt modelId="{7B68B16C-B459-47E9-942E-B3858B80C90C}" type="pres">
      <dgm:prSet presAssocID="{0A32D117-4142-4514-8C5B-0E1F4489705E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Map with pin"/>
        </a:ext>
      </dgm:extLst>
    </dgm:pt>
    <dgm:pt modelId="{68C94610-AED5-4A48-A34E-07494DBAA4A1}" type="pres">
      <dgm:prSet presAssocID="{0A32D117-4142-4514-8C5B-0E1F4489705E}" presName="spaceRect" presStyleCnt="0"/>
      <dgm:spPr/>
    </dgm:pt>
    <dgm:pt modelId="{CABD26CC-2A98-4E96-A74D-4E1987871DDF}" type="pres">
      <dgm:prSet presAssocID="{0A32D117-4142-4514-8C5B-0E1F4489705E}" presName="parTx" presStyleLbl="revTx" presStyleIdx="1" presStyleCnt="4">
        <dgm:presLayoutVars>
          <dgm:chMax val="0"/>
          <dgm:chPref val="0"/>
        </dgm:presLayoutVars>
      </dgm:prSet>
      <dgm:spPr/>
    </dgm:pt>
    <dgm:pt modelId="{365E6CB6-46A5-446B-ADB0-EF9C3E22C4B2}" type="pres">
      <dgm:prSet presAssocID="{C738755A-AE12-42D1-B8E4-C7538FAF9FC5}" presName="sibTrans" presStyleCnt="0"/>
      <dgm:spPr/>
    </dgm:pt>
    <dgm:pt modelId="{D5EB9BEE-81D9-40FF-AAF8-C38B1308A277}" type="pres">
      <dgm:prSet presAssocID="{F3EFFE6F-83E4-48F0-B306-8C5874875CB8}" presName="compNode" presStyleCnt="0"/>
      <dgm:spPr/>
    </dgm:pt>
    <dgm:pt modelId="{8A2C8B95-E1AD-4E28-92BE-CBE67D89790F}" type="pres">
      <dgm:prSet presAssocID="{F3EFFE6F-83E4-48F0-B306-8C5874875CB8}" presName="bgRect" presStyleLbl="bgShp" presStyleIdx="2" presStyleCnt="3"/>
      <dgm:spPr/>
    </dgm:pt>
    <dgm:pt modelId="{DE8517B4-B030-4B06-8E47-41BD3D772735}" type="pres">
      <dgm:prSet presAssocID="{F3EFFE6F-83E4-48F0-B306-8C5874875CB8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Tick"/>
        </a:ext>
      </dgm:extLst>
    </dgm:pt>
    <dgm:pt modelId="{4EED2996-C20E-474C-9AA3-C24A4F21E0C6}" type="pres">
      <dgm:prSet presAssocID="{F3EFFE6F-83E4-48F0-B306-8C5874875CB8}" presName="spaceRect" presStyleCnt="0"/>
      <dgm:spPr/>
    </dgm:pt>
    <dgm:pt modelId="{7AB95141-806A-4B2C-88C8-2032CEAEF8E0}" type="pres">
      <dgm:prSet presAssocID="{F3EFFE6F-83E4-48F0-B306-8C5874875CB8}" presName="parTx" presStyleLbl="revTx" presStyleIdx="2" presStyleCnt="4">
        <dgm:presLayoutVars>
          <dgm:chMax val="0"/>
          <dgm:chPref val="0"/>
        </dgm:presLayoutVars>
      </dgm:prSet>
      <dgm:spPr/>
    </dgm:pt>
    <dgm:pt modelId="{6AE6AD16-31EE-44BD-A7BD-B01248630500}" type="pres">
      <dgm:prSet presAssocID="{F3EFFE6F-83E4-48F0-B306-8C5874875CB8}" presName="desTx" presStyleLbl="revTx" presStyleIdx="3" presStyleCnt="4">
        <dgm:presLayoutVars/>
      </dgm:prSet>
      <dgm:spPr/>
    </dgm:pt>
  </dgm:ptLst>
  <dgm:cxnLst>
    <dgm:cxn modelId="{0F0F5403-D6EC-4E08-8CE3-5DFDA7CC225A}" srcId="{F3EFFE6F-83E4-48F0-B306-8C5874875CB8}" destId="{47E91770-7125-4A6B-82C3-0AECBDCD80CB}" srcOrd="0" destOrd="0" parTransId="{AC974FE5-CE76-4BB8-BA5C-0071A59D86D3}" sibTransId="{D41A2C21-3386-43EC-AE22-44989FCD4A1A}"/>
    <dgm:cxn modelId="{1A63700B-F8B7-401C-BEAB-45F9D8B6B316}" type="presOf" srcId="{F3EFFE6F-83E4-48F0-B306-8C5874875CB8}" destId="{7AB95141-806A-4B2C-88C8-2032CEAEF8E0}" srcOrd="0" destOrd="0" presId="urn:microsoft.com/office/officeart/2018/2/layout/IconVerticalSolidList"/>
    <dgm:cxn modelId="{A111A41D-088B-4BC9-8DE6-2541F3C3E3A8}" type="presOf" srcId="{0C4F37E5-7A31-4264-A1AA-7F0F718B08D8}" destId="{53B201DF-58B9-485B-81E5-B8C3B4CB5E4F}" srcOrd="0" destOrd="0" presId="urn:microsoft.com/office/officeart/2018/2/layout/IconVerticalSolidList"/>
    <dgm:cxn modelId="{D8BDCB3D-948B-414C-B334-2A1005D4C93F}" type="presOf" srcId="{C7E99552-D434-4B45-857B-CA8123F3A6BE}" destId="{7FC53AA8-8357-4E32-8A68-EC92DD1B8F44}" srcOrd="0" destOrd="0" presId="urn:microsoft.com/office/officeart/2018/2/layout/IconVerticalSolidList"/>
    <dgm:cxn modelId="{D06CC17E-24D6-4824-8A34-93E27C57124F}" srcId="{0C4F37E5-7A31-4264-A1AA-7F0F718B08D8}" destId="{C7E99552-D434-4B45-857B-CA8123F3A6BE}" srcOrd="0" destOrd="0" parTransId="{EF4BDCDB-2BC1-49F3-A533-85305A67C2D0}" sibTransId="{4B5A01E0-9949-449D-85E5-4D7585E1C5A0}"/>
    <dgm:cxn modelId="{A865C190-EA5B-42AF-86C4-C4CB585D5007}" srcId="{0C4F37E5-7A31-4264-A1AA-7F0F718B08D8}" destId="{F3EFFE6F-83E4-48F0-B306-8C5874875CB8}" srcOrd="2" destOrd="0" parTransId="{B4E0218F-1C8C-4560-8A09-CDBBDBEE8DA8}" sibTransId="{7FCC084C-9FDE-4DCA-9026-3E5C7CFFE2D5}"/>
    <dgm:cxn modelId="{B50FC6B2-13A9-4D49-8AE3-D13D78499985}" srcId="{0C4F37E5-7A31-4264-A1AA-7F0F718B08D8}" destId="{0A32D117-4142-4514-8C5B-0E1F4489705E}" srcOrd="1" destOrd="0" parTransId="{07B54B3B-3FAC-4F5A-947F-4F459C9C1952}" sibTransId="{C738755A-AE12-42D1-B8E4-C7538FAF9FC5}"/>
    <dgm:cxn modelId="{D36CB3D3-0E70-4AEF-9330-5D79E5B080E6}" type="presOf" srcId="{0A32D117-4142-4514-8C5B-0E1F4489705E}" destId="{CABD26CC-2A98-4E96-A74D-4E1987871DDF}" srcOrd="0" destOrd="0" presId="urn:microsoft.com/office/officeart/2018/2/layout/IconVerticalSolidList"/>
    <dgm:cxn modelId="{155674D8-0C5D-4EA2-9F3B-AABA9083020A}" type="presOf" srcId="{47E91770-7125-4A6B-82C3-0AECBDCD80CB}" destId="{6AE6AD16-31EE-44BD-A7BD-B01248630500}" srcOrd="0" destOrd="0" presId="urn:microsoft.com/office/officeart/2018/2/layout/IconVerticalSolidList"/>
    <dgm:cxn modelId="{703D5659-CEEC-4514-AEFA-018D53400D6C}" type="presParOf" srcId="{53B201DF-58B9-485B-81E5-B8C3B4CB5E4F}" destId="{ACCDEA64-200C-43C0-8BE0-BF917307B1E3}" srcOrd="0" destOrd="0" presId="urn:microsoft.com/office/officeart/2018/2/layout/IconVerticalSolidList"/>
    <dgm:cxn modelId="{45216730-D42E-44A1-B55E-F887E9C4CA36}" type="presParOf" srcId="{ACCDEA64-200C-43C0-8BE0-BF917307B1E3}" destId="{3B2ADF43-DB0B-4CDF-A1C0-92EFBAE07113}" srcOrd="0" destOrd="0" presId="urn:microsoft.com/office/officeart/2018/2/layout/IconVerticalSolidList"/>
    <dgm:cxn modelId="{EA2A3221-1FC2-4B30-9985-1D90649D2E93}" type="presParOf" srcId="{ACCDEA64-200C-43C0-8BE0-BF917307B1E3}" destId="{01761A1F-2475-48D8-8587-A888CCC0AC44}" srcOrd="1" destOrd="0" presId="urn:microsoft.com/office/officeart/2018/2/layout/IconVerticalSolidList"/>
    <dgm:cxn modelId="{7998EAB9-C878-40B6-AE71-FBEBA7B4F0CD}" type="presParOf" srcId="{ACCDEA64-200C-43C0-8BE0-BF917307B1E3}" destId="{3AAEBA6C-6E52-4901-9C3B-2CF9CFE1C4A5}" srcOrd="2" destOrd="0" presId="urn:microsoft.com/office/officeart/2018/2/layout/IconVerticalSolidList"/>
    <dgm:cxn modelId="{8C48D0C6-2999-4F7D-8522-C7B3D50A58D6}" type="presParOf" srcId="{ACCDEA64-200C-43C0-8BE0-BF917307B1E3}" destId="{7FC53AA8-8357-4E32-8A68-EC92DD1B8F44}" srcOrd="3" destOrd="0" presId="urn:microsoft.com/office/officeart/2018/2/layout/IconVerticalSolidList"/>
    <dgm:cxn modelId="{84DB2BD0-EAEC-421E-8C63-A864981C40AA}" type="presParOf" srcId="{53B201DF-58B9-485B-81E5-B8C3B4CB5E4F}" destId="{0039A161-B0FC-482A-AF53-9B2247FFD40C}" srcOrd="1" destOrd="0" presId="urn:microsoft.com/office/officeart/2018/2/layout/IconVerticalSolidList"/>
    <dgm:cxn modelId="{081B6CA0-6484-488F-94A3-09004BE417A5}" type="presParOf" srcId="{53B201DF-58B9-485B-81E5-B8C3B4CB5E4F}" destId="{60795C50-507B-4AF2-8747-D5A05315B0D3}" srcOrd="2" destOrd="0" presId="urn:microsoft.com/office/officeart/2018/2/layout/IconVerticalSolidList"/>
    <dgm:cxn modelId="{282A39D9-8830-4290-87D3-8D9C6287D852}" type="presParOf" srcId="{60795C50-507B-4AF2-8747-D5A05315B0D3}" destId="{AF87505F-61B8-4C07-B028-0E5878F38625}" srcOrd="0" destOrd="0" presId="urn:microsoft.com/office/officeart/2018/2/layout/IconVerticalSolidList"/>
    <dgm:cxn modelId="{05C9A8E8-82A0-4DB2-BD39-202630342254}" type="presParOf" srcId="{60795C50-507B-4AF2-8747-D5A05315B0D3}" destId="{7B68B16C-B459-47E9-942E-B3858B80C90C}" srcOrd="1" destOrd="0" presId="urn:microsoft.com/office/officeart/2018/2/layout/IconVerticalSolidList"/>
    <dgm:cxn modelId="{BE3DF463-1118-40A2-AF75-B39F1CC3C0F3}" type="presParOf" srcId="{60795C50-507B-4AF2-8747-D5A05315B0D3}" destId="{68C94610-AED5-4A48-A34E-07494DBAA4A1}" srcOrd="2" destOrd="0" presId="urn:microsoft.com/office/officeart/2018/2/layout/IconVerticalSolidList"/>
    <dgm:cxn modelId="{27B11F10-12A7-4A43-8B02-5829D8D3C4FC}" type="presParOf" srcId="{60795C50-507B-4AF2-8747-D5A05315B0D3}" destId="{CABD26CC-2A98-4E96-A74D-4E1987871DDF}" srcOrd="3" destOrd="0" presId="urn:microsoft.com/office/officeart/2018/2/layout/IconVerticalSolidList"/>
    <dgm:cxn modelId="{A7DD8286-D00D-4D93-AA87-620EA114F1D4}" type="presParOf" srcId="{53B201DF-58B9-485B-81E5-B8C3B4CB5E4F}" destId="{365E6CB6-46A5-446B-ADB0-EF9C3E22C4B2}" srcOrd="3" destOrd="0" presId="urn:microsoft.com/office/officeart/2018/2/layout/IconVerticalSolidList"/>
    <dgm:cxn modelId="{38A41C32-FA0E-4206-B38F-A39B21F62ABF}" type="presParOf" srcId="{53B201DF-58B9-485B-81E5-B8C3B4CB5E4F}" destId="{D5EB9BEE-81D9-40FF-AAF8-C38B1308A277}" srcOrd="4" destOrd="0" presId="urn:microsoft.com/office/officeart/2018/2/layout/IconVerticalSolidList"/>
    <dgm:cxn modelId="{832416A8-BF17-48A4-A57C-CC7549FB1C8A}" type="presParOf" srcId="{D5EB9BEE-81D9-40FF-AAF8-C38B1308A277}" destId="{8A2C8B95-E1AD-4E28-92BE-CBE67D89790F}" srcOrd="0" destOrd="0" presId="urn:microsoft.com/office/officeart/2018/2/layout/IconVerticalSolidList"/>
    <dgm:cxn modelId="{C0DAA9E3-439C-40C1-BF57-2699941B6314}" type="presParOf" srcId="{D5EB9BEE-81D9-40FF-AAF8-C38B1308A277}" destId="{DE8517B4-B030-4B06-8E47-41BD3D772735}" srcOrd="1" destOrd="0" presId="urn:microsoft.com/office/officeart/2018/2/layout/IconVerticalSolidList"/>
    <dgm:cxn modelId="{87BFBB5E-DC3F-4E30-9503-33506FF64028}" type="presParOf" srcId="{D5EB9BEE-81D9-40FF-AAF8-C38B1308A277}" destId="{4EED2996-C20E-474C-9AA3-C24A4F21E0C6}" srcOrd="2" destOrd="0" presId="urn:microsoft.com/office/officeart/2018/2/layout/IconVerticalSolidList"/>
    <dgm:cxn modelId="{AB40F745-BD73-4DB3-BFAB-4714431714F5}" type="presParOf" srcId="{D5EB9BEE-81D9-40FF-AAF8-C38B1308A277}" destId="{7AB95141-806A-4B2C-88C8-2032CEAEF8E0}" srcOrd="3" destOrd="0" presId="urn:microsoft.com/office/officeart/2018/2/layout/IconVerticalSolidList"/>
    <dgm:cxn modelId="{EA13A34E-07A5-4759-820D-6724C8AD0BD8}" type="presParOf" srcId="{D5EB9BEE-81D9-40FF-AAF8-C38B1308A277}" destId="{6AE6AD16-31EE-44BD-A7BD-B01248630500}" srcOrd="4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B2ADF43-DB0B-4CDF-A1C0-92EFBAE07113}">
      <dsp:nvSpPr>
        <dsp:cNvPr id="0" name=""/>
        <dsp:cNvSpPr/>
      </dsp:nvSpPr>
      <dsp:spPr>
        <a:xfrm>
          <a:off x="0" y="3098"/>
          <a:ext cx="5898502" cy="1449175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1761A1F-2475-48D8-8587-A888CCC0AC44}">
      <dsp:nvSpPr>
        <dsp:cNvPr id="0" name=""/>
        <dsp:cNvSpPr/>
      </dsp:nvSpPr>
      <dsp:spPr>
        <a:xfrm>
          <a:off x="438375" y="329163"/>
          <a:ext cx="797046" cy="797046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FC53AA8-8357-4E32-8A68-EC92DD1B8F44}">
      <dsp:nvSpPr>
        <dsp:cNvPr id="0" name=""/>
        <dsp:cNvSpPr/>
      </dsp:nvSpPr>
      <dsp:spPr>
        <a:xfrm>
          <a:off x="1673797" y="3098"/>
          <a:ext cx="4223067" cy="14491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3371" tIns="153371" rIns="153371" bIns="153371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b="1" kern="1200" dirty="0">
              <a:latin typeface="varela round" panose="00000500000000000000" pitchFamily="2" charset="-79"/>
              <a:cs typeface="varela round" panose="00000500000000000000" pitchFamily="2" charset="-79"/>
            </a:rPr>
            <a:t>Step 1</a:t>
          </a:r>
          <a:r>
            <a:rPr lang="en-GB" sz="2400" kern="1200" dirty="0">
              <a:latin typeface="varela round" panose="00000500000000000000" pitchFamily="2" charset="-79"/>
              <a:cs typeface="varela round" panose="00000500000000000000" pitchFamily="2" charset="-79"/>
            </a:rPr>
            <a:t>: Creating your team and successful collaboration</a:t>
          </a:r>
          <a:endParaRPr lang="en-US" sz="2400" kern="1200" dirty="0">
            <a:latin typeface="varela round" panose="00000500000000000000" pitchFamily="2" charset="-79"/>
            <a:cs typeface="varela round" panose="00000500000000000000" pitchFamily="2" charset="-79"/>
          </a:endParaRPr>
        </a:p>
      </dsp:txBody>
      <dsp:txXfrm>
        <a:off x="1673797" y="3098"/>
        <a:ext cx="4223067" cy="1449175"/>
      </dsp:txXfrm>
    </dsp:sp>
    <dsp:sp modelId="{AF87505F-61B8-4C07-B028-0E5878F38625}">
      <dsp:nvSpPr>
        <dsp:cNvPr id="0" name=""/>
        <dsp:cNvSpPr/>
      </dsp:nvSpPr>
      <dsp:spPr>
        <a:xfrm>
          <a:off x="0" y="1814568"/>
          <a:ext cx="5898502" cy="1449175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B68B16C-B459-47E9-942E-B3858B80C90C}">
      <dsp:nvSpPr>
        <dsp:cNvPr id="0" name=""/>
        <dsp:cNvSpPr/>
      </dsp:nvSpPr>
      <dsp:spPr>
        <a:xfrm>
          <a:off x="438375" y="2140633"/>
          <a:ext cx="797046" cy="797046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ABD26CC-2A98-4E96-A74D-4E1987871DDF}">
      <dsp:nvSpPr>
        <dsp:cNvPr id="0" name=""/>
        <dsp:cNvSpPr/>
      </dsp:nvSpPr>
      <dsp:spPr>
        <a:xfrm>
          <a:off x="1673797" y="1814568"/>
          <a:ext cx="4223067" cy="14491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3371" tIns="153371" rIns="153371" bIns="153371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b="1" kern="1200" dirty="0">
              <a:latin typeface="varela round" panose="00000500000000000000" pitchFamily="2" charset="-79"/>
              <a:cs typeface="varela round" panose="00000500000000000000" pitchFamily="2" charset="-79"/>
            </a:rPr>
            <a:t>Step 2</a:t>
          </a:r>
          <a:r>
            <a:rPr lang="en-GB" sz="2400" kern="1200" dirty="0">
              <a:latin typeface="varela round" panose="00000500000000000000" pitchFamily="2" charset="-79"/>
              <a:cs typeface="varela round" panose="00000500000000000000" pitchFamily="2" charset="-79"/>
            </a:rPr>
            <a:t>: Mapping your starting situation</a:t>
          </a:r>
          <a:endParaRPr lang="en-US" sz="2400" kern="1200" dirty="0">
            <a:latin typeface="varela round" panose="00000500000000000000" pitchFamily="2" charset="-79"/>
            <a:cs typeface="varela round" panose="00000500000000000000" pitchFamily="2" charset="-79"/>
          </a:endParaRPr>
        </a:p>
      </dsp:txBody>
      <dsp:txXfrm>
        <a:off x="1673797" y="1814568"/>
        <a:ext cx="4223067" cy="1449175"/>
      </dsp:txXfrm>
    </dsp:sp>
    <dsp:sp modelId="{8A2C8B95-E1AD-4E28-92BE-CBE67D89790F}">
      <dsp:nvSpPr>
        <dsp:cNvPr id="0" name=""/>
        <dsp:cNvSpPr/>
      </dsp:nvSpPr>
      <dsp:spPr>
        <a:xfrm>
          <a:off x="0" y="3626038"/>
          <a:ext cx="5898502" cy="1449175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E8517B4-B030-4B06-8E47-41BD3D772735}">
      <dsp:nvSpPr>
        <dsp:cNvPr id="0" name=""/>
        <dsp:cNvSpPr/>
      </dsp:nvSpPr>
      <dsp:spPr>
        <a:xfrm>
          <a:off x="438375" y="3952102"/>
          <a:ext cx="797046" cy="797046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AB95141-806A-4B2C-88C8-2032CEAEF8E0}">
      <dsp:nvSpPr>
        <dsp:cNvPr id="0" name=""/>
        <dsp:cNvSpPr/>
      </dsp:nvSpPr>
      <dsp:spPr>
        <a:xfrm>
          <a:off x="1673797" y="3626038"/>
          <a:ext cx="2654325" cy="14491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3371" tIns="153371" rIns="153371" bIns="153371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b="1" kern="1200" dirty="0">
              <a:latin typeface="varela round" panose="00000500000000000000" pitchFamily="2" charset="-79"/>
              <a:cs typeface="varela round" panose="00000500000000000000" pitchFamily="2" charset="-79"/>
            </a:rPr>
            <a:t>Step 3</a:t>
          </a:r>
          <a:r>
            <a:rPr lang="en-GB" sz="2400" kern="1200" dirty="0">
              <a:latin typeface="varela round" panose="00000500000000000000" pitchFamily="2" charset="-79"/>
              <a:cs typeface="varela round" panose="00000500000000000000" pitchFamily="2" charset="-79"/>
            </a:rPr>
            <a:t>: Design of the action plan</a:t>
          </a:r>
          <a:endParaRPr lang="en-US" sz="2400" kern="1200" dirty="0">
            <a:latin typeface="varela round" panose="00000500000000000000" pitchFamily="2" charset="-79"/>
            <a:cs typeface="varela round" panose="00000500000000000000" pitchFamily="2" charset="-79"/>
          </a:endParaRPr>
        </a:p>
      </dsp:txBody>
      <dsp:txXfrm>
        <a:off x="1673797" y="3626038"/>
        <a:ext cx="2654325" cy="1449175"/>
      </dsp:txXfrm>
    </dsp:sp>
    <dsp:sp modelId="{6AE6AD16-31EE-44BD-A7BD-B01248630500}">
      <dsp:nvSpPr>
        <dsp:cNvPr id="0" name=""/>
        <dsp:cNvSpPr/>
      </dsp:nvSpPr>
      <dsp:spPr>
        <a:xfrm>
          <a:off x="4328123" y="3626038"/>
          <a:ext cx="1568741" cy="14491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3371" tIns="153371" rIns="153371" bIns="153371" numCol="1" spcCol="1270" anchor="ctr" anchorCtr="0">
          <a:noAutofit/>
        </a:bodyPr>
        <a:lstStyle/>
        <a:p>
          <a:pPr marL="0" lvl="0" indent="0" algn="l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kern="1200"/>
            <a:t>For example: My farm worker is going to order boots next Monday in sizes 36 to 46 so that all visitors will always use boots as soon as they visit the poultry houses.</a:t>
          </a:r>
          <a:endParaRPr lang="en-US" sz="1100" kern="1200"/>
        </a:p>
      </dsp:txBody>
      <dsp:txXfrm>
        <a:off x="4328123" y="3626038"/>
        <a:ext cx="1568741" cy="144917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578619-2832-A74C-D99D-5DCD902AC8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B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A5A217D-37F3-1F7A-B4E5-5641D1C780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B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5800EF-D014-8325-E5DE-A6B00B7889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78C8AF-3FDA-49A8-AD8A-FC782AD5DD75}" type="datetimeFigureOut">
              <a:rPr lang="en-BE" smtClean="0"/>
              <a:t>28/10/2024</a:t>
            </a:fld>
            <a:endParaRPr lang="en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3EDE9B-228C-8F6B-8D7D-0BB1C81B2B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CE4D53-7F77-340B-D5B6-53EFE640E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E536AD-97BA-4743-A0D1-54B1707C3479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35140536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7B27A7-02F6-B9EE-90BB-71CF50F55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B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00AD3E9-B722-15BD-0346-A42E2331C73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B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2207D9-5D0F-53A7-E18E-2CD3C91781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78C8AF-3FDA-49A8-AD8A-FC782AD5DD75}" type="datetimeFigureOut">
              <a:rPr lang="en-BE" smtClean="0"/>
              <a:t>28/10/2024</a:t>
            </a:fld>
            <a:endParaRPr lang="en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8644C8-C7FF-371B-12DB-B6682E165E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A20A76-0684-58FB-F7C9-00C6A1EC18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E536AD-97BA-4743-A0D1-54B1707C3479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8401648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EA1113E-AF5F-A29A-B058-828ECB3E4B9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B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12D44EB-2053-2488-0E23-2397E3D2C3E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B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3F5D63-C875-449D-8555-C35227A716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78C8AF-3FDA-49A8-AD8A-FC782AD5DD75}" type="datetimeFigureOut">
              <a:rPr lang="en-BE" smtClean="0"/>
              <a:t>28/10/2024</a:t>
            </a:fld>
            <a:endParaRPr lang="en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52D788-0EF4-A5F3-EC9B-1BB4D8006F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FC444E-035A-7A7E-91D2-C6704E48BC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E536AD-97BA-4743-A0D1-54B1707C3479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24712675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16FEE7-08D1-0BCC-106A-A86A635DCC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B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FC023E-A98D-DAD0-6271-69EFF29E58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B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09583B-27B9-51DE-D30C-1BACF243FC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78C8AF-3FDA-49A8-AD8A-FC782AD5DD75}" type="datetimeFigureOut">
              <a:rPr lang="en-BE" smtClean="0"/>
              <a:t>28/10/2024</a:t>
            </a:fld>
            <a:endParaRPr lang="en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A833DB-B581-1998-0AC7-EB736678B3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5FEA9F-4C9F-DFCD-F71E-5A7C6C4268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E536AD-97BA-4743-A0D1-54B1707C3479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2077709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CBE42D-8691-9778-E8C1-84C6021FD9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B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F308FE-5EF7-1BAC-0205-1888A183A2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251D5C-D3AB-BD8F-085E-B84685502F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78C8AF-3FDA-49A8-AD8A-FC782AD5DD75}" type="datetimeFigureOut">
              <a:rPr lang="en-BE" smtClean="0"/>
              <a:t>28/10/2024</a:t>
            </a:fld>
            <a:endParaRPr lang="en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A22E51-AF66-A2C6-4C2C-FA974B46BA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7E212D-4A3E-6C67-A4D3-497B6D70B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E536AD-97BA-4743-A0D1-54B1707C3479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3159979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D23756-5E1B-6528-F5B4-5AC99A3647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B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20803E-10FF-36F7-8ECD-4D747CAB25A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B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421EC84-5BDF-5426-3480-B77835FC14B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B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6677670-43EB-5161-D962-8289081638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78C8AF-3FDA-49A8-AD8A-FC782AD5DD75}" type="datetimeFigureOut">
              <a:rPr lang="en-BE" smtClean="0"/>
              <a:t>28/10/2024</a:t>
            </a:fld>
            <a:endParaRPr lang="en-B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9E5518-44B5-C610-2CCB-53B62020B6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5C2F1E3-E104-2566-E199-76C87E7F28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E536AD-97BA-4743-A0D1-54B1707C3479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23495876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DAF668-7718-3A22-E50D-AEB3FC9F2A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B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53A194-952F-1391-626A-23C0830D1E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D63C52D-FFF7-7031-6B86-B3AC198CFA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B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F35A0A6-F137-DA55-5D07-4B332FD1AFE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C2A38F5-3032-A6C7-B02D-6C7E4AD3D43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B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6AE1EF6-F5DA-B0D4-5B5E-7B319EADE7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78C8AF-3FDA-49A8-AD8A-FC782AD5DD75}" type="datetimeFigureOut">
              <a:rPr lang="en-BE" smtClean="0"/>
              <a:t>28/10/2024</a:t>
            </a:fld>
            <a:endParaRPr lang="en-B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5104FDC-1CA4-CF49-A32A-E834258AA6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71B9477-CB7A-BB52-B60F-5335D1F965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E536AD-97BA-4743-A0D1-54B1707C3479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89874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571572-4AC4-7ED5-C731-26667129C0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B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51E5FA-08BD-A137-1AD6-5499128A76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78C8AF-3FDA-49A8-AD8A-FC782AD5DD75}" type="datetimeFigureOut">
              <a:rPr lang="en-BE" smtClean="0"/>
              <a:t>28/10/2024</a:t>
            </a:fld>
            <a:endParaRPr lang="en-B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813DE80-CDE9-BFBD-B056-B097B7FA8D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8DF4829-4019-8AD8-DCB6-57D1D4106E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E536AD-97BA-4743-A0D1-54B1707C3479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3722355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5BD344-B25C-AC53-CBCF-FBA4E400E8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78C8AF-3FDA-49A8-AD8A-FC782AD5DD75}" type="datetimeFigureOut">
              <a:rPr lang="en-BE" smtClean="0"/>
              <a:t>28/10/2024</a:t>
            </a:fld>
            <a:endParaRPr lang="en-B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5CB1AD9-A181-961F-4229-8F8F163815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D54AF7-9C53-5CCC-15A7-FB69B21FE7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E536AD-97BA-4743-A0D1-54B1707C3479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42346223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ABBB0A-01FA-DE9E-1DDC-3079757A6F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B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055CA1-D4B7-58D0-96F1-B215408756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B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D2D6621-9592-A0EF-AA74-35D7795075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1A13883-1330-B30E-5EBE-4E8A0ADFB9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78C8AF-3FDA-49A8-AD8A-FC782AD5DD75}" type="datetimeFigureOut">
              <a:rPr lang="en-BE" smtClean="0"/>
              <a:t>28/10/2024</a:t>
            </a:fld>
            <a:endParaRPr lang="en-B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E34507-CDD0-2BAF-8C7C-8068F5DAFC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6FCCE6-D803-FC94-86FD-C54166E022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E536AD-97BA-4743-A0D1-54B1707C3479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13753776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CE9F36-202D-C7CE-F083-DD92276067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B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EB74673-C163-57A5-B932-CDD573AEB71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B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D58F98F-22B6-6979-A14D-EE89AD6795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7A608BF-CFB5-EF7B-D281-D181159A79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78C8AF-3FDA-49A8-AD8A-FC782AD5DD75}" type="datetimeFigureOut">
              <a:rPr lang="en-BE" smtClean="0"/>
              <a:t>28/10/2024</a:t>
            </a:fld>
            <a:endParaRPr lang="en-B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24EE627-A753-4E0D-88AB-C6B870DAA6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099336-F6E9-E877-3F94-54424217B2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E536AD-97BA-4743-A0D1-54B1707C3479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8835592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4A955A6-60BB-4F67-6404-E84AFBE7B6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B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63D7D5-4C48-493C-F7EF-A8EFACC30D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B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55F117-1F52-DE97-DF88-AFFB0939409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A78C8AF-3FDA-49A8-AD8A-FC782AD5DD75}" type="datetimeFigureOut">
              <a:rPr lang="en-BE" smtClean="0"/>
              <a:t>28/10/2024</a:t>
            </a:fld>
            <a:endParaRPr lang="en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2BA1A0-A4F9-394A-24F8-59696562E9A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E2BE52-11DE-C7F3-81A3-10ED373B80F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4E536AD-97BA-4743-A0D1-54B1707C3479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35785694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3.pn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EcB1jpxtfy4?feature=oembed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3.png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.xml"/><Relationship Id="rId3" Type="http://schemas.openxmlformats.org/officeDocument/2006/relationships/slideLayout" Target="../slideLayouts/slideLayout2.xml"/><Relationship Id="rId7" Type="http://schemas.openxmlformats.org/officeDocument/2006/relationships/diagramData" Target="../diagrams/data1.xml"/><Relationship Id="rId12" Type="http://schemas.openxmlformats.org/officeDocument/2006/relationships/image" Target="../media/image3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0.png"/><Relationship Id="rId11" Type="http://schemas.microsoft.com/office/2007/relationships/diagramDrawing" Target="../diagrams/drawing1.xml"/><Relationship Id="rId5" Type="http://schemas.openxmlformats.org/officeDocument/2006/relationships/image" Target="../media/image9.png"/><Relationship Id="rId10" Type="http://schemas.openxmlformats.org/officeDocument/2006/relationships/diagramColors" Target="../diagrams/colors1.xml"/><Relationship Id="rId4" Type="http://schemas.openxmlformats.org/officeDocument/2006/relationships/image" Target="../media/image8.png"/><Relationship Id="rId9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6.sv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5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9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3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cu7cIIlbOd8?feature=oembed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3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8" name="Rectangle 37">
            <a:extLst>
              <a:ext uri="{FF2B5EF4-FFF2-40B4-BE49-F238E27FC236}">
                <a16:creationId xmlns:a16="http://schemas.microsoft.com/office/drawing/2014/main" id="{8555C5B3-193A-4749-9AFD-682E53CDDE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2EAE06A6-F76A-41C9-827A-C561B0044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-3"/>
            <a:ext cx="12192000" cy="6858000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6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89F9D4E8-0639-444B-949B-9518585061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80861" y="0"/>
            <a:ext cx="7661934" cy="6858000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  <a:alpha val="45000"/>
                </a:schemeClr>
              </a:gs>
              <a:gs pos="100000">
                <a:srgbClr val="000000">
                  <a:alpha val="29000"/>
                </a:srgb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7E3DA7A2-ED70-4BBA-AB72-00AD461FA4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480862" y="-6"/>
            <a:ext cx="11711138" cy="6410334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100000">
                <a:srgbClr val="000000">
                  <a:alpha val="41000"/>
                </a:srgbClr>
              </a:gs>
            </a:gsLst>
            <a:lin ang="18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A6AC3F0-2FB2-9D8B-ABA8-4F3151EBA2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27208" y="857251"/>
            <a:ext cx="4747280" cy="3098061"/>
          </a:xfrm>
        </p:spPr>
        <p:txBody>
          <a:bodyPr anchor="b">
            <a:normAutofit/>
          </a:bodyPr>
          <a:lstStyle/>
          <a:p>
            <a:pPr algn="l"/>
            <a:r>
              <a:rPr lang="en-GB" sz="3300" b="0" i="0" dirty="0">
                <a:solidFill>
                  <a:srgbClr val="FFFFFF"/>
                </a:solidFill>
                <a:effectLst/>
                <a:latin typeface="varela round" panose="00000500000000000000" pitchFamily="2" charset="-79"/>
                <a:cs typeface="varela round" panose="00000500000000000000" pitchFamily="2" charset="-79"/>
              </a:rPr>
              <a:t>FARM HEALTH TEAM TOOLBOX: </a:t>
            </a:r>
            <a:r>
              <a:rPr lang="en-GB" sz="3300" dirty="0">
                <a:solidFill>
                  <a:srgbClr val="FFFFFF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IMPROVE BIOSECURITY WITH YOUR MULTI-ACTOR FARM HEALTH TEAM </a:t>
            </a:r>
            <a:endParaRPr lang="en-BE" sz="3700" dirty="0">
              <a:solidFill>
                <a:srgbClr val="FFFFFF"/>
              </a:solidFill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FC485432-3647-4218-B5D3-15D3FA222B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4844797" y="-489206"/>
            <a:ext cx="2502408" cy="12191998"/>
          </a:xfrm>
          <a:prstGeom prst="rect">
            <a:avLst/>
          </a:prstGeom>
          <a:gradFill>
            <a:gsLst>
              <a:gs pos="0">
                <a:schemeClr val="accent1">
                  <a:alpha val="24000"/>
                </a:schemeClr>
              </a:gs>
              <a:gs pos="78000">
                <a:schemeClr val="accent1">
                  <a:lumMod val="50000"/>
                  <a:alpha val="0"/>
                </a:schemeClr>
              </a:gs>
            </a:gsLst>
            <a:lin ang="10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5F3CB20-EACB-A80F-661F-7CD6348870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27208" y="4756265"/>
            <a:ext cx="4393278" cy="1244483"/>
          </a:xfrm>
        </p:spPr>
        <p:txBody>
          <a:bodyPr anchor="t">
            <a:normAutofit/>
          </a:bodyPr>
          <a:lstStyle/>
          <a:p>
            <a:pPr algn="l"/>
            <a:r>
              <a:rPr lang="en-GB" sz="2400" b="0" i="0" dirty="0">
                <a:solidFill>
                  <a:srgbClr val="FFFFFF"/>
                </a:solidFill>
                <a:effectLst/>
                <a:latin typeface="varela round" panose="020F0502020204030204" pitchFamily="2" charset="-79"/>
                <a:cs typeface="varela round" panose="020F0502020204030204" pitchFamily="2" charset="-79"/>
              </a:rPr>
              <a:t>Disseminating Innovative Solutions for Antibiotic Resistance Management</a:t>
            </a:r>
            <a:endParaRPr lang="en-GB" dirty="0">
              <a:solidFill>
                <a:srgbClr val="FFFFFF"/>
              </a:solidFill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F4AFDDCA-6ABA-4D23-8A5C-1BF0F43081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90589" y="1062544"/>
            <a:ext cx="4756162" cy="475616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Litter of piglets huddled on earth lined with straw">
            <a:extLst>
              <a:ext uri="{FF2B5EF4-FFF2-40B4-BE49-F238E27FC236}">
                <a16:creationId xmlns:a16="http://schemas.microsoft.com/office/drawing/2014/main" id="{F24F9E87-23D4-EB9D-9149-08A8FC552C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0559" y="2184193"/>
            <a:ext cx="3737164" cy="25039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951018A-ED12-4944-DB1A-D2A767C122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62274" y="5719666"/>
            <a:ext cx="1254580" cy="109093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992C939-0145-C06B-B5E7-A6772E528D56}"/>
              </a:ext>
            </a:extLst>
          </p:cNvPr>
          <p:cNvSpPr txBox="1"/>
          <p:nvPr/>
        </p:nvSpPr>
        <p:spPr>
          <a:xfrm>
            <a:off x="498442" y="409583"/>
            <a:ext cx="609755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base"/>
            <a:r>
              <a:rPr lang="en-GB" dirty="0">
                <a:solidFill>
                  <a:schemeClr val="bg1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From t</a:t>
            </a:r>
            <a:r>
              <a:rPr lang="en-GB" b="0" i="0" dirty="0">
                <a:solidFill>
                  <a:schemeClr val="bg1"/>
                </a:solidFill>
                <a:effectLst/>
                <a:latin typeface="varela round" panose="00000500000000000000" pitchFamily="2" charset="-79"/>
                <a:cs typeface="varela round" panose="00000500000000000000" pitchFamily="2" charset="-79"/>
              </a:rPr>
              <a:t>he DISARM Project</a:t>
            </a:r>
          </a:p>
        </p:txBody>
      </p:sp>
      <p:pic>
        <p:nvPicPr>
          <p:cNvPr id="8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271CA4A6-3CA0-CCAE-127B-0F015C31B59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615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22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228552E-C8B1-4A80-8448-0787CE0FC7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Cows eating from trough">
            <a:extLst>
              <a:ext uri="{FF2B5EF4-FFF2-40B4-BE49-F238E27FC236}">
                <a16:creationId xmlns:a16="http://schemas.microsoft.com/office/drawing/2014/main" id="{4D568A55-15DC-D606-9F41-82256331610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22" b="12508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D25BA31-500A-4C7D-2221-956696CB65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GB" dirty="0">
                <a:solidFill>
                  <a:srgbClr val="FFFFFF"/>
                </a:solidFill>
              </a:rPr>
              <a:t>About the project</a:t>
            </a:r>
            <a:endParaRPr lang="en-BE" dirty="0">
              <a:solidFill>
                <a:srgbClr val="FFFFFF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762DF5-C313-34BA-BFED-1F2264F51D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 fontScale="92500" lnSpcReduction="10000"/>
          </a:bodyPr>
          <a:lstStyle/>
          <a:p>
            <a:pPr fontAlgn="base">
              <a:lnSpc>
                <a:spcPct val="150000"/>
              </a:lnSpc>
            </a:pPr>
            <a:r>
              <a:rPr lang="en-GB" sz="3200" dirty="0">
                <a:solidFill>
                  <a:srgbClr val="FFFFFF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P</a:t>
            </a:r>
            <a:r>
              <a:rPr lang="en-GB" sz="3200" b="0" i="0" dirty="0">
                <a:solidFill>
                  <a:srgbClr val="FFFFFF"/>
                </a:solidFill>
                <a:effectLst/>
                <a:latin typeface="varela round" panose="00000500000000000000" pitchFamily="2" charset="-79"/>
                <a:cs typeface="varela round" panose="00000500000000000000" pitchFamily="2" charset="-79"/>
              </a:rPr>
              <a:t>latform that can be used by farmers, veterinarians, and other actors as a guide to </a:t>
            </a:r>
            <a:r>
              <a:rPr lang="en-GB" sz="3200" b="1" i="0" dirty="0">
                <a:solidFill>
                  <a:srgbClr val="FFFFFF"/>
                </a:solidFill>
                <a:effectLst/>
                <a:latin typeface="varela round" panose="00000500000000000000" pitchFamily="2" charset="-79"/>
                <a:cs typeface="varela round" panose="00000500000000000000" pitchFamily="2" charset="-79"/>
              </a:rPr>
              <a:t>optimize</a:t>
            </a:r>
            <a:r>
              <a:rPr lang="en-GB" sz="3200" b="0" i="0" dirty="0">
                <a:solidFill>
                  <a:srgbClr val="FFFFFF"/>
                </a:solidFill>
                <a:effectLst/>
                <a:latin typeface="varela round" panose="00000500000000000000" pitchFamily="2" charset="-79"/>
                <a:cs typeface="varela round" panose="00000500000000000000" pitchFamily="2" charset="-79"/>
              </a:rPr>
              <a:t> farm health planning using a Farm Health Team approach.</a:t>
            </a:r>
          </a:p>
          <a:p>
            <a:pPr marL="0" indent="0" fontAlgn="base">
              <a:lnSpc>
                <a:spcPct val="150000"/>
              </a:lnSpc>
              <a:buNone/>
            </a:pPr>
            <a:endParaRPr lang="en-GB" sz="3200" b="0" i="0" dirty="0">
              <a:solidFill>
                <a:srgbClr val="FFFFFF"/>
              </a:solidFill>
              <a:effectLst/>
              <a:latin typeface="varela round" panose="00000500000000000000" pitchFamily="2" charset="-79"/>
              <a:cs typeface="varela round" panose="00000500000000000000" pitchFamily="2" charset="-79"/>
            </a:endParaRPr>
          </a:p>
          <a:p>
            <a:pPr fontAlgn="base">
              <a:lnSpc>
                <a:spcPct val="150000"/>
              </a:lnSpc>
            </a:pPr>
            <a:r>
              <a:rPr lang="en-GB" sz="3200" b="0" i="0" dirty="0">
                <a:solidFill>
                  <a:srgbClr val="FFFFFF"/>
                </a:solidFill>
                <a:effectLst/>
                <a:latin typeface="varela round" panose="00000500000000000000" pitchFamily="2" charset="-79"/>
                <a:cs typeface="varela round" panose="00000500000000000000" pitchFamily="2" charset="-79"/>
              </a:rPr>
              <a:t>Working together as a </a:t>
            </a:r>
            <a:r>
              <a:rPr lang="en-GB" sz="3200" b="1" i="0" dirty="0">
                <a:solidFill>
                  <a:srgbClr val="FFFFFF"/>
                </a:solidFill>
                <a:effectLst/>
                <a:latin typeface="varela round" panose="00000500000000000000" pitchFamily="2" charset="-79"/>
                <a:cs typeface="varela round" panose="00000500000000000000" pitchFamily="2" charset="-79"/>
              </a:rPr>
              <a:t>team</a:t>
            </a:r>
            <a:r>
              <a:rPr lang="en-GB" sz="3200" b="0" i="0" dirty="0">
                <a:solidFill>
                  <a:srgbClr val="FFFFFF"/>
                </a:solidFill>
                <a:effectLst/>
                <a:latin typeface="varela round" panose="00000500000000000000" pitchFamily="2" charset="-79"/>
                <a:cs typeface="varela round" panose="00000500000000000000" pitchFamily="2" charset="-79"/>
              </a:rPr>
              <a:t> can be an efficient and proactive way to improve livestock health on a farm. </a:t>
            </a:r>
          </a:p>
        </p:txBody>
      </p:sp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767773C8-310B-C81B-A861-0D3630B1E93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17308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72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D30476-0E67-92D4-0851-4B1C8B18BD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Achievements of the DISARM project</a:t>
            </a:r>
            <a:endParaRPr lang="en-BE" dirty="0"/>
          </a:p>
        </p:txBody>
      </p:sp>
      <p:pic>
        <p:nvPicPr>
          <p:cNvPr id="4" name="Online Media 3" title="Achievements of the DISARM project">
            <a:hlinkClick r:id="" action="ppaction://media"/>
            <a:extLst>
              <a:ext uri="{FF2B5EF4-FFF2-40B4-BE49-F238E27FC236}">
                <a16:creationId xmlns:a16="http://schemas.microsoft.com/office/drawing/2014/main" id="{C705F1AB-BC8F-A425-5BBF-66FB240A24F9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3194050" y="1825625"/>
            <a:ext cx="5802313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1927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Rectangle 29">
            <a:extLst>
              <a:ext uri="{FF2B5EF4-FFF2-40B4-BE49-F238E27FC236}">
                <a16:creationId xmlns:a16="http://schemas.microsoft.com/office/drawing/2014/main" id="{C0A1ED06-4733-4020-9C60-81D4D80140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B0CA3509-3AF9-45FE-93ED-57BB5D5E8E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7388" y="181576"/>
            <a:ext cx="11823637" cy="6501088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Lamb standing on muddy earth, facing forwards, looking up">
            <a:extLst>
              <a:ext uri="{FF2B5EF4-FFF2-40B4-BE49-F238E27FC236}">
                <a16:creationId xmlns:a16="http://schemas.microsoft.com/office/drawing/2014/main" id="{407CF5F8-07A1-CACB-17DC-66E07AA0548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37" r="14019" b="1"/>
          <a:stretch/>
        </p:blipFill>
        <p:spPr>
          <a:xfrm>
            <a:off x="181899" y="182880"/>
            <a:ext cx="5915025" cy="649978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0DDD363-DA6C-8404-7FAA-6E3A137629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4614" y="559836"/>
            <a:ext cx="4847059" cy="2168009"/>
          </a:xfrm>
        </p:spPr>
        <p:txBody>
          <a:bodyPr anchor="b">
            <a:normAutofit/>
          </a:bodyPr>
          <a:lstStyle/>
          <a:p>
            <a:r>
              <a:rPr lang="en-GB" sz="4000" b="0" i="0" dirty="0">
                <a:solidFill>
                  <a:srgbClr val="FFFFFF"/>
                </a:solidFill>
                <a:effectLst/>
                <a:latin typeface="varela round" panose="00000500000000000000" pitchFamily="2" charset="-79"/>
                <a:cs typeface="varela round" panose="00000500000000000000" pitchFamily="2" charset="-79"/>
              </a:rPr>
              <a:t>Set up your own Farm Health Team in Five </a:t>
            </a:r>
            <a:r>
              <a:rPr lang="en-GB" sz="4000" dirty="0">
                <a:solidFill>
                  <a:srgbClr val="FFFFFF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S</a:t>
            </a:r>
            <a:r>
              <a:rPr lang="en-GB" sz="4000" b="0" i="0" dirty="0">
                <a:solidFill>
                  <a:srgbClr val="FFFFFF"/>
                </a:solidFill>
                <a:effectLst/>
                <a:latin typeface="varela round" panose="00000500000000000000" pitchFamily="2" charset="-79"/>
                <a:cs typeface="varela round" panose="00000500000000000000" pitchFamily="2" charset="-79"/>
              </a:rPr>
              <a:t>teps</a:t>
            </a:r>
            <a:endParaRPr lang="en-BE" sz="4000" dirty="0">
              <a:solidFill>
                <a:srgbClr val="FFFFFF"/>
              </a:solidFill>
            </a:endParaRP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E9F03334-B55B-D293-57EC-9642340BCE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4614" y="2909421"/>
            <a:ext cx="4595133" cy="2588458"/>
          </a:xfrm>
        </p:spPr>
        <p:txBody>
          <a:bodyPr>
            <a:noAutofit/>
          </a:bodyPr>
          <a:lstStyle/>
          <a:p>
            <a:r>
              <a:rPr lang="en-GB" sz="1800" dirty="0">
                <a:solidFill>
                  <a:srgbClr val="FFFFFF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Three persons know more than one</a:t>
            </a:r>
          </a:p>
          <a:p>
            <a:r>
              <a:rPr lang="en-GB" sz="1800" dirty="0">
                <a:solidFill>
                  <a:srgbClr val="FFFFFF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Coherent and streamlined advice in a tailor-made action plan</a:t>
            </a:r>
          </a:p>
          <a:p>
            <a:r>
              <a:rPr lang="en-GB" sz="1800" dirty="0">
                <a:solidFill>
                  <a:srgbClr val="FFFFFF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Shared ownership, motivation, and accountability from teamwork</a:t>
            </a:r>
          </a:p>
          <a:p>
            <a:r>
              <a:rPr lang="en-GB" sz="1800" dirty="0">
                <a:solidFill>
                  <a:srgbClr val="FFFFFF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Support for farmers from other team members in making the change</a:t>
            </a:r>
          </a:p>
          <a:p>
            <a:r>
              <a:rPr lang="en-GB" sz="1800" dirty="0">
                <a:solidFill>
                  <a:srgbClr val="FFFFFF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Farm Health Plan gives structure, traceability, and overview of progress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58C9BB5-2BDA-B4F0-D842-6D90FB459A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4474" y="175336"/>
            <a:ext cx="5916551" cy="6507328"/>
          </a:xfrm>
          <a:prstGeom prst="rect">
            <a:avLst/>
          </a:prstGeom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E9D37D23-3FE1-6926-4994-353D4273294F}"/>
              </a:ext>
            </a:extLst>
          </p:cNvPr>
          <p:cNvSpPr/>
          <p:nvPr/>
        </p:nvSpPr>
        <p:spPr>
          <a:xfrm>
            <a:off x="9535886" y="391886"/>
            <a:ext cx="2379306" cy="73711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A7D527E1-42ED-514B-8C10-B2C054F8A695}"/>
              </a:ext>
            </a:extLst>
          </p:cNvPr>
          <p:cNvSpPr/>
          <p:nvPr/>
        </p:nvSpPr>
        <p:spPr>
          <a:xfrm>
            <a:off x="6261524" y="1586205"/>
            <a:ext cx="2379306" cy="105435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9160BE9D-A514-9C2F-B9BB-1210C0A4252F}"/>
              </a:ext>
            </a:extLst>
          </p:cNvPr>
          <p:cNvSpPr/>
          <p:nvPr/>
        </p:nvSpPr>
        <p:spPr>
          <a:xfrm>
            <a:off x="9399720" y="3007569"/>
            <a:ext cx="2379306" cy="105435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D4F34D19-DDC4-B3D7-E648-97356083F790}"/>
              </a:ext>
            </a:extLst>
          </p:cNvPr>
          <p:cNvSpPr/>
          <p:nvPr/>
        </p:nvSpPr>
        <p:spPr>
          <a:xfrm>
            <a:off x="6193100" y="4372949"/>
            <a:ext cx="2379306" cy="105435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1580D56C-F376-2C53-89E5-202194A7A3CE}"/>
              </a:ext>
            </a:extLst>
          </p:cNvPr>
          <p:cNvSpPr/>
          <p:nvPr/>
        </p:nvSpPr>
        <p:spPr>
          <a:xfrm>
            <a:off x="9535886" y="5628306"/>
            <a:ext cx="2379306" cy="105435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9BDC94E7-F331-D0DB-C9DB-C59FBA829A0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4676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0308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  <p:bldP spid="2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E15DF5-DDA6-72A5-5470-5D62A565BE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Let’s try it!</a:t>
            </a:r>
            <a:endParaRPr lang="en-BE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2AB093F-7843-0EB8-C831-4A98FDA4F0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15019" y="1847460"/>
            <a:ext cx="1088796" cy="76757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A34EC7C-5FB3-B4F5-8ACC-020D5C9C39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78965" y="486467"/>
            <a:ext cx="3560360" cy="2667280"/>
          </a:xfrm>
          <a:prstGeom prst="rect">
            <a:avLst/>
          </a:prstGeom>
          <a:ln>
            <a:solidFill>
              <a:schemeClr val="accent3"/>
            </a:solidFill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8B28956-1B2C-934C-44F0-4A7641F7BEF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78965" y="3639274"/>
            <a:ext cx="3560360" cy="2938710"/>
          </a:xfrm>
          <a:prstGeom prst="rect">
            <a:avLst/>
          </a:prstGeom>
          <a:ln>
            <a:solidFill>
              <a:schemeClr val="tx2"/>
            </a:solidFill>
          </a:ln>
        </p:spPr>
      </p:pic>
      <p:cxnSp>
        <p:nvCxnSpPr>
          <p:cNvPr id="18" name="Connector: Curved 17">
            <a:extLst>
              <a:ext uri="{FF2B5EF4-FFF2-40B4-BE49-F238E27FC236}">
                <a16:creationId xmlns:a16="http://schemas.microsoft.com/office/drawing/2014/main" id="{D7939C5B-E4FD-6D6D-6124-6912E26C93EA}"/>
              </a:ext>
            </a:extLst>
          </p:cNvPr>
          <p:cNvCxnSpPr>
            <a:cxnSpLocks/>
            <a:stCxn id="22" idx="3"/>
            <a:endCxn id="14" idx="1"/>
          </p:cNvCxnSpPr>
          <p:nvPr/>
        </p:nvCxnSpPr>
        <p:spPr>
          <a:xfrm flipV="1">
            <a:off x="6736703" y="1820107"/>
            <a:ext cx="642262" cy="2213794"/>
          </a:xfrm>
          <a:prstGeom prst="curvedConnector3">
            <a:avLst>
              <a:gd name="adj1" fmla="val 50000"/>
            </a:avLst>
          </a:prstGeom>
          <a:ln w="1905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Connector: Curved 19">
            <a:extLst>
              <a:ext uri="{FF2B5EF4-FFF2-40B4-BE49-F238E27FC236}">
                <a16:creationId xmlns:a16="http://schemas.microsoft.com/office/drawing/2014/main" id="{757E4BDB-C820-7997-AAD6-9E21492FA171}"/>
              </a:ext>
            </a:extLst>
          </p:cNvPr>
          <p:cNvCxnSpPr>
            <a:cxnSpLocks/>
            <a:endCxn id="16" idx="1"/>
          </p:cNvCxnSpPr>
          <p:nvPr/>
        </p:nvCxnSpPr>
        <p:spPr>
          <a:xfrm rot="5400000" flipH="1" flipV="1">
            <a:off x="6640349" y="5204984"/>
            <a:ext cx="834971" cy="642262"/>
          </a:xfrm>
          <a:prstGeom prst="curvedConnector2">
            <a:avLst/>
          </a:prstGeom>
          <a:ln w="19050">
            <a:solidFill>
              <a:schemeClr val="accent3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22" name="TextBox 7">
            <a:extLst>
              <a:ext uri="{FF2B5EF4-FFF2-40B4-BE49-F238E27FC236}">
                <a16:creationId xmlns:a16="http://schemas.microsoft.com/office/drawing/2014/main" id="{FEDE3691-289C-3CB5-8784-227D3DAF1A4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29436100"/>
              </p:ext>
            </p:extLst>
          </p:nvPr>
        </p:nvGraphicFramePr>
        <p:xfrm>
          <a:off x="838201" y="1494745"/>
          <a:ext cx="5898502" cy="50783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488FF700-27E7-B103-D768-551BBACFD3C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2556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406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5D381209-2244-EBF1-27D2-DBC3CC0A0241}"/>
              </a:ext>
            </a:extLst>
          </p:cNvPr>
          <p:cNvSpPr/>
          <p:nvPr/>
        </p:nvSpPr>
        <p:spPr>
          <a:xfrm>
            <a:off x="642260" y="4853424"/>
            <a:ext cx="5898502" cy="1639451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BE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AEB1BBCE-4C1E-D999-2FF2-AAC34A17680A}"/>
              </a:ext>
            </a:extLst>
          </p:cNvPr>
          <p:cNvSpPr/>
          <p:nvPr/>
        </p:nvSpPr>
        <p:spPr>
          <a:xfrm>
            <a:off x="642260" y="1489156"/>
            <a:ext cx="5898502" cy="265995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BE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6E15DF5-DDA6-72A5-5470-5D62A565BE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Let’s try it!</a:t>
            </a:r>
            <a:endParaRPr lang="en-BE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E73449F-4846-4801-3880-C73CC2F7BE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38639" y="1044075"/>
            <a:ext cx="5022136" cy="25161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CEFE138-0A42-B4E0-14B2-34C4C3FB77CD}"/>
              </a:ext>
            </a:extLst>
          </p:cNvPr>
          <p:cNvSpPr txBox="1"/>
          <p:nvPr/>
        </p:nvSpPr>
        <p:spPr>
          <a:xfrm>
            <a:off x="838200" y="1522737"/>
            <a:ext cx="5569243" cy="4985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latin typeface="varela round" panose="00000500000000000000" pitchFamily="2" charset="-79"/>
                <a:cs typeface="varela round" panose="00000500000000000000" pitchFamily="2" charset="-79"/>
              </a:rPr>
              <a:t>	</a:t>
            </a:r>
            <a:r>
              <a:rPr lang="en-GB" sz="2400" b="1" dirty="0">
                <a:latin typeface="varela round" panose="00000500000000000000" pitchFamily="2" charset="-79"/>
                <a:cs typeface="varela round" panose="00000500000000000000" pitchFamily="2" charset="-79"/>
              </a:rPr>
              <a:t>Step 4</a:t>
            </a:r>
            <a:r>
              <a:rPr lang="en-GB" sz="2400" dirty="0">
                <a:latin typeface="varela round" panose="00000500000000000000" pitchFamily="2" charset="-79"/>
                <a:cs typeface="varela round" panose="00000500000000000000" pitchFamily="2" charset="-79"/>
              </a:rPr>
              <a:t>: Implement 	changes, 	log your progress, and monitor 	key indicators of impact (do)</a:t>
            </a:r>
          </a:p>
          <a:p>
            <a:pPr lvl="1"/>
            <a:r>
              <a:rPr lang="en-GB" sz="2400" dirty="0">
                <a:latin typeface="varela round" panose="00000500000000000000" pitchFamily="2" charset="-79"/>
                <a:cs typeface="varela round" panose="00000500000000000000" pitchFamily="2" charset="-79"/>
              </a:rPr>
              <a:t>	</a:t>
            </a:r>
            <a:r>
              <a:rPr lang="en-GB" dirty="0">
                <a:latin typeface="varela round" panose="00000500000000000000" pitchFamily="2" charset="-79"/>
                <a:cs typeface="varela round" panose="00000500000000000000" pitchFamily="2" charset="-79"/>
              </a:rPr>
              <a:t>For example: </a:t>
            </a:r>
          </a:p>
          <a:p>
            <a:pPr marL="1657350" lvl="3" indent="-285750">
              <a:buFont typeface="Wingdings" panose="05000000000000000000" pitchFamily="2" charset="2"/>
              <a:buChar char="ü"/>
            </a:pPr>
            <a:r>
              <a:rPr lang="en-GB" dirty="0">
                <a:latin typeface="varela round" panose="00000500000000000000" pitchFamily="2" charset="-79"/>
                <a:cs typeface="varela round" panose="00000500000000000000" pitchFamily="2" charset="-79"/>
              </a:rPr>
              <a:t>Monday: order boots</a:t>
            </a:r>
          </a:p>
          <a:p>
            <a:pPr marL="1657350" lvl="3" indent="-285750">
              <a:buFont typeface="Wingdings" panose="05000000000000000000" pitchFamily="2" charset="2"/>
              <a:buChar char="q"/>
            </a:pPr>
            <a:r>
              <a:rPr lang="en-GB" dirty="0">
                <a:latin typeface="varela round" panose="00000500000000000000" pitchFamily="2" charset="-79"/>
                <a:cs typeface="varela round" panose="00000500000000000000" pitchFamily="2" charset="-79"/>
              </a:rPr>
              <a:t>From week 28: I will check it all visitors always use boots as soon as they visit the poultry houses.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r>
              <a:rPr lang="en-GB" b="1" dirty="0">
                <a:latin typeface="varela round" panose="00000500000000000000" pitchFamily="2" charset="-79"/>
                <a:cs typeface="varela round" panose="00000500000000000000" pitchFamily="2" charset="-79"/>
              </a:rPr>
              <a:t>	</a:t>
            </a:r>
            <a:r>
              <a:rPr lang="en-GB" sz="2400" b="1" dirty="0">
                <a:latin typeface="varela round" panose="00000500000000000000" pitchFamily="2" charset="-79"/>
                <a:cs typeface="varela round" panose="00000500000000000000" pitchFamily="2" charset="-79"/>
              </a:rPr>
              <a:t>Step 5</a:t>
            </a:r>
            <a:r>
              <a:rPr lang="en-GB" sz="2400" dirty="0">
                <a:latin typeface="varela round" panose="00000500000000000000" pitchFamily="2" charset="-79"/>
                <a:cs typeface="varela round" panose="00000500000000000000" pitchFamily="2" charset="-79"/>
              </a:rPr>
              <a:t>: Evaluate your 	progress, discuss with your 	team and adjust your plan 	accordingly (check + act)</a:t>
            </a:r>
            <a:endParaRPr lang="en-BE" sz="2400" dirty="0"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DFDB191-1554-3BE9-85A9-AC898F3855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65560" y="4097450"/>
            <a:ext cx="5922601" cy="2542787"/>
          </a:xfrm>
          <a:prstGeom prst="rect">
            <a:avLst/>
          </a:prstGeom>
        </p:spPr>
      </p:pic>
      <p:cxnSp>
        <p:nvCxnSpPr>
          <p:cNvPr id="11" name="Connector: Curved 10">
            <a:extLst>
              <a:ext uri="{FF2B5EF4-FFF2-40B4-BE49-F238E27FC236}">
                <a16:creationId xmlns:a16="http://schemas.microsoft.com/office/drawing/2014/main" id="{61F2FF3F-3242-629C-88A1-33DCB6ED35A0}"/>
              </a:ext>
            </a:extLst>
          </p:cNvPr>
          <p:cNvCxnSpPr>
            <a:cxnSpLocks/>
            <a:stCxn id="8" idx="0"/>
            <a:endCxn id="7" idx="1"/>
          </p:cNvCxnSpPr>
          <p:nvPr/>
        </p:nvCxnSpPr>
        <p:spPr>
          <a:xfrm rot="16200000" flipH="1">
            <a:off x="4891036" y="254523"/>
            <a:ext cx="779388" cy="3315817"/>
          </a:xfrm>
          <a:prstGeom prst="curvedConnector4">
            <a:avLst>
              <a:gd name="adj1" fmla="val -29331"/>
              <a:gd name="adj2" fmla="val 91990"/>
            </a:avLst>
          </a:prstGeom>
          <a:ln w="19050">
            <a:solidFill>
              <a:schemeClr val="accent3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BBBCC1A3-0111-D78F-779B-8537D5A76D18}"/>
              </a:ext>
            </a:extLst>
          </p:cNvPr>
          <p:cNvSpPr txBox="1"/>
          <p:nvPr/>
        </p:nvSpPr>
        <p:spPr>
          <a:xfrm>
            <a:off x="7014417" y="567649"/>
            <a:ext cx="48705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/>
            <a:r>
              <a:rPr lang="en-GB" sz="1400" b="1" i="0" dirty="0">
                <a:effectLst/>
                <a:latin typeface="varela round" panose="00000500000000000000" pitchFamily="2" charset="-79"/>
                <a:cs typeface="varela round" panose="00000500000000000000" pitchFamily="2" charset="-79"/>
              </a:rPr>
              <a:t>This template will help you</a:t>
            </a:r>
            <a:r>
              <a:rPr lang="en-GB" sz="1400" b="0" i="0" dirty="0">
                <a:effectLst/>
                <a:latin typeface="varela round" panose="00000500000000000000" pitchFamily="2" charset="-79"/>
                <a:cs typeface="varela round" panose="00000500000000000000" pitchFamily="2" charset="-79"/>
              </a:rPr>
              <a:t> </a:t>
            </a:r>
            <a:r>
              <a:rPr lang="en-GB" sz="1400" b="1" i="0" dirty="0">
                <a:effectLst/>
                <a:latin typeface="varela round" panose="00000500000000000000" pitchFamily="2" charset="-79"/>
                <a:cs typeface="varela round" panose="00000500000000000000" pitchFamily="2" charset="-79"/>
              </a:rPr>
              <a:t>to</a:t>
            </a:r>
            <a:r>
              <a:rPr lang="en-GB" sz="1400" b="0" i="0" dirty="0">
                <a:effectLst/>
                <a:latin typeface="varela round" panose="00000500000000000000" pitchFamily="2" charset="-79"/>
                <a:cs typeface="varela round" panose="00000500000000000000" pitchFamily="2" charset="-79"/>
              </a:rPr>
              <a:t> </a:t>
            </a:r>
            <a:r>
              <a:rPr lang="en-GB" sz="1400" b="1" i="0" dirty="0">
                <a:effectLst/>
                <a:latin typeface="varela round" panose="00000500000000000000" pitchFamily="2" charset="-79"/>
                <a:cs typeface="varela round" panose="00000500000000000000" pitchFamily="2" charset="-79"/>
              </a:rPr>
              <a:t>define</a:t>
            </a:r>
            <a:r>
              <a:rPr lang="en-GB" sz="1400" b="0" i="0" dirty="0">
                <a:effectLst/>
                <a:latin typeface="varela round" panose="00000500000000000000" pitchFamily="2" charset="-79"/>
                <a:cs typeface="varela round" panose="00000500000000000000" pitchFamily="2" charset="-79"/>
              </a:rPr>
              <a:t> </a:t>
            </a:r>
            <a:r>
              <a:rPr lang="en-GB" sz="1400" b="1" i="0" dirty="0">
                <a:effectLst/>
                <a:latin typeface="varela round" panose="00000500000000000000" pitchFamily="2" charset="-79"/>
                <a:cs typeface="varela round" panose="00000500000000000000" pitchFamily="2" charset="-79"/>
              </a:rPr>
              <a:t>who</a:t>
            </a:r>
            <a:r>
              <a:rPr lang="en-GB" sz="1400" b="0" i="0" dirty="0">
                <a:effectLst/>
                <a:latin typeface="varela round" panose="00000500000000000000" pitchFamily="2" charset="-79"/>
                <a:cs typeface="varela round" panose="00000500000000000000" pitchFamily="2" charset="-79"/>
              </a:rPr>
              <a:t> </a:t>
            </a:r>
            <a:r>
              <a:rPr lang="en-GB" sz="1400" b="1" i="0" dirty="0">
                <a:effectLst/>
                <a:latin typeface="varela round" panose="00000500000000000000" pitchFamily="2" charset="-79"/>
                <a:cs typeface="varela round" panose="00000500000000000000" pitchFamily="2" charset="-79"/>
              </a:rPr>
              <a:t>needs</a:t>
            </a:r>
            <a:r>
              <a:rPr lang="en-GB" sz="1400" b="0" i="0" dirty="0">
                <a:effectLst/>
                <a:latin typeface="varela round" panose="00000500000000000000" pitchFamily="2" charset="-79"/>
                <a:cs typeface="varela round" panose="00000500000000000000" pitchFamily="2" charset="-79"/>
              </a:rPr>
              <a:t> </a:t>
            </a:r>
            <a:r>
              <a:rPr lang="en-GB" sz="1400" b="1" i="0" dirty="0">
                <a:effectLst/>
                <a:latin typeface="varela round" panose="00000500000000000000" pitchFamily="2" charset="-79"/>
                <a:cs typeface="varela round" panose="00000500000000000000" pitchFamily="2" charset="-79"/>
              </a:rPr>
              <a:t>to take responsibility</a:t>
            </a:r>
            <a:r>
              <a:rPr lang="en-GB" sz="1400" b="0" i="0" dirty="0">
                <a:effectLst/>
                <a:latin typeface="varela round" panose="00000500000000000000" pitchFamily="2" charset="-79"/>
                <a:cs typeface="varela round" panose="00000500000000000000" pitchFamily="2" charset="-79"/>
              </a:rPr>
              <a:t> </a:t>
            </a:r>
            <a:r>
              <a:rPr lang="en-GB" sz="1400" b="1" i="0" dirty="0">
                <a:effectLst/>
                <a:latin typeface="varela round" panose="00000500000000000000" pitchFamily="2" charset="-79"/>
                <a:cs typeface="varela round" panose="00000500000000000000" pitchFamily="2" charset="-79"/>
              </a:rPr>
              <a:t>for</a:t>
            </a:r>
            <a:r>
              <a:rPr lang="en-GB" sz="1400" b="0" i="0" dirty="0">
                <a:effectLst/>
                <a:latin typeface="varela round" panose="00000500000000000000" pitchFamily="2" charset="-79"/>
                <a:cs typeface="varela round" panose="00000500000000000000" pitchFamily="2" charset="-79"/>
              </a:rPr>
              <a:t> </a:t>
            </a:r>
            <a:r>
              <a:rPr lang="en-GB" sz="1400" b="1" i="0" dirty="0">
                <a:effectLst/>
                <a:latin typeface="varela round" panose="00000500000000000000" pitchFamily="2" charset="-79"/>
                <a:cs typeface="varela round" panose="00000500000000000000" pitchFamily="2" charset="-79"/>
              </a:rPr>
              <a:t>what</a:t>
            </a:r>
            <a:r>
              <a:rPr lang="en-GB" sz="1400" b="0" i="0" dirty="0">
                <a:effectLst/>
                <a:latin typeface="varela round" panose="00000500000000000000" pitchFamily="2" charset="-79"/>
                <a:cs typeface="varela round" panose="00000500000000000000" pitchFamily="2" charset="-79"/>
              </a:rPr>
              <a:t> </a:t>
            </a:r>
            <a:r>
              <a:rPr lang="en-GB" sz="1400" b="1" i="0" dirty="0">
                <a:effectLst/>
                <a:latin typeface="varela round" panose="00000500000000000000" pitchFamily="2" charset="-79"/>
                <a:cs typeface="varela round" panose="00000500000000000000" pitchFamily="2" charset="-79"/>
              </a:rPr>
              <a:t>activity, when</a:t>
            </a:r>
            <a:r>
              <a:rPr lang="en-GB" sz="1400" b="0" i="0" dirty="0">
                <a:effectLst/>
                <a:latin typeface="varela round" panose="00000500000000000000" pitchFamily="2" charset="-79"/>
                <a:cs typeface="varela round" panose="00000500000000000000" pitchFamily="2" charset="-79"/>
              </a:rPr>
              <a:t> </a:t>
            </a:r>
            <a:r>
              <a:rPr lang="en-GB" sz="1400" b="1" i="0" dirty="0">
                <a:effectLst/>
                <a:latin typeface="varela round" panose="00000500000000000000" pitchFamily="2" charset="-79"/>
                <a:cs typeface="varela round" panose="00000500000000000000" pitchFamily="2" charset="-79"/>
              </a:rPr>
              <a:t>and</a:t>
            </a:r>
            <a:r>
              <a:rPr lang="en-GB" sz="1400" b="0" i="0" dirty="0">
                <a:effectLst/>
                <a:latin typeface="varela round" panose="00000500000000000000" pitchFamily="2" charset="-79"/>
                <a:cs typeface="varela round" panose="00000500000000000000" pitchFamily="2" charset="-79"/>
              </a:rPr>
              <a:t> </a:t>
            </a:r>
            <a:r>
              <a:rPr lang="en-GB" sz="1400" b="1" i="0" dirty="0">
                <a:effectLst/>
                <a:latin typeface="varela round" panose="00000500000000000000" pitchFamily="2" charset="-79"/>
                <a:cs typeface="varela round" panose="00000500000000000000" pitchFamily="2" charset="-79"/>
              </a:rPr>
              <a:t>why! </a:t>
            </a:r>
            <a:endParaRPr lang="en-GB" sz="1400" b="0" i="0" dirty="0">
              <a:effectLst/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cxnSp>
        <p:nvCxnSpPr>
          <p:cNvPr id="14" name="Connector: Curved 13">
            <a:extLst>
              <a:ext uri="{FF2B5EF4-FFF2-40B4-BE49-F238E27FC236}">
                <a16:creationId xmlns:a16="http://schemas.microsoft.com/office/drawing/2014/main" id="{4247FA13-0DCE-7ED9-146D-EC246B3E0B06}"/>
              </a:ext>
            </a:extLst>
          </p:cNvPr>
          <p:cNvCxnSpPr>
            <a:cxnSpLocks/>
            <a:stCxn id="8" idx="2"/>
            <a:endCxn id="9" idx="2"/>
          </p:cNvCxnSpPr>
          <p:nvPr/>
        </p:nvCxnSpPr>
        <p:spPr>
          <a:xfrm rot="16200000" flipH="1">
            <a:off x="6209081" y="3922457"/>
            <a:ext cx="131520" cy="5304039"/>
          </a:xfrm>
          <a:prstGeom prst="curvedConnector3">
            <a:avLst>
              <a:gd name="adj1" fmla="val 273814"/>
            </a:avLst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Rectangle 17" descr="Tick">
            <a:extLst>
              <a:ext uri="{FF2B5EF4-FFF2-40B4-BE49-F238E27FC236}">
                <a16:creationId xmlns:a16="http://schemas.microsoft.com/office/drawing/2014/main" id="{81C95952-3AFB-744C-B92A-C16CC227C62D}"/>
              </a:ext>
            </a:extLst>
          </p:cNvPr>
          <p:cNvSpPr/>
          <p:nvPr/>
        </p:nvSpPr>
        <p:spPr>
          <a:xfrm>
            <a:off x="838200" y="2416196"/>
            <a:ext cx="797046" cy="797046"/>
          </a:xfrm>
          <a:prstGeom prst="rect">
            <a:avLst/>
          </a:prstGeom>
          <a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BE" dirty="0"/>
          </a:p>
        </p:txBody>
      </p:sp>
      <p:sp>
        <p:nvSpPr>
          <p:cNvPr id="19" name="Rectangle 18" descr="Tick">
            <a:extLst>
              <a:ext uri="{FF2B5EF4-FFF2-40B4-BE49-F238E27FC236}">
                <a16:creationId xmlns:a16="http://schemas.microsoft.com/office/drawing/2014/main" id="{3795D1F0-E276-2BB2-F420-FE8E38D402EC}"/>
              </a:ext>
            </a:extLst>
          </p:cNvPr>
          <p:cNvSpPr/>
          <p:nvPr/>
        </p:nvSpPr>
        <p:spPr>
          <a:xfrm>
            <a:off x="838200" y="5273143"/>
            <a:ext cx="797046" cy="797046"/>
          </a:xfrm>
          <a:prstGeom prst="rect">
            <a:avLst/>
          </a:prstGeom>
          <a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BE" dirty="0"/>
          </a:p>
        </p:txBody>
      </p:sp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F6342B49-602D-82FB-6F32-E596FA3B6DA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71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42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6D571B6-B5AD-CC6A-0F47-C7003BAF87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822189" cy="1899912"/>
          </a:xfrm>
        </p:spPr>
        <p:txBody>
          <a:bodyPr>
            <a:normAutofit fontScale="90000"/>
          </a:bodyPr>
          <a:lstStyle/>
          <a:p>
            <a:r>
              <a:rPr lang="en-GB" sz="4000" dirty="0"/>
              <a:t>“Keep all the signs in the air!”</a:t>
            </a:r>
            <a:br>
              <a:rPr lang="en-GB" sz="4000" dirty="0"/>
            </a:br>
            <a:br>
              <a:rPr lang="en-GB" sz="2700" dirty="0"/>
            </a:br>
            <a:r>
              <a:rPr lang="en-GB" sz="2700" dirty="0"/>
              <a:t>In the end….</a:t>
            </a:r>
            <a:br>
              <a:rPr lang="en-GB" sz="4000" dirty="0"/>
            </a:br>
            <a:endParaRPr lang="en-BE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17440B-9C9A-1355-C2EA-D191A63F38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939678"/>
            <a:ext cx="3822189" cy="3742762"/>
          </a:xfrm>
        </p:spPr>
        <p:txBody>
          <a:bodyPr>
            <a:noAutofit/>
          </a:bodyPr>
          <a:lstStyle/>
          <a:p>
            <a:r>
              <a:rPr lang="en-GB" sz="2000" dirty="0"/>
              <a:t>Multiple SMART goals with corresponding “</a:t>
            </a:r>
            <a:r>
              <a:rPr lang="en-GB" sz="2000" dirty="0" err="1"/>
              <a:t>PlanDo</a:t>
            </a:r>
            <a:r>
              <a:rPr lang="en-GB" sz="2000" dirty="0"/>
              <a:t>-Check-Act (PDCA) circles” will be created by the Multi-Actor team to get closer to the mission (e.g. biosecurity compliance). </a:t>
            </a:r>
          </a:p>
          <a:p>
            <a:r>
              <a:rPr lang="en-GB" sz="2000" dirty="0"/>
              <a:t>The circles influence the final mission, but often they also affect each other. </a:t>
            </a:r>
          </a:p>
          <a:p>
            <a:r>
              <a:rPr lang="en-GB" sz="2000" dirty="0"/>
              <a:t>Consider the mission as an equilibrium bar on which the PCDA circles balance. If one circle does not go well, the mission will be unbalanced.</a:t>
            </a:r>
            <a:endParaRPr lang="en-BE" sz="2000" dirty="0"/>
          </a:p>
        </p:txBody>
      </p:sp>
      <p:pic>
        <p:nvPicPr>
          <p:cNvPr id="11" name="Picture 10" descr="A diagram of a diagram of a diagram&#10;&#10;Description automatically generated">
            <a:extLst>
              <a:ext uri="{FF2B5EF4-FFF2-40B4-BE49-F238E27FC236}">
                <a16:creationId xmlns:a16="http://schemas.microsoft.com/office/drawing/2014/main" id="{57A56779-B35E-D9CD-9DC6-AB35B05636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2428" y="984049"/>
            <a:ext cx="7150116" cy="4889902"/>
          </a:xfrm>
          <a:prstGeom prst="rect">
            <a:avLst/>
          </a:prstGeom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7B4BBF5E-7345-8DAF-E0E5-DEEA9B27670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722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42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589E47-BC3A-C55A-3394-82750B442E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Practical video: Using a multi-actor plan on a goat farm</a:t>
            </a:r>
            <a:endParaRPr lang="en-BE" dirty="0"/>
          </a:p>
        </p:txBody>
      </p:sp>
      <p:pic>
        <p:nvPicPr>
          <p:cNvPr id="4" name="Online Media 3" title="Using a multi-actor plan on a goat farm">
            <a:hlinkClick r:id="" action="ppaction://media"/>
            <a:extLst>
              <a:ext uri="{FF2B5EF4-FFF2-40B4-BE49-F238E27FC236}">
                <a16:creationId xmlns:a16="http://schemas.microsoft.com/office/drawing/2014/main" id="{229E40C1-E07F-4E2F-67F7-A2AE42CFD237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241550" y="1825625"/>
            <a:ext cx="7707313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72173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B3BEFD-7631-34F0-27B5-494675F8DD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Farm Health Team Toolbox - Disarm Project</a:t>
            </a:r>
            <a:endParaRPr lang="en-BE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6164F62-1975-AD0F-E928-9C8D8BE84F12}"/>
              </a:ext>
            </a:extLst>
          </p:cNvPr>
          <p:cNvSpPr txBox="1"/>
          <p:nvPr/>
        </p:nvSpPr>
        <p:spPr>
          <a:xfrm>
            <a:off x="6603743" y="2767280"/>
            <a:ext cx="352930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dirty="0"/>
              <a:t>Scan this QR code to learn more about the DISARM MAFH approach toolbox or visit</a:t>
            </a:r>
          </a:p>
          <a:p>
            <a:r>
              <a:rPr lang="en-GB" sz="2000" dirty="0"/>
              <a:t>https://shorturl.at/ETYZ9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BCFD257-4EEE-89BA-3CF4-4016AA6E075E}"/>
              </a:ext>
            </a:extLst>
          </p:cNvPr>
          <p:cNvSpPr txBox="1"/>
          <p:nvPr/>
        </p:nvSpPr>
        <p:spPr>
          <a:xfrm>
            <a:off x="8087309" y="5713839"/>
            <a:ext cx="431307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dirty="0">
                <a:latin typeface="varela round" panose="00000500000000000000" pitchFamily="2" charset="-79"/>
                <a:ea typeface="Calibri" panose="020F0502020204030204" pitchFamily="34" charset="0"/>
                <a:cs typeface="varela round" panose="00000500000000000000" pitchFamily="2" charset="-79"/>
              </a:rPr>
              <a:t>This project has received funding from the European Union’s Horizon 2020 research and innovation programme under grant agreement No.817591</a:t>
            </a:r>
            <a:endParaRPr lang="en-BE" sz="1200" dirty="0">
              <a:latin typeface="varela round" panose="00000500000000000000" pitchFamily="2" charset="-79"/>
              <a:ea typeface="Calibri" panose="020F0502020204030204" pitchFamily="34" charset="0"/>
              <a:cs typeface="varela round" panose="00000500000000000000" pitchFamily="2" charset="-79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EDCA5EE-1FB2-EB80-0C45-D798A11D9C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65875" y="5789499"/>
            <a:ext cx="1021434" cy="679676"/>
          </a:xfrm>
          <a:prstGeom prst="rect">
            <a:avLst/>
          </a:prstGeom>
        </p:spPr>
      </p:pic>
      <p:pic>
        <p:nvPicPr>
          <p:cNvPr id="7" name="Content Placeholder 6" descr="A qr code with a logo&#10;&#10;Description automatically generated">
            <a:extLst>
              <a:ext uri="{FF2B5EF4-FFF2-40B4-BE49-F238E27FC236}">
                <a16:creationId xmlns:a16="http://schemas.microsoft.com/office/drawing/2014/main" id="{875156B2-B22E-C354-87F3-CF8C3DCB3CE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9023" y="1777999"/>
            <a:ext cx="4351338" cy="4351338"/>
          </a:xfrm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6C5989FA-FC80-8FB3-754C-CBE23872B62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4760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57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C78BAB6A1C84F545963E0C901C12A503" ma:contentTypeVersion="13" ma:contentTypeDescription="Crear nuevo documento." ma:contentTypeScope="" ma:versionID="72f1889dfbcdd83fbc240b864d4538ff">
  <xsd:schema xmlns:xsd="http://www.w3.org/2001/XMLSchema" xmlns:xs="http://www.w3.org/2001/XMLSchema" xmlns:p="http://schemas.microsoft.com/office/2006/metadata/properties" xmlns:ns2="647396e3-6a7c-49e4-86bb-38ecec5b669c" xmlns:ns3="cf327815-79d0-4fc2-8b8d-cf7e72fbbfb7" targetNamespace="http://schemas.microsoft.com/office/2006/metadata/properties" ma:root="true" ma:fieldsID="3e5149360898c58efd1605597a8c192d" ns2:_="" ns3:_="">
    <xsd:import namespace="647396e3-6a7c-49e4-86bb-38ecec5b669c"/>
    <xsd:import namespace="cf327815-79d0-4fc2-8b8d-cf7e72fbbfb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47396e3-6a7c-49e4-86bb-38ecec5b669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16" nillable="true" ma:displayName="Location" ma:description="" ma:indexed="true" ma:internalName="MediaServiceLocation" ma:readOnly="true">
      <xsd:simpleType>
        <xsd:restriction base="dms:Text"/>
      </xsd:simpleType>
    </xsd:element>
    <xsd:element name="lcf76f155ced4ddcb4097134ff3c332f" ma:index="18" nillable="true" ma:taxonomy="true" ma:internalName="lcf76f155ced4ddcb4097134ff3c332f" ma:taxonomyFieldName="MediaServiceImageTags" ma:displayName="Etiquetas de imagen" ma:readOnly="false" ma:fieldId="{5cf76f15-5ced-4ddc-b409-7134ff3c332f}" ma:taxonomyMulti="true" ma:sspId="951800dd-f53a-43a5-a698-f470e596063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f327815-79d0-4fc2-8b8d-cf7e72fbbfb7" elementFormDefault="qualified">
    <xsd:import namespace="http://schemas.microsoft.com/office/2006/documentManagement/types"/>
    <xsd:import namespace="http://schemas.microsoft.com/office/infopath/2007/PartnerControls"/>
    <xsd:element name="TaxCatchAll" ma:index="19" nillable="true" ma:displayName="Taxonomy Catch All Column" ma:hidden="true" ma:list="{b90cdd13-5fd3-47fb-8bca-23f56ed786a9}" ma:internalName="TaxCatchAll" ma:showField="CatchAllData" ma:web="cf327815-79d0-4fc2-8b8d-cf7e72fbbfb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647396e3-6a7c-49e4-86bb-38ecec5b669c">
      <Terms xmlns="http://schemas.microsoft.com/office/infopath/2007/PartnerControls"/>
    </lcf76f155ced4ddcb4097134ff3c332f>
    <TaxCatchAll xmlns="cf327815-79d0-4fc2-8b8d-cf7e72fbbfb7" xsi:nil="true"/>
  </documentManagement>
</p:properties>
</file>

<file path=customXml/itemProps1.xml><?xml version="1.0" encoding="utf-8"?>
<ds:datastoreItem xmlns:ds="http://schemas.openxmlformats.org/officeDocument/2006/customXml" ds:itemID="{046AC850-DA6F-4C37-98B2-AF1A7FBCD7A1}"/>
</file>

<file path=customXml/itemProps2.xml><?xml version="1.0" encoding="utf-8"?>
<ds:datastoreItem xmlns:ds="http://schemas.openxmlformats.org/officeDocument/2006/customXml" ds:itemID="{88D26102-B5C3-4795-88E2-8BE9E6FC797C}"/>
</file>

<file path=customXml/itemProps3.xml><?xml version="1.0" encoding="utf-8"?>
<ds:datastoreItem xmlns:ds="http://schemas.openxmlformats.org/officeDocument/2006/customXml" ds:itemID="{E15FC76B-49EF-4D52-8B0D-0EF74D550449}"/>
</file>

<file path=docProps/app.xml><?xml version="1.0" encoding="utf-8"?>
<Properties xmlns="http://schemas.openxmlformats.org/officeDocument/2006/extended-properties" xmlns:vt="http://schemas.openxmlformats.org/officeDocument/2006/docPropsVTypes">
  <TotalTime>31</TotalTime>
  <Words>455</Words>
  <Application>Microsoft Office PowerPoint</Application>
  <PresentationFormat>Widescreen</PresentationFormat>
  <Paragraphs>38</Paragraphs>
  <Slides>9</Slides>
  <Notes>0</Notes>
  <HiddenSlides>1</HiddenSlides>
  <MMClips>9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5" baseType="lpstr">
      <vt:lpstr>Aptos</vt:lpstr>
      <vt:lpstr>Aptos Display</vt:lpstr>
      <vt:lpstr>Arial</vt:lpstr>
      <vt:lpstr>varela round</vt:lpstr>
      <vt:lpstr>Wingdings</vt:lpstr>
      <vt:lpstr>Office Theme</vt:lpstr>
      <vt:lpstr>FARM HEALTH TEAM TOOLBOX: IMPROVE BIOSECURITY WITH YOUR MULTI-ACTOR FARM HEALTH TEAM </vt:lpstr>
      <vt:lpstr>About the project</vt:lpstr>
      <vt:lpstr>Achievements of the DISARM project</vt:lpstr>
      <vt:lpstr>Set up your own Farm Health Team in Five Steps</vt:lpstr>
      <vt:lpstr>Let’s try it!</vt:lpstr>
      <vt:lpstr>Let’s try it!</vt:lpstr>
      <vt:lpstr>“Keep all the signs in the air!”  In the end…. </vt:lpstr>
      <vt:lpstr>Practical video: Using a multi-actor plan on a goat farm</vt:lpstr>
      <vt:lpstr>Farm Health Team Toolbox - Disarm Project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Disseminating Innovative Solutions for Antibiotic Resistance Management</dc:title>
  <dc:creator>Catarina Santiago</dc:creator>
  <cp:lastModifiedBy>Yael Dotan</cp:lastModifiedBy>
  <cp:revision>10</cp:revision>
  <dcterms:created xsi:type="dcterms:W3CDTF">2024-01-15T14:28:59Z</dcterms:created>
  <dcterms:modified xsi:type="dcterms:W3CDTF">2024-10-28T08:32:29Z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0x010100C78BAB6A1C84F545963E0C901C12A503</vt:lpwstr>
  </property>
  <property fmtid="{D5CDD505-2E9C-101B-9397-08002B2CF9AE}" pid="3" name="MediaServiceImageTags">
    <vt:lpwstr/>
  </property>
</Properties>
</file>