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5" r:id="rId4"/>
    <p:sldMasterId id="2147483689" r:id="rId5"/>
  </p:sldMasterIdLst>
  <p:notesMasterIdLst>
    <p:notesMasterId r:id="rId28"/>
  </p:notesMasterIdLst>
  <p:sldIdLst>
    <p:sldId id="261" r:id="rId6"/>
    <p:sldId id="272" r:id="rId7"/>
    <p:sldId id="384" r:id="rId8"/>
    <p:sldId id="385" r:id="rId9"/>
    <p:sldId id="349" r:id="rId10"/>
    <p:sldId id="345" r:id="rId11"/>
    <p:sldId id="2449" r:id="rId12"/>
    <p:sldId id="386" r:id="rId13"/>
    <p:sldId id="388" r:id="rId14"/>
    <p:sldId id="387" r:id="rId15"/>
    <p:sldId id="372" r:id="rId16"/>
    <p:sldId id="291" r:id="rId17"/>
    <p:sldId id="2436" r:id="rId18"/>
    <p:sldId id="389" r:id="rId19"/>
    <p:sldId id="2444" r:id="rId20"/>
    <p:sldId id="2450" r:id="rId21"/>
    <p:sldId id="354" r:id="rId22"/>
    <p:sldId id="2446" r:id="rId23"/>
    <p:sldId id="362" r:id="rId24"/>
    <p:sldId id="2447" r:id="rId25"/>
    <p:sldId id="2448" r:id="rId26"/>
    <p:sldId id="283" r:id="rId27"/>
  </p:sldIdLst>
  <p:sldSz cx="12192000" cy="6870700"/>
  <p:notesSz cx="6870700" cy="12192000"/>
  <p:defaultTextStyle>
    <a:defPPr>
      <a:defRPr kern="0"/>
    </a:defPPr>
  </p:defaultTextStyle>
  <p:extLst>
    <p:ext uri="{EFAFB233-063F-42B5-8137-9DF3F51BA10A}">
      <p15:sldGuideLst xmlns:p15="http://schemas.microsoft.com/office/powerpoint/2012/main">
        <p15:guide id="1" orient="horz" pos="2884" userDrawn="1">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E1EB58-8BCF-F16E-AA43-FB5E5C94E6BC}" name="PAGIDA Anastasia (SANTE)" initials="EC" userId="PAGIDA Anastasia (SANTE)" providerId="None"/>
  <p188:author id="{E9715D8D-6961-5BC1-F671-948996BFE6F1}" name="Monica Zabala Utrillas" initials="MZU" userId="S::MZABALA@aenor.com::d2bf3cba-a650-4e0c-9b0d-61a84d2d83d5" providerId="AD"/>
  <p188:author id="{95D854A1-7B95-F89F-8A0F-1160B2213964}" name="GORANOV Luben (SANTE)" initials="EC" userId="GORANOV Luben (SANTE)" providerId="None"/>
  <p188:author id="{284C46AC-8E6C-4302-700A-3579145EC755}" name="Andrea Castro Troya" initials="AC" userId="S::acastro@aenor.com::58fec591-b333-4c59-a2df-1c57e39d426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nica Zabala Utrillas" initials="MZU" lastIdx="1" clrIdx="0">
    <p:extLst>
      <p:ext uri="{19B8F6BF-5375-455C-9EA6-DF929625EA0E}">
        <p15:presenceInfo xmlns:p15="http://schemas.microsoft.com/office/powerpoint/2012/main" userId="S::MZABALA@aenor.com::d2bf3cba-a650-4e0c-9b0d-61a84d2d83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2C7470"/>
    <a:srgbClr val="ECEBEB"/>
    <a:srgbClr val="6BB188"/>
    <a:srgbClr val="0066FF"/>
    <a:srgbClr val="33CC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2" autoAdjust="0"/>
    <p:restoredTop sz="96005" autoAdjust="0"/>
  </p:normalViewPr>
  <p:slideViewPr>
    <p:cSldViewPr>
      <p:cViewPr>
        <p:scale>
          <a:sx n="110" d="100"/>
          <a:sy n="110" d="100"/>
        </p:scale>
        <p:origin x="474" y="66"/>
      </p:cViewPr>
      <p:guideLst>
        <p:guide orient="horz" pos="2884"/>
        <p:guide pos="216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36" d="100"/>
          <a:sy n="36" d="100"/>
        </p:scale>
        <p:origin x="2952" y="6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zabala\AppData\Roaming\Microsoft\Excel\Gr&#225;fico%20objetivo%202023%20(version%201).xlsb"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EC Square Sans Pro" panose="020B0506040000020004" pitchFamily="34" charset="0"/>
                <a:ea typeface="+mn-ea"/>
                <a:cs typeface="+mn-cs"/>
              </a:defRPr>
            </a:pPr>
            <a:r>
              <a:rPr lang="en-GB" sz="2000" dirty="0"/>
              <a:t>Estimated median number of infections, all types</a:t>
            </a:r>
          </a:p>
        </c:rich>
      </c:tx>
      <c:layout>
        <c:manualLayout>
          <c:xMode val="edge"/>
          <c:yMode val="edge"/>
          <c:x val="0.12996376811594201"/>
          <c:y val="1.6949152542372881E-2"/>
        </c:manualLayout>
      </c:layout>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EC Square Sans Pro" panose="020B0506040000020004" pitchFamily="34" charset="0"/>
              <a:ea typeface="+mn-ea"/>
              <a:cs typeface="+mn-cs"/>
            </a:defRPr>
          </a:pPr>
          <a:endParaRPr lang="en-US"/>
        </a:p>
      </c:txPr>
    </c:title>
    <c:autoTitleDeleted val="0"/>
    <c:plotArea>
      <c:layout/>
      <c:barChart>
        <c:barDir val="col"/>
        <c:grouping val="clustered"/>
        <c:varyColors val="0"/>
        <c:ser>
          <c:idx val="0"/>
          <c:order val="0"/>
          <c:tx>
            <c:strRef>
              <c:f>Hoja3!$C$18</c:f>
              <c:strCache>
                <c:ptCount val="1"/>
                <c:pt idx="0">
                  <c:v>Estimated median numbre of infections, all types</c:v>
                </c:pt>
              </c:strCache>
            </c:strRef>
          </c:tx>
          <c:spPr>
            <a:solidFill>
              <a:srgbClr val="2C7470"/>
            </a:solidFill>
            <a:ln>
              <a:noFill/>
            </a:ln>
            <a:effectLst>
              <a:outerShdw blurRad="76200" dir="18900000" sy="23000" kx="-1200000" algn="bl" rotWithShape="0">
                <a:prstClr val="black">
                  <a:alpha val="20000"/>
                </a:prstClr>
              </a:outerShdw>
            </a:effectLst>
          </c:spPr>
          <c:invertIfNegative val="0"/>
          <c:dPt>
            <c:idx val="0"/>
            <c:invertIfNegative val="0"/>
            <c:bubble3D val="0"/>
            <c:spPr>
              <a:solidFill>
                <a:srgbClr val="2C747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BB22-473A-8E05-CA03EAFDDD2E}"/>
              </c:ext>
            </c:extLst>
          </c:dPt>
          <c:dLbls>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EC Square Sans Pro" panose="020B05060400000200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Hoja3!$B$19:$B$23</c:f>
              <c:numCache>
                <c:formatCode>General</c:formatCode>
                <c:ptCount val="5"/>
                <c:pt idx="0">
                  <c:v>2016</c:v>
                </c:pt>
                <c:pt idx="1">
                  <c:v>2017</c:v>
                </c:pt>
                <c:pt idx="2">
                  <c:v>2018</c:v>
                </c:pt>
                <c:pt idx="3">
                  <c:v>2019</c:v>
                </c:pt>
                <c:pt idx="4">
                  <c:v>2020</c:v>
                </c:pt>
              </c:numCache>
            </c:numRef>
          </c:cat>
          <c:val>
            <c:numRef>
              <c:f>Hoja3!$C$19:$C$23</c:f>
              <c:numCache>
                <c:formatCode>#,##0</c:formatCode>
                <c:ptCount val="5"/>
                <c:pt idx="0">
                  <c:v>685433</c:v>
                </c:pt>
                <c:pt idx="1">
                  <c:v>701816</c:v>
                </c:pt>
                <c:pt idx="2">
                  <c:v>822075</c:v>
                </c:pt>
                <c:pt idx="3">
                  <c:v>865767</c:v>
                </c:pt>
                <c:pt idx="4">
                  <c:v>801517</c:v>
                </c:pt>
              </c:numCache>
            </c:numRef>
          </c:val>
          <c:extLst>
            <c:ext xmlns:c16="http://schemas.microsoft.com/office/drawing/2014/chart" uri="{C3380CC4-5D6E-409C-BE32-E72D297353CC}">
              <c16:uniqueId val="{00000002-BB22-473A-8E05-CA03EAFDDD2E}"/>
            </c:ext>
          </c:extLst>
        </c:ser>
        <c:dLbls>
          <c:showLegendKey val="0"/>
          <c:showVal val="1"/>
          <c:showCatName val="0"/>
          <c:showSerName val="0"/>
          <c:showPercent val="0"/>
          <c:showBubbleSize val="0"/>
        </c:dLbls>
        <c:gapWidth val="150"/>
        <c:overlap val="-25"/>
        <c:axId val="1014738271"/>
        <c:axId val="1014758239"/>
      </c:barChart>
      <c:catAx>
        <c:axId val="101473827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lumMod val="65000"/>
                    <a:lumOff val="35000"/>
                  </a:schemeClr>
                </a:solidFill>
                <a:effectLst/>
                <a:latin typeface="EC Square Sans Pro" panose="020B0506040000020004" pitchFamily="34" charset="0"/>
                <a:ea typeface="+mn-ea"/>
                <a:cs typeface="+mn-cs"/>
              </a:defRPr>
            </a:pPr>
            <a:endParaRPr lang="en-US"/>
          </a:p>
        </c:txPr>
        <c:crossAx val="1014758239"/>
        <c:crosses val="autoZero"/>
        <c:auto val="1"/>
        <c:lblAlgn val="ctr"/>
        <c:lblOffset val="100"/>
        <c:noMultiLvlLbl val="0"/>
      </c:catAx>
      <c:valAx>
        <c:axId val="1014758239"/>
        <c:scaling>
          <c:orientation val="minMax"/>
        </c:scaling>
        <c:delete val="1"/>
        <c:axPos val="l"/>
        <c:numFmt formatCode="#,##0" sourceLinked="1"/>
        <c:majorTickMark val="none"/>
        <c:minorTickMark val="none"/>
        <c:tickLblPos val="nextTo"/>
        <c:crossAx val="1014738271"/>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latin typeface="EC Square Sans Pro" panose="020B05060400000200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7303" cy="611291"/>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91608" y="0"/>
            <a:ext cx="2977303" cy="611291"/>
          </a:xfrm>
          <a:prstGeom prst="rect">
            <a:avLst/>
          </a:prstGeom>
        </p:spPr>
        <p:txBody>
          <a:bodyPr vert="horz" lIns="91440" tIns="45720" rIns="91440" bIns="45720" rtlCol="0"/>
          <a:lstStyle>
            <a:lvl1pPr algn="r">
              <a:defRPr sz="1200"/>
            </a:lvl1pPr>
          </a:lstStyle>
          <a:p>
            <a:fld id="{ECDD6750-F9E3-4DA1-BD9B-5E78D7093E59}" type="datetimeFigureOut">
              <a:rPr lang="en-GB" smtClean="0"/>
              <a:t>03/10/2024</a:t>
            </a:fld>
            <a:endParaRPr lang="en-GB"/>
          </a:p>
        </p:txBody>
      </p:sp>
      <p:sp>
        <p:nvSpPr>
          <p:cNvPr id="4" name="Marcador de imagen de diapositiva 3"/>
          <p:cNvSpPr>
            <a:spLocks noGrp="1" noRot="1" noChangeAspect="1"/>
          </p:cNvSpPr>
          <p:nvPr>
            <p:ph type="sldImg" idx="2"/>
          </p:nvPr>
        </p:nvSpPr>
        <p:spPr>
          <a:xfrm>
            <a:off x="-215900" y="1524000"/>
            <a:ext cx="7302500" cy="4116388"/>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7070" y="5867824"/>
            <a:ext cx="5496560" cy="4800177"/>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11580712"/>
            <a:ext cx="2977303" cy="611289"/>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91608" y="11580712"/>
            <a:ext cx="2977303" cy="611289"/>
          </a:xfrm>
          <a:prstGeom prst="rect">
            <a:avLst/>
          </a:prstGeom>
        </p:spPr>
        <p:txBody>
          <a:bodyPr vert="horz" lIns="91440" tIns="45720" rIns="91440" bIns="45720" rtlCol="0" anchor="b"/>
          <a:lstStyle>
            <a:lvl1pPr algn="r">
              <a:defRPr sz="1200"/>
            </a:lvl1pPr>
          </a:lstStyle>
          <a:p>
            <a:fld id="{3BF68CBC-6CFC-428F-8CC1-256870B442D5}" type="slidenum">
              <a:rPr lang="en-GB" smtClean="0"/>
              <a:t>‹#›</a:t>
            </a:fld>
            <a:endParaRPr lang="en-GB"/>
          </a:p>
        </p:txBody>
      </p:sp>
    </p:spTree>
    <p:extLst>
      <p:ext uri="{BB962C8B-B14F-4D97-AF65-F5344CB8AC3E}">
        <p14:creationId xmlns:p14="http://schemas.microsoft.com/office/powerpoint/2010/main" val="1002337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ema.europa.eu/en/veterinary-regulatory-overview/veterinary-medicinal-products-regulatio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c.europa.eu/eurostat/databrowser/view/ef_lsk_main__custom_8943026/default/table?lang=en"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ec.europa.eu/eurostat/statistics-explained/index.php?title=Aquaculture_statistics#EU_Aquacultur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i.org/10.1787/9789264307599-e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Antibiotic_resistanc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a:t>
            </a:fld>
            <a:endParaRPr lang="en-GB" dirty="0"/>
          </a:p>
        </p:txBody>
      </p:sp>
    </p:spTree>
    <p:extLst>
      <p:ext uri="{BB962C8B-B14F-4D97-AF65-F5344CB8AC3E}">
        <p14:creationId xmlns:p14="http://schemas.microsoft.com/office/powerpoint/2010/main" val="3233815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100" b="0" i="0" dirty="0">
                <a:solidFill>
                  <a:srgbClr val="404040"/>
                </a:solidFill>
                <a:effectLst/>
                <a:latin typeface="arial" panose="020B0604020202020204" pitchFamily="34" charset="0"/>
              </a:rPr>
              <a:t>From simplified summary JIACRA report: https://www.ecdc.europa.eu/sites/default/files/documents/simplified-summary-antimicrobial-consumption-resistance-bacteria-2019-2021.pdf</a:t>
            </a:r>
            <a:endParaRPr lang="en-GB" sz="1100" b="0" i="0" dirty="0">
              <a:solidFill>
                <a:srgbClr val="1F1F1F"/>
              </a:solidFill>
              <a:effectLst/>
              <a:latin typeface="Google Sans"/>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10</a:t>
            </a:fld>
            <a:endParaRPr lang="en-GB"/>
          </a:p>
        </p:txBody>
      </p:sp>
    </p:spTree>
    <p:extLst>
      <p:ext uri="{BB962C8B-B14F-4D97-AF65-F5344CB8AC3E}">
        <p14:creationId xmlns:p14="http://schemas.microsoft.com/office/powerpoint/2010/main" val="2838690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100" dirty="0">
                <a:latin typeface="EC Square Sans Pro" panose="020B0506040000020004" pitchFamily="34" charset="0"/>
              </a:rPr>
              <a:t>https://ec.europa.eu/eurostat/statistics-explained/images/f/f2/Developments_of_livestock_populations_%28index_2002%3D100_based_on_heads_of_animals%2C_EU%2C_2002-2022%29_16-10-2023_v2.png</a:t>
            </a:r>
          </a:p>
          <a:p>
            <a:endParaRPr lang="es-ES" sz="1100" dirty="0">
              <a:latin typeface="EC Square Sans Pro" panose="020B0506040000020004" pitchFamily="34" charset="0"/>
            </a:endParaRPr>
          </a:p>
          <a:p>
            <a:r>
              <a:rPr lang="es-ES" sz="1100" dirty="0" err="1">
                <a:latin typeface="EC Square Sans Pro" panose="020B0506040000020004" pitchFamily="34" charset="0"/>
              </a:rPr>
              <a:t>Farm</a:t>
            </a:r>
            <a:r>
              <a:rPr lang="es-ES" sz="1100" dirty="0">
                <a:latin typeface="EC Square Sans Pro" panose="020B0506040000020004" pitchFamily="34" charset="0"/>
              </a:rPr>
              <a:t> </a:t>
            </a:r>
            <a:r>
              <a:rPr lang="es-ES" sz="1100" dirty="0" err="1">
                <a:latin typeface="EC Square Sans Pro" panose="020B0506040000020004" pitchFamily="34" charset="0"/>
              </a:rPr>
              <a:t>to</a:t>
            </a:r>
            <a:r>
              <a:rPr lang="es-ES" sz="1100" dirty="0">
                <a:latin typeface="EC Square Sans Pro" panose="020B0506040000020004" pitchFamily="34" charset="0"/>
              </a:rPr>
              <a:t> </a:t>
            </a:r>
            <a:r>
              <a:rPr lang="es-ES" sz="1100" dirty="0" err="1">
                <a:latin typeface="EC Square Sans Pro" panose="020B0506040000020004" pitchFamily="34" charset="0"/>
              </a:rPr>
              <a:t>fork</a:t>
            </a:r>
            <a:r>
              <a:rPr lang="es-ES" sz="1100" dirty="0">
                <a:latin typeface="EC Square Sans Pro" panose="020B0506040000020004" pitchFamily="34" charset="0"/>
              </a:rPr>
              <a:t> </a:t>
            </a:r>
            <a:r>
              <a:rPr lang="es-ES" sz="1100" dirty="0" err="1">
                <a:latin typeface="EC Square Sans Pro" panose="020B0506040000020004" pitchFamily="34" charset="0"/>
              </a:rPr>
              <a:t>objective</a:t>
            </a:r>
            <a:r>
              <a:rPr lang="es-ES" sz="1100" dirty="0">
                <a:latin typeface="EC Square Sans Pro" panose="020B0506040000020004" pitchFamily="34" charset="0"/>
              </a:rPr>
              <a:t> </a:t>
            </a:r>
            <a:r>
              <a:rPr lang="es-ES" sz="1100" dirty="0" err="1">
                <a:latin typeface="EC Square Sans Pro" panose="020B0506040000020004" pitchFamily="34" charset="0"/>
              </a:rPr>
              <a:t>is</a:t>
            </a:r>
            <a:r>
              <a:rPr lang="es-ES" sz="1100" dirty="0">
                <a:latin typeface="EC Square Sans Pro" panose="020B0506040000020004" pitchFamily="34" charset="0"/>
              </a:rPr>
              <a:t> </a:t>
            </a:r>
            <a:r>
              <a:rPr lang="es-ES" sz="1100" dirty="0" err="1">
                <a:latin typeface="EC Square Sans Pro" panose="020B0506040000020004" pitchFamily="34" charset="0"/>
              </a:rPr>
              <a:t>part</a:t>
            </a:r>
            <a:r>
              <a:rPr lang="es-ES" sz="1100" dirty="0">
                <a:latin typeface="EC Square Sans Pro" panose="020B0506040000020004" pitchFamily="34" charset="0"/>
              </a:rPr>
              <a:t> of </a:t>
            </a:r>
            <a:r>
              <a:rPr lang="es-ES" sz="1100" dirty="0" err="1">
                <a:latin typeface="EC Square Sans Pro" panose="020B0506040000020004" pitchFamily="34" charset="0"/>
              </a:rPr>
              <a:t>the</a:t>
            </a:r>
            <a:r>
              <a:rPr lang="es-ES" sz="1100" dirty="0">
                <a:latin typeface="EC Square Sans Pro" panose="020B0506040000020004" pitchFamily="34" charset="0"/>
              </a:rPr>
              <a:t> Green Deal</a:t>
            </a:r>
          </a:p>
          <a:p>
            <a:r>
              <a:rPr lang="es-ES" sz="1100" dirty="0" err="1">
                <a:highlight>
                  <a:srgbClr val="FFFF00"/>
                </a:highlight>
                <a:latin typeface="EC Square Sans Pro" panose="020B0506040000020004" pitchFamily="34" charset="0"/>
              </a:rPr>
              <a:t>The</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starting</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point</a:t>
            </a:r>
            <a:r>
              <a:rPr lang="es-ES" sz="1100" dirty="0">
                <a:highlight>
                  <a:srgbClr val="FFFF00"/>
                </a:highlight>
                <a:latin typeface="EC Square Sans Pro" panose="020B0506040000020004" pitchFamily="34" charset="0"/>
              </a:rPr>
              <a:t> </a:t>
            </a:r>
            <a:r>
              <a:rPr lang="es-ES" sz="1100" dirty="0" err="1">
                <a:latin typeface="EC Square Sans Pro" panose="020B0506040000020004" pitchFamily="34" charset="0"/>
              </a:rPr>
              <a:t>is</a:t>
            </a:r>
            <a:r>
              <a:rPr lang="es-ES" sz="1100" dirty="0">
                <a:latin typeface="EC Square Sans Pro" panose="020B0506040000020004" pitchFamily="34" charset="0"/>
              </a:rPr>
              <a:t> 2018.</a:t>
            </a:r>
          </a:p>
          <a:p>
            <a:r>
              <a:rPr lang="es-ES" sz="1100" dirty="0" err="1">
                <a:highlight>
                  <a:srgbClr val="FFFF00"/>
                </a:highlight>
                <a:latin typeface="EC Square Sans Pro" panose="020B0506040000020004" pitchFamily="34" charset="0"/>
              </a:rPr>
              <a:t>Objective</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is</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for</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all</a:t>
            </a:r>
            <a:r>
              <a:rPr lang="es-ES" sz="1100" dirty="0">
                <a:highlight>
                  <a:srgbClr val="FFFF00"/>
                </a:highlight>
                <a:latin typeface="EC Square Sans Pro" panose="020B0506040000020004" pitchFamily="34" charset="0"/>
              </a:rPr>
              <a:t> EU </a:t>
            </a:r>
            <a:r>
              <a:rPr lang="es-ES" sz="1100" dirty="0" err="1">
                <a:highlight>
                  <a:srgbClr val="FFFF00"/>
                </a:highlight>
                <a:latin typeface="EC Square Sans Pro" panose="020B0506040000020004" pitchFamily="34" charset="0"/>
              </a:rPr>
              <a:t>countries</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not</a:t>
            </a:r>
            <a:r>
              <a:rPr lang="es-ES" sz="1100" dirty="0">
                <a:highlight>
                  <a:srgbClr val="FFFF00"/>
                </a:highlight>
                <a:latin typeface="EC Square Sans Pro" panose="020B0506040000020004" pitchFamily="34" charset="0"/>
              </a:rPr>
              <a:t> individual</a:t>
            </a:r>
          </a:p>
          <a:p>
            <a:endParaRPr lang="es-ES"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11</a:t>
            </a:fld>
            <a:endParaRPr lang="en-GB"/>
          </a:p>
        </p:txBody>
      </p:sp>
    </p:spTree>
    <p:extLst>
      <p:ext uri="{BB962C8B-B14F-4D97-AF65-F5344CB8AC3E}">
        <p14:creationId xmlns:p14="http://schemas.microsoft.com/office/powerpoint/2010/main" val="3186023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687070" y="5943600"/>
            <a:ext cx="5496560" cy="4800177"/>
          </a:xfrm>
        </p:spPr>
        <p:txBody>
          <a:bodyPr/>
          <a:lstStyle/>
          <a:p>
            <a:pPr marL="0" indent="0">
              <a:buNone/>
            </a:pPr>
            <a:r>
              <a:rPr lang="en-GB" sz="1100" dirty="0">
                <a:latin typeface="EC Square Sans Pro" panose="020B0506040000020004" pitchFamily="34" charset="0"/>
              </a:rPr>
              <a:t>The European Medicines Agency (EMA) started the ESVAC project in 2009.</a:t>
            </a:r>
          </a:p>
          <a:p>
            <a:pPr marL="0" indent="0">
              <a:buNone/>
            </a:pPr>
            <a:endParaRPr lang="en-GB" sz="1100" dirty="0">
              <a:latin typeface="EC Square Sans Pro" panose="020B0506040000020004" pitchFamily="34" charset="0"/>
            </a:endParaRPr>
          </a:p>
          <a:p>
            <a:pPr marL="0" indent="0">
              <a:buNone/>
            </a:pPr>
            <a:r>
              <a:rPr lang="en-GB" sz="1100" b="0" i="0" dirty="0">
                <a:solidFill>
                  <a:srgbClr val="1E1E1E"/>
                </a:solidFill>
                <a:effectLst/>
                <a:latin typeface="EC Square Sans Pro" panose="020B0506040000020004" pitchFamily="34" charset="0"/>
              </a:rPr>
              <a:t>The European Surveillance of Veterinary Antimicrobial Consumption (ESVAC) project collected information from 2009 to 2023 on </a:t>
            </a:r>
            <a:r>
              <a:rPr lang="en-GB" sz="1100" b="1" i="0" dirty="0">
                <a:solidFill>
                  <a:srgbClr val="1E1E1E"/>
                </a:solidFill>
                <a:effectLst/>
                <a:latin typeface="EC Square Sans Pro" panose="020B0506040000020004" pitchFamily="34" charset="0"/>
              </a:rPr>
              <a:t>how antimicrobial medicines are used in animals across the European Union (EU)</a:t>
            </a:r>
            <a:r>
              <a:rPr lang="en-GB" sz="1100" b="0" i="0" dirty="0">
                <a:solidFill>
                  <a:srgbClr val="1E1E1E"/>
                </a:solidFill>
                <a:effectLst/>
                <a:latin typeface="EC Square Sans Pro" panose="020B0506040000020004" pitchFamily="34" charset="0"/>
              </a:rPr>
              <a:t>. This type of information is essential to identifying possible risk factors that could lead to the development and spread of antimicrobial resistance. </a:t>
            </a:r>
            <a:endParaRPr lang="en-GB" sz="1100" dirty="0">
              <a:latin typeface="EC Square Sans Pro" panose="020B0506040000020004" pitchFamily="34" charset="0"/>
            </a:endParaRPr>
          </a:p>
          <a:p>
            <a:pPr marL="0" indent="0">
              <a:buNone/>
            </a:pPr>
            <a:endParaRPr lang="en-GB" sz="1100" dirty="0">
              <a:latin typeface="EC Square Sans Pro" panose="020B0506040000020004" pitchFamily="34" charset="0"/>
            </a:endParaRPr>
          </a:p>
          <a:p>
            <a:pPr marL="171450" indent="-171450">
              <a:buFont typeface="Arial" panose="020B0604020202020204" pitchFamily="34" charset="0"/>
              <a:buChar char="•"/>
            </a:pPr>
            <a:r>
              <a:rPr lang="en-GB" sz="1100" dirty="0">
                <a:latin typeface="EC Square Sans Pro" panose="020B0506040000020004" pitchFamily="34" charset="0"/>
              </a:rPr>
              <a:t>Provides </a:t>
            </a:r>
            <a:r>
              <a:rPr lang="en-GB" sz="1100" b="0" i="0" dirty="0">
                <a:solidFill>
                  <a:srgbClr val="1E1E1E"/>
                </a:solidFill>
                <a:effectLst/>
                <a:latin typeface="EC Square Sans Pro" panose="020B0506040000020004" pitchFamily="34" charset="0"/>
              </a:rPr>
              <a:t>harmonised approach for the collection and reporting of </a:t>
            </a:r>
            <a:r>
              <a:rPr lang="en-GB" sz="1100" b="1" i="0" dirty="0">
                <a:solidFill>
                  <a:srgbClr val="1E1E1E"/>
                </a:solidFill>
                <a:effectLst/>
                <a:latin typeface="EC Square Sans Pro" panose="020B0506040000020004" pitchFamily="34" charset="0"/>
              </a:rPr>
              <a:t>data on the use of antimicrobial agents</a:t>
            </a:r>
            <a:r>
              <a:rPr lang="en-GB" sz="1100" b="0" i="0" dirty="0">
                <a:solidFill>
                  <a:srgbClr val="1E1E1E"/>
                </a:solidFill>
                <a:effectLst/>
                <a:latin typeface="EC Square Sans Pro" panose="020B0506040000020004" pitchFamily="34" charset="0"/>
              </a:rPr>
              <a:t> in animals from EU and European Economic Area (EEA) Member States.</a:t>
            </a:r>
          </a:p>
          <a:p>
            <a:pPr marL="171450" indent="-171450">
              <a:buFont typeface="Arial" panose="020B0604020202020204" pitchFamily="34" charset="0"/>
              <a:buChar char="•"/>
            </a:pPr>
            <a:r>
              <a:rPr lang="en-GB" sz="1100" b="0" i="0" dirty="0">
                <a:solidFill>
                  <a:srgbClr val="1E1E1E"/>
                </a:solidFill>
                <a:effectLst/>
                <a:latin typeface="EC Square Sans Pro" panose="020B0506040000020004" pitchFamily="34" charset="0"/>
              </a:rPr>
              <a:t>Voluntary participation in the ESVAC project increased from 9 to 31 reporting countries over the years.</a:t>
            </a:r>
          </a:p>
          <a:p>
            <a:pPr marL="171450" indent="-171450">
              <a:buFont typeface="Arial" panose="020B0604020202020204" pitchFamily="34" charset="0"/>
              <a:buChar char="•"/>
            </a:pPr>
            <a:r>
              <a:rPr lang="en-GB" sz="1100" b="0" i="0" dirty="0">
                <a:solidFill>
                  <a:srgbClr val="1E1E1E"/>
                </a:solidFill>
                <a:effectLst/>
                <a:latin typeface="EC Square Sans Pro" panose="020B0506040000020004" pitchFamily="34" charset="0"/>
              </a:rPr>
              <a:t>The ESVAC project formally came to an end in November 2023 with the publication of its final report.</a:t>
            </a:r>
          </a:p>
          <a:p>
            <a:pPr marL="171450" indent="-171450">
              <a:buFont typeface="Arial" panose="020B0604020202020204" pitchFamily="34" charset="0"/>
              <a:buChar char="•"/>
            </a:pPr>
            <a:r>
              <a:rPr lang="en-GB" sz="1100" b="0" i="0" dirty="0">
                <a:solidFill>
                  <a:srgbClr val="1E1E1E"/>
                </a:solidFill>
                <a:effectLst/>
                <a:latin typeface="EC Square Sans Pro" panose="020B0506040000020004" pitchFamily="34" charset="0"/>
              </a:rPr>
              <a:t>From January 2024, all EU / EEA Member States must report their data on the </a:t>
            </a:r>
            <a:r>
              <a:rPr lang="en-GB" sz="1100" b="1" i="0" dirty="0">
                <a:solidFill>
                  <a:srgbClr val="1E1E1E"/>
                </a:solidFill>
                <a:effectLst/>
                <a:latin typeface="EC Square Sans Pro" panose="020B0506040000020004" pitchFamily="34" charset="0"/>
              </a:rPr>
              <a:t>volume of sales and</a:t>
            </a:r>
            <a:r>
              <a:rPr lang="en-GB" sz="1100" b="0" i="0" dirty="0">
                <a:solidFill>
                  <a:srgbClr val="1E1E1E"/>
                </a:solidFill>
                <a:effectLst/>
                <a:latin typeface="EC Square Sans Pro" panose="020B0506040000020004" pitchFamily="34" charset="0"/>
              </a:rPr>
              <a:t> </a:t>
            </a:r>
            <a:r>
              <a:rPr lang="en-GB" sz="1100" b="1" i="0" dirty="0">
                <a:solidFill>
                  <a:srgbClr val="1E1E1E"/>
                </a:solidFill>
                <a:effectLst/>
                <a:latin typeface="EC Square Sans Pro" panose="020B0506040000020004" pitchFamily="34" charset="0"/>
              </a:rPr>
              <a:t>use of antimicrobial medicinal products in animals</a:t>
            </a:r>
            <a:r>
              <a:rPr lang="en-GB" sz="1100" b="0" i="0" dirty="0">
                <a:solidFill>
                  <a:srgbClr val="1E1E1E"/>
                </a:solidFill>
                <a:effectLst/>
                <a:latin typeface="EC Square Sans Pro" panose="020B0506040000020004" pitchFamily="34" charset="0"/>
              </a:rPr>
              <a:t>, in line with the </a:t>
            </a:r>
            <a:r>
              <a:rPr lang="en-GB" sz="1100" b="0" i="0" dirty="0">
                <a:solidFill>
                  <a:srgbClr val="1E1E1E"/>
                </a:solidFill>
                <a:effectLst/>
                <a:latin typeface="EC Square Sans Pro" panose="020B0506040000020004" pitchFamily="34" charset="0"/>
                <a:hlinkClick r:id="rId3" tooltip="Veterinary Medicinal Products Regulation"/>
              </a:rPr>
              <a:t>Veterinary Medicinal Products Regulation</a:t>
            </a:r>
            <a:r>
              <a:rPr lang="en-GB" sz="1100" b="0" i="0" dirty="0">
                <a:solidFill>
                  <a:srgbClr val="1E1E1E"/>
                </a:solidFill>
                <a:effectLst/>
                <a:latin typeface="EC Square Sans Pro" panose="020B0506040000020004" pitchFamily="34" charset="0"/>
              </a:rPr>
              <a:t>.</a:t>
            </a:r>
          </a:p>
          <a:p>
            <a:pPr marL="171450" indent="-171450">
              <a:buFont typeface="Arial" panose="020B0604020202020204" pitchFamily="34" charset="0"/>
              <a:buChar char="•"/>
            </a:pPr>
            <a:r>
              <a:rPr lang="en-GB" sz="1100" b="0" i="0" dirty="0">
                <a:solidFill>
                  <a:srgbClr val="1E1E1E"/>
                </a:solidFill>
                <a:effectLst/>
                <a:latin typeface="EC Square Sans Pro" panose="020B0506040000020004" pitchFamily="34" charset="0"/>
              </a:rPr>
              <a:t>EU / EEA Member States must use EMA's </a:t>
            </a:r>
            <a:r>
              <a:rPr lang="en-GB" sz="1100" b="1" i="0" dirty="0">
                <a:solidFill>
                  <a:srgbClr val="1E1E1E"/>
                </a:solidFill>
                <a:effectLst/>
                <a:latin typeface="EC Square Sans Pro" panose="020B0506040000020004" pitchFamily="34" charset="0"/>
              </a:rPr>
              <a:t>Antimicrobial Sales and Use Platform</a:t>
            </a:r>
            <a:r>
              <a:rPr lang="en-GB" sz="1100" b="0" i="0" dirty="0">
                <a:solidFill>
                  <a:srgbClr val="1E1E1E"/>
                </a:solidFill>
                <a:effectLst/>
                <a:latin typeface="EC Square Sans Pro" panose="020B0506040000020004" pitchFamily="34" charset="0"/>
              </a:rPr>
              <a:t> to report their data to EMA.</a:t>
            </a:r>
          </a:p>
          <a:p>
            <a:pPr marL="0" indent="0">
              <a:buNone/>
            </a:pPr>
            <a:endParaRPr lang="en-GB" sz="1100" dirty="0">
              <a:latin typeface="EC Square Sans Pro" panose="020B0506040000020004" pitchFamily="34" charset="0"/>
            </a:endParaRPr>
          </a:p>
          <a:p>
            <a:r>
              <a:rPr lang="en-GB" sz="1100" dirty="0">
                <a:latin typeface="EC Square Sans Pro" panose="020B0506040000020004" pitchFamily="34" charset="0"/>
              </a:rPr>
              <a:t>Round figure: shows the proportion of aggregated sales, in mg/PCU on antibiotic VMPs for food producing animals by antibiotic class in 31 European countries in 2022</a:t>
            </a:r>
          </a:p>
          <a:p>
            <a:r>
              <a:rPr lang="en-GB" sz="1100" dirty="0">
                <a:latin typeface="EC Square Sans Pro" panose="020B0506040000020004" pitchFamily="34" charset="0"/>
              </a:rPr>
              <a:t>Other classes” includes amphenicols, cephalosporins, other quinolones and “Others”</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12</a:t>
            </a:fld>
            <a:endParaRPr lang="en-GB"/>
          </a:p>
        </p:txBody>
      </p:sp>
    </p:spTree>
    <p:extLst>
      <p:ext uri="{BB962C8B-B14F-4D97-AF65-F5344CB8AC3E}">
        <p14:creationId xmlns:p14="http://schemas.microsoft.com/office/powerpoint/2010/main" val="1828272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a:p>
            <a:r>
              <a:rPr lang="en-US" sz="1800" dirty="0">
                <a:effectLst/>
                <a:latin typeface="Segoe UI" panose="020B0502040204020203" pitchFamily="34" charset="0"/>
              </a:rPr>
              <a:t>Annex of Regulation 2021/578. </a:t>
            </a:r>
            <a:r>
              <a:rPr lang="en-US" dirty="0"/>
              <a:t>  https://eur-lex.europa.eu/eli/reg_del/2021/578/oj</a:t>
            </a:r>
          </a:p>
          <a:p>
            <a:endParaRPr lang="en-US" dirty="0"/>
          </a:p>
          <a:p>
            <a:pPr marL="228600" indent="-228600">
              <a:buAutoNum type="arabicPeriod"/>
            </a:pPr>
            <a:r>
              <a:rPr lang="en-US" dirty="0"/>
              <a:t>The first report on the volume of sales of veterinary antimicrobial medicinal products and on the use of antimicrobial medicinal products per animal species shall be published by the Agency by 31 March 2025 and shall include the following: (a) the volume of sales of veterinary antimicrobial medicinal products, covering data from 2023 and submitted by Member States by 30 June 2024; (b) the use of antimicrobial medicinal products for relevant animal species, categories or stages covering data from 2023 and submitted by Member States by 30 September 2024.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2. As from 2025, the following reports after the first report shall be published by the Agency by 31 December and shall include the following: (a) the volume of sales of veterinary antimicrobial medicinal products submitted by Member States by 30 June of each year, covering data from the preceding calendar year; (b) the use of antimicrobial medicinal products for relevant animal species, categories or stages submitted by Member States by 30 June of each year, covering data from the preceding calendar year.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u="sng"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effectLst/>
                <a:latin typeface="Arial" panose="020B0604020202020204" pitchFamily="34" charset="0"/>
                <a:ea typeface="Calibri" panose="020F0502020204030204" pitchFamily="34" charset="0"/>
              </a:rPr>
              <a:t>Data collection will start as of the years mentioned. The reporting will start the following years (i.e. for cattle pigs and poultry reporting is due in 2024, other f-p animals in 2027, dogs cats and fur animas in 2030)</a:t>
            </a:r>
            <a:endParaRPr lang="es-ES" sz="1200" dirty="0">
              <a:effectLst/>
              <a:latin typeface="Calibri" panose="020F0502020204030204" pitchFamily="34" charset="0"/>
              <a:ea typeface="Calibri" panose="020F0502020204030204" pitchFamily="34" charset="0"/>
            </a:endParaRPr>
          </a:p>
          <a:p>
            <a:pPr marL="228600" indent="-228600">
              <a:buAutoNum type="arabicPeriod"/>
            </a:pPr>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13</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48184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100" dirty="0">
                <a:latin typeface="EC Square Sans Pro" panose="020B0506040000020004" pitchFamily="34" charset="0"/>
              </a:rPr>
              <a:t>Livestock population statistics: </a:t>
            </a:r>
            <a:r>
              <a:rPr lang="en-GB" sz="1100" dirty="0">
                <a:latin typeface="EC Square Sans Pro" panose="020B0506040000020004" pitchFamily="34" charset="0"/>
                <a:hlinkClick r:id="rId3"/>
              </a:rPr>
              <a:t>Statistics | Eurostat (europa.eu)</a:t>
            </a:r>
            <a:r>
              <a:rPr lang="en-GB" sz="1100" dirty="0">
                <a:latin typeface="EC Square Sans Pro" panose="020B0506040000020004" pitchFamily="34" charset="0"/>
              </a:rPr>
              <a:t> (2020)</a:t>
            </a:r>
          </a:p>
          <a:p>
            <a:endParaRPr lang="en-GB" sz="1100" dirty="0">
              <a:latin typeface="EC Square Sans Pro" panose="020B0506040000020004" pitchFamily="34" charset="0"/>
            </a:endParaRPr>
          </a:p>
          <a:p>
            <a:r>
              <a:rPr lang="en-GB" sz="1100" dirty="0">
                <a:latin typeface="EC Square Sans Pro" panose="020B0506040000020004" pitchFamily="34" charset="0"/>
              </a:rPr>
              <a:t>Aquaculture statistics: </a:t>
            </a:r>
            <a:r>
              <a:rPr lang="en-GB" sz="1100" dirty="0">
                <a:latin typeface="EC Square Sans Pro" panose="020B0506040000020004" pitchFamily="34" charset="0"/>
                <a:hlinkClick r:id="rId4"/>
              </a:rPr>
              <a:t>Aquaculture statistics - Statistics Explained (europa.eu)</a:t>
            </a:r>
            <a:endParaRPr lang="en-GB" sz="1100" dirty="0">
              <a:latin typeface="EC Square Sans Pro" panose="020B0506040000020004" pitchFamily="34" charset="0"/>
            </a:endParaRPr>
          </a:p>
          <a:p>
            <a:endParaRPr lang="en-GB" sz="1100" dirty="0">
              <a:latin typeface="EC Square Sans Pro" panose="020B0506040000020004" pitchFamily="34" charset="0"/>
            </a:endParaRPr>
          </a:p>
          <a:p>
            <a:r>
              <a:rPr lang="en-GB" sz="1100" dirty="0">
                <a:latin typeface="EC Square Sans Pro" panose="020B0506040000020004" pitchFamily="34" charset="0"/>
              </a:rPr>
              <a:t>Data per EU country and specific proportion per specie per country.</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15</a:t>
            </a:fld>
            <a:endParaRPr lang="en-GB"/>
          </a:p>
        </p:txBody>
      </p:sp>
    </p:spTree>
    <p:extLst>
      <p:ext uri="{BB962C8B-B14F-4D97-AF65-F5344CB8AC3E}">
        <p14:creationId xmlns:p14="http://schemas.microsoft.com/office/powerpoint/2010/main" val="2358291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17</a:t>
            </a:fld>
            <a:endParaRPr lang="en-GB"/>
          </a:p>
        </p:txBody>
      </p:sp>
    </p:spTree>
    <p:extLst>
      <p:ext uri="{BB962C8B-B14F-4D97-AF65-F5344CB8AC3E}">
        <p14:creationId xmlns:p14="http://schemas.microsoft.com/office/powerpoint/2010/main" val="1887406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800" b="0" i="0" u="none" strike="noStrike" baseline="0" dirty="0">
                <a:solidFill>
                  <a:srgbClr val="000000"/>
                </a:solidFill>
                <a:latin typeface="EC Square Sans Pro" panose="020B0506040000020004" pitchFamily="34" charset="0"/>
              </a:rPr>
              <a:t>1 Variations between the countries should be interpreted with great care due to the large differences in dosing schemes between these classes / subclasses of antibiotics. </a:t>
            </a:r>
          </a:p>
          <a:p>
            <a:r>
              <a:rPr lang="en-GB" sz="1800" b="0" i="0" u="none" strike="noStrike" baseline="0" dirty="0">
                <a:solidFill>
                  <a:srgbClr val="000000"/>
                </a:solidFill>
                <a:latin typeface="EC Square Sans Pro" panose="020B0506040000020004" pitchFamily="34" charset="0"/>
              </a:rPr>
              <a:t>2 No sales of other quinolones were reported for Austria, Croatia, Cyprus, Czechia, Estonia, Finland, Germany, Hungary, Iceland, Ireland, Latvia, Lithuania, Luxembourg, Malta, Portugal, Slovenia, Switzerland and the United Kingdom. </a:t>
            </a:r>
          </a:p>
          <a:p>
            <a:r>
              <a:rPr lang="en-GB" sz="1800" b="0" i="0" u="none" strike="noStrike" baseline="0" dirty="0">
                <a:solidFill>
                  <a:srgbClr val="000000"/>
                </a:solidFill>
                <a:latin typeface="EC Square Sans Pro" panose="020B0506040000020004" pitchFamily="34" charset="0"/>
              </a:rPr>
              <a:t>3 No sales of polymyxins were reported for Denmark, Finland, Iceland, Ireland, Norway and the United Kingdom. </a:t>
            </a:r>
          </a:p>
          <a:p>
            <a:r>
              <a:rPr lang="en-GB" sz="1800" b="0" i="0" u="none" strike="noStrike" baseline="0" dirty="0">
                <a:solidFill>
                  <a:srgbClr val="000000"/>
                </a:solidFill>
                <a:latin typeface="EC Square Sans Pro" panose="020B0506040000020004" pitchFamily="34" charset="0"/>
              </a:rPr>
              <a:t>4 The aggregated proportion for 31 European countries is based on the aggregated mg/PCU — total quantity of antibiotic active substances sold (mg) divided by total PCU (kg). </a:t>
            </a:r>
            <a:endParaRPr lang="en-GB" sz="1800" dirty="0">
              <a:latin typeface="EC Square Sans Pro" panose="020B05060400000200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18</a:t>
            </a:fld>
            <a:endParaRPr lang="en-GB"/>
          </a:p>
        </p:txBody>
      </p:sp>
    </p:spTree>
    <p:extLst>
      <p:ext uri="{BB962C8B-B14F-4D97-AF65-F5344CB8AC3E}">
        <p14:creationId xmlns:p14="http://schemas.microsoft.com/office/powerpoint/2010/main" val="3421527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19</a:t>
            </a:fld>
            <a:endParaRPr lang="en-GB"/>
          </a:p>
        </p:txBody>
      </p:sp>
    </p:spTree>
    <p:extLst>
      <p:ext uri="{BB962C8B-B14F-4D97-AF65-F5344CB8AC3E}">
        <p14:creationId xmlns:p14="http://schemas.microsoft.com/office/powerpoint/2010/main" val="560817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n-GB" sz="1100" b="0" i="1" u="none" strike="noStrike" baseline="0" dirty="0">
                <a:latin typeface="EC Square Sans Pro" panose="020B0506040000020004" pitchFamily="34" charset="0"/>
              </a:rPr>
              <a:t>Source: </a:t>
            </a:r>
            <a:r>
              <a:rPr lang="en-GB" sz="1100" b="0" i="0" u="none" strike="noStrike" baseline="0" dirty="0">
                <a:latin typeface="EC Square Sans Pro" panose="020B0506040000020004" pitchFamily="34" charset="0"/>
              </a:rPr>
              <a:t>EUSR on AMR in zoonotic and indicator bacteria from humans, animals and food 2020/2021. EFSA Journal 2023;21(3):7867. Page 95</a:t>
            </a:r>
            <a:endParaRPr lang="en-GB" sz="1100" b="1" dirty="0">
              <a:latin typeface="EC Square Sans Pro" panose="020B0506040000020004" pitchFamily="34" charset="0"/>
            </a:endParaRPr>
          </a:p>
          <a:p>
            <a:pPr algn="l"/>
            <a:endParaRPr lang="en-GB" sz="1100" b="0" i="0" u="none" strike="noStrike" baseline="0" dirty="0">
              <a:solidFill>
                <a:srgbClr val="000000"/>
              </a:solidFill>
              <a:latin typeface="EC Square Sans Pro" panose="020B0506040000020004" pitchFamily="34" charset="0"/>
            </a:endParaRPr>
          </a:p>
          <a:p>
            <a:pPr algn="l"/>
            <a:r>
              <a:rPr lang="en-GB" sz="1100" b="0" i="0" u="none" strike="noStrike" baseline="0" dirty="0">
                <a:solidFill>
                  <a:srgbClr val="000000"/>
                </a:solidFill>
                <a:latin typeface="EC Square Sans Pro" panose="020B0506040000020004" pitchFamily="34" charset="0"/>
              </a:rPr>
              <a:t>The objective is to reduce resistance. </a:t>
            </a:r>
          </a:p>
          <a:p>
            <a:pPr algn="l"/>
            <a:r>
              <a:rPr lang="en-GB" sz="1100" b="0" i="0" u="none" strike="noStrike" baseline="0" dirty="0">
                <a:solidFill>
                  <a:srgbClr val="000000"/>
                </a:solidFill>
                <a:latin typeface="EC Square Sans Pro" panose="020B0506040000020004" pitchFamily="34" charset="0"/>
              </a:rPr>
              <a:t>Trends are able to be seen from samples of bacteria identified as resistant between 2009 and 2021. Not all the countries have reported data in all the years. Even though data are not compiled in a harmonised way, it is possible to see the positive trend of reduction.</a:t>
            </a:r>
          </a:p>
          <a:p>
            <a:pPr algn="l"/>
            <a:endParaRPr lang="en-GB" sz="1100" b="0" i="0" u="none" strike="noStrike" baseline="0" dirty="0">
              <a:solidFill>
                <a:srgbClr val="000000"/>
              </a:solidFill>
              <a:latin typeface="EC Square Sans Pro" panose="020B0506040000020004" pitchFamily="34" charset="0"/>
            </a:endParaRPr>
          </a:p>
          <a:p>
            <a:pPr algn="l"/>
            <a:r>
              <a:rPr lang="en-GB" sz="1100" b="0" i="0" u="none" strike="noStrike" baseline="0" dirty="0">
                <a:solidFill>
                  <a:srgbClr val="000000"/>
                </a:solidFill>
                <a:latin typeface="EC Square Sans Pro" panose="020B0506040000020004" pitchFamily="34" charset="0"/>
              </a:rPr>
              <a:t>There were more decreasing than increasing trends and most noticeable was that a decrease in tetracycline resistance was observed in approximately half of the data sets for pig and calf data (24/43) and poultry data (23/42).</a:t>
            </a:r>
          </a:p>
          <a:p>
            <a:pPr algn="l"/>
            <a:r>
              <a:rPr lang="en-GB" sz="1100" b="0" i="0" u="none" strike="noStrike" baseline="0" dirty="0">
                <a:solidFill>
                  <a:srgbClr val="000000"/>
                </a:solidFill>
                <a:latin typeface="EC Square Sans Pro" panose="020B0506040000020004" pitchFamily="34" charset="0"/>
              </a:rPr>
              <a:t>It is of note that in several countries, levels of resistance were stable over time at low levels, and major changes cannot be expected.</a:t>
            </a:r>
          </a:p>
          <a:p>
            <a:pPr algn="l"/>
            <a:endParaRPr lang="en-GB" sz="1100" b="0" i="0" u="none" strike="noStrike" baseline="0" dirty="0">
              <a:solidFill>
                <a:srgbClr val="000000"/>
              </a:solidFill>
              <a:latin typeface="EC Square Sans Pro" panose="020B0506040000020004" pitchFamily="34" charset="0"/>
            </a:endParaRPr>
          </a:p>
          <a:p>
            <a:pPr algn="l"/>
            <a:r>
              <a:rPr lang="en-GB" sz="1100" b="0" i="0" u="none" strike="noStrike" baseline="0" dirty="0">
                <a:solidFill>
                  <a:srgbClr val="000000"/>
                </a:solidFill>
                <a:latin typeface="EC Square Sans Pro" panose="020B0506040000020004" pitchFamily="34" charset="0"/>
              </a:rPr>
              <a:t>Example 1:</a:t>
            </a:r>
          </a:p>
          <a:p>
            <a:pPr algn="l"/>
            <a:r>
              <a:rPr lang="en-GB" sz="1100" b="1" i="0" u="none" strike="noStrike" baseline="0" dirty="0">
                <a:solidFill>
                  <a:srgbClr val="000000"/>
                </a:solidFill>
                <a:latin typeface="EC Square Sans Pro" panose="020B0506040000020004" pitchFamily="34" charset="0"/>
              </a:rPr>
              <a:t>Fattening pigs</a:t>
            </a:r>
          </a:p>
          <a:p>
            <a:pPr algn="l"/>
            <a:r>
              <a:rPr lang="en-GB" sz="1100" b="0" i="0" u="none" strike="noStrike" baseline="0" dirty="0">
                <a:solidFill>
                  <a:srgbClr val="000000"/>
                </a:solidFill>
                <a:latin typeface="EC Square Sans Pro" panose="020B0506040000020004" pitchFamily="34" charset="0"/>
              </a:rPr>
              <a:t>The figure shows how each of the 27 member states reported resistance of </a:t>
            </a:r>
            <a:r>
              <a:rPr lang="en-GB" sz="1100" b="0" i="1" u="none" strike="noStrike" baseline="0" dirty="0">
                <a:solidFill>
                  <a:srgbClr val="000000"/>
                </a:solidFill>
                <a:latin typeface="EC Square Sans Pro" panose="020B0506040000020004" pitchFamily="34" charset="0"/>
              </a:rPr>
              <a:t>E. coli </a:t>
            </a:r>
            <a:r>
              <a:rPr lang="en-GB" sz="1100" b="0" i="0" u="none" strike="noStrike" baseline="0" dirty="0">
                <a:solidFill>
                  <a:srgbClr val="000000"/>
                </a:solidFill>
                <a:latin typeface="EC Square Sans Pro" panose="020B0506040000020004" pitchFamily="34" charset="0"/>
              </a:rPr>
              <a:t>bacteria in fattening pigs to different antibiotics (ampicillin, cefotaxime, ciprofloxacin and tetracycline), between 2009 and 2021.</a:t>
            </a:r>
          </a:p>
          <a:p>
            <a:pPr algn="l"/>
            <a:r>
              <a:rPr lang="en-GB" sz="1100" b="0" i="0" u="none" strike="noStrike" baseline="0" dirty="0">
                <a:solidFill>
                  <a:srgbClr val="000000"/>
                </a:solidFill>
                <a:latin typeface="EC Square Sans Pro" panose="020B0506040000020004" pitchFamily="34" charset="0"/>
              </a:rPr>
              <a:t>The general trend is clearly reducing the resistance to tetracycline and ampicillin. Cefotaxime is slightly reducing and ciprofloxacin keeps constant in time).</a:t>
            </a:r>
          </a:p>
          <a:p>
            <a:pPr algn="l"/>
            <a:endParaRPr lang="en-GB" sz="1100" b="0" i="0" u="none" strike="noStrike" baseline="0" dirty="0">
              <a:solidFill>
                <a:srgbClr val="000000"/>
              </a:solidFill>
              <a:latin typeface="EC Square Sans Pro" panose="020B05060400000200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20</a:t>
            </a:fld>
            <a:endParaRPr lang="en-GB"/>
          </a:p>
        </p:txBody>
      </p:sp>
    </p:spTree>
    <p:extLst>
      <p:ext uri="{BB962C8B-B14F-4D97-AF65-F5344CB8AC3E}">
        <p14:creationId xmlns:p14="http://schemas.microsoft.com/office/powerpoint/2010/main" val="633413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1" u="none" strike="noStrike" baseline="0" dirty="0">
                <a:latin typeface="EC Square Sans Pro" panose="020B0506040000020004" pitchFamily="34" charset="0"/>
              </a:rPr>
              <a:t>Source: </a:t>
            </a:r>
            <a:r>
              <a:rPr lang="en-GB" sz="1100" b="0" i="0" u="none" strike="noStrike" baseline="0" dirty="0">
                <a:latin typeface="EC Square Sans Pro" panose="020B0506040000020004" pitchFamily="34" charset="0"/>
              </a:rPr>
              <a:t>EUSR on AMR in zoonotic and indicator bacteria from humans, animals and food 2020/2021. EFSA Journal 2023;21(3):7867. Page 97.</a:t>
            </a:r>
            <a:endParaRPr lang="en-GB" sz="1100" b="1" dirty="0">
              <a:latin typeface="EC Square Sans Pro" panose="020B0506040000020004" pitchFamily="34" charset="0"/>
            </a:endParaRPr>
          </a:p>
          <a:p>
            <a:pPr algn="l"/>
            <a:endParaRPr lang="en-GB" sz="1100" b="0" i="0" u="none" strike="noStrike" baseline="0" dirty="0">
              <a:solidFill>
                <a:srgbClr val="000000"/>
              </a:solidFill>
              <a:latin typeface="EC Square Sans Pro" panose="020B0506040000020004" pitchFamily="34" charset="0"/>
            </a:endParaRPr>
          </a:p>
          <a:p>
            <a:pPr algn="l"/>
            <a:r>
              <a:rPr lang="en-GB" sz="1100" b="0" i="0" u="none" strike="noStrike" baseline="0" dirty="0">
                <a:solidFill>
                  <a:srgbClr val="000000"/>
                </a:solidFill>
                <a:latin typeface="EC Square Sans Pro" panose="020B0506040000020004" pitchFamily="34" charset="0"/>
              </a:rPr>
              <a:t>Example 2:</a:t>
            </a:r>
          </a:p>
          <a:p>
            <a:pPr algn="l"/>
            <a:endParaRPr lang="en-GB" sz="1100" b="0" i="0" u="none" strike="noStrike" baseline="0" dirty="0">
              <a:solidFill>
                <a:srgbClr val="000000"/>
              </a:solidFill>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baseline="0" dirty="0">
                <a:solidFill>
                  <a:srgbClr val="000000"/>
                </a:solidFill>
                <a:latin typeface="EC Square Sans Pro" panose="020B0506040000020004" pitchFamily="34" charset="0"/>
              </a:rPr>
              <a:t>Broilers </a:t>
            </a:r>
            <a:r>
              <a:rPr lang="en-GB" sz="1100" b="0" i="0" u="none" strike="noStrike" baseline="0" dirty="0">
                <a:solidFill>
                  <a:srgbClr val="000000"/>
                </a:solidFill>
                <a:latin typeface="EC Square Sans Pro" panose="020B0506040000020004" pitchFamily="34" charset="0"/>
              </a:rPr>
              <a:t> </a:t>
            </a:r>
            <a:r>
              <a:rPr lang="en-GB" sz="1100" dirty="0">
                <a:latin typeface="EC Square Sans Pro" panose="020B0506040000020004" pitchFamily="34" charset="0"/>
              </a:rPr>
              <a:t>Trends in resistance to selected antimicrobials (</a:t>
            </a:r>
            <a:r>
              <a:rPr lang="en-GB" sz="1100" b="0" i="0" u="none" strike="noStrike" baseline="0" dirty="0">
                <a:solidFill>
                  <a:srgbClr val="000000"/>
                </a:solidFill>
                <a:latin typeface="EC Square Sans Pro" panose="020B0506040000020004" pitchFamily="34" charset="0"/>
              </a:rPr>
              <a:t>ampicillin, cefotaxime, ciprofloxacin and tetracycline),</a:t>
            </a:r>
            <a:r>
              <a:rPr lang="en-GB" sz="1100" dirty="0">
                <a:latin typeface="EC Square Sans Pro" panose="020B0506040000020004" pitchFamily="34" charset="0"/>
              </a:rPr>
              <a:t> in </a:t>
            </a:r>
            <a:r>
              <a:rPr lang="en-GB" sz="1100" i="1" dirty="0">
                <a:latin typeface="EC Square Sans Pro" panose="020B0506040000020004" pitchFamily="34" charset="0"/>
              </a:rPr>
              <a:t>E. coli </a:t>
            </a:r>
            <a:r>
              <a:rPr lang="en-GB" sz="1100" dirty="0">
                <a:latin typeface="EC Square Sans Pro" panose="020B0506040000020004" pitchFamily="34" charset="0"/>
              </a:rPr>
              <a:t>bacteria from broilers, 2009-2021</a:t>
            </a:r>
          </a:p>
          <a:p>
            <a:pPr algn="l"/>
            <a:r>
              <a:rPr lang="en-GB" sz="1100" b="0" i="0" u="none" strike="noStrike" baseline="0" dirty="0">
                <a:solidFill>
                  <a:srgbClr val="000000"/>
                </a:solidFill>
                <a:latin typeface="EC Square Sans Pro" panose="020B0506040000020004" pitchFamily="34" charset="0"/>
              </a:rPr>
              <a:t>In the 30 countries reporting data on bacteria samples from broilers, 68 samples reported decreasing trends and 20 samples reported increasing trends. </a:t>
            </a:r>
          </a:p>
          <a:p>
            <a:pPr algn="l"/>
            <a:r>
              <a:rPr lang="en-GB" sz="1100" b="0" i="0" u="none" strike="noStrike" baseline="0" dirty="0">
                <a:solidFill>
                  <a:srgbClr val="000000"/>
                </a:solidFill>
                <a:latin typeface="EC Square Sans Pro" panose="020B0506040000020004" pitchFamily="34" charset="0"/>
              </a:rPr>
              <a:t>- In 16 countries, only decreasing trends were observed. Notably, in Ireland, Italy, Latvia, the Netherlands and Spain, resistance has decreased for all four antimicrobials</a:t>
            </a:r>
          </a:p>
          <a:p>
            <a:pPr algn="l"/>
            <a:r>
              <a:rPr lang="en-GB" sz="1100" b="0" i="0" u="none" strike="noStrike" baseline="0" dirty="0">
                <a:solidFill>
                  <a:srgbClr val="000000"/>
                </a:solidFill>
                <a:latin typeface="EC Square Sans Pro" panose="020B0506040000020004" pitchFamily="34" charset="0"/>
              </a:rPr>
              <a:t>and in Croatia, Estonia, France, Lithuania and Portugal for three antimicrobials. </a:t>
            </a:r>
          </a:p>
          <a:p>
            <a:pPr marL="285750" indent="-285750" algn="l">
              <a:buFontTx/>
              <a:buChar char="-"/>
            </a:pPr>
            <a:r>
              <a:rPr lang="en-GB" sz="1100" b="0" i="0" u="none" strike="noStrike" baseline="0" dirty="0">
                <a:solidFill>
                  <a:srgbClr val="000000"/>
                </a:solidFill>
                <a:latin typeface="EC Square Sans Pro" panose="020B0506040000020004" pitchFamily="34" charset="0"/>
              </a:rPr>
              <a:t>In contrast, in three countries, only increasing trends were observed. </a:t>
            </a:r>
          </a:p>
          <a:p>
            <a:pPr marL="285750" indent="-285750" algn="l">
              <a:buFontTx/>
              <a:buChar char="-"/>
            </a:pPr>
            <a:r>
              <a:rPr lang="en-GB" sz="1100" b="0" i="0" u="none" strike="noStrike" baseline="0" dirty="0">
                <a:solidFill>
                  <a:srgbClr val="000000"/>
                </a:solidFill>
                <a:latin typeface="EC Square Sans Pro" panose="020B0506040000020004" pitchFamily="34" charset="0"/>
              </a:rPr>
              <a:t>The last square shape shows the summary accumulated trend for all reporting countries (including UK): </a:t>
            </a:r>
            <a:r>
              <a:rPr lang="en-GB" sz="1100" b="0" i="0" u="sng" strike="noStrike" baseline="0" dirty="0">
                <a:solidFill>
                  <a:srgbClr val="000000"/>
                </a:solidFill>
                <a:latin typeface="EC Square Sans Pro" panose="020B0506040000020004" pitchFamily="34" charset="0"/>
              </a:rPr>
              <a:t>resistance to all four antimicrobials has decreased with statistical significance.</a:t>
            </a:r>
            <a:endParaRPr lang="en-GB" sz="1100" u="sng" dirty="0">
              <a:latin typeface="EC Square Sans Pro" panose="020B05060400000200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21</a:t>
            </a:fld>
            <a:endParaRPr lang="en-GB"/>
          </a:p>
        </p:txBody>
      </p:sp>
    </p:spTree>
    <p:extLst>
      <p:ext uri="{BB962C8B-B14F-4D97-AF65-F5344CB8AC3E}">
        <p14:creationId xmlns:p14="http://schemas.microsoft.com/office/powerpoint/2010/main" val="4286231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This presentation will </a:t>
            </a:r>
            <a:r>
              <a:rPr lang="en-US" dirty="0"/>
              <a:t>set the scene with general data and figures on resistance, economic impact, actions taken until now, and from now on. We will look at what is AMR, why should we care and what can we do about it. </a:t>
            </a:r>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2</a:t>
            </a:fld>
            <a:endParaRPr lang="en-GB" dirty="0"/>
          </a:p>
        </p:txBody>
      </p:sp>
    </p:spTree>
    <p:extLst>
      <p:ext uri="{BB962C8B-B14F-4D97-AF65-F5344CB8AC3E}">
        <p14:creationId xmlns:p14="http://schemas.microsoft.com/office/powerpoint/2010/main" val="1856451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3BF68CBC-6CFC-428F-8CC1-256870B442D5}" type="slidenum">
              <a:rPr lang="en-GB" smtClean="0"/>
              <a:t>22</a:t>
            </a:fld>
            <a:endParaRPr lang="en-GB"/>
          </a:p>
        </p:txBody>
      </p:sp>
    </p:spTree>
    <p:extLst>
      <p:ext uri="{BB962C8B-B14F-4D97-AF65-F5344CB8AC3E}">
        <p14:creationId xmlns:p14="http://schemas.microsoft.com/office/powerpoint/2010/main" val="2193665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901779" y="5849695"/>
            <a:ext cx="5496560" cy="4800177"/>
          </a:xfrm>
        </p:spPr>
        <p:txBody>
          <a:bodyPr/>
          <a:lstStyle/>
          <a:p>
            <a:pPr algn="l"/>
            <a:r>
              <a:rPr lang="en-GB" sz="1100" b="0" i="1" u="none" strike="noStrike" baseline="0" dirty="0">
                <a:solidFill>
                  <a:srgbClr val="818385"/>
                </a:solidFill>
                <a:latin typeface="EC Square Sans Pro" panose="020B0506040000020004" pitchFamily="34" charset="0"/>
              </a:rPr>
              <a:t>‘Tackling drug-resistant infections globally: Final report and recommendations’ - </a:t>
            </a:r>
            <a:r>
              <a:rPr lang="en-GB" sz="1100" b="1" i="0" u="none" strike="noStrike" baseline="0" dirty="0">
                <a:solidFill>
                  <a:srgbClr val="818385"/>
                </a:solidFill>
                <a:latin typeface="EC Square Sans Pro" panose="020B0506040000020004" pitchFamily="34" charset="0"/>
              </a:rPr>
              <a:t>THE REVIEW ON ANTIMICROBIAL RESISTANCE</a:t>
            </a:r>
          </a:p>
          <a:p>
            <a:pPr algn="l"/>
            <a:r>
              <a:rPr lang="en-GB" sz="1100" b="0" i="1" u="none" strike="noStrike" baseline="0" dirty="0">
                <a:solidFill>
                  <a:srgbClr val="818385"/>
                </a:solidFill>
                <a:latin typeface="EC Square Sans Pro" panose="020B0506040000020004" pitchFamily="34" charset="0"/>
              </a:rPr>
              <a:t>CHAIRED BY JIM O’NEILL – May 2016 - https://amr-review.org/sites/default/files/160525_Final%20paper_with%20cover.pdf </a:t>
            </a:r>
            <a:endParaRPr lang="en-GB" sz="1100" b="0" dirty="0">
              <a:latin typeface="EC Square Sans Pro" panose="020B0506040000020004" pitchFamily="34" charset="0"/>
            </a:endParaRPr>
          </a:p>
          <a:p>
            <a:pPr algn="l"/>
            <a:endParaRPr lang="en-GB" sz="1100" b="0" i="0" u="none" strike="noStrike" baseline="0" dirty="0">
              <a:solidFill>
                <a:srgbClr val="3C4982"/>
              </a:solidFill>
              <a:latin typeface="EC Square Sans Pro" panose="020B0506040000020004" pitchFamily="34" charset="0"/>
            </a:endParaRPr>
          </a:p>
          <a:p>
            <a:pPr algn="l"/>
            <a:r>
              <a:rPr lang="en-GB" sz="1100" b="0" i="0" u="none" strike="noStrike" baseline="0" dirty="0">
                <a:latin typeface="EC Square Sans Pro" panose="020B0506040000020004" pitchFamily="34" charset="0"/>
              </a:rPr>
              <a:t>Over the last two decades, the total consumption of antibiotics in humans increased modestly in OECD and EU/EEA and substantially across non-</a:t>
            </a:r>
          </a:p>
          <a:p>
            <a:pPr algn="l"/>
            <a:r>
              <a:rPr lang="en-GB" sz="1100" b="0" i="0" u="none" strike="noStrike" baseline="0" dirty="0">
                <a:latin typeface="EC Square Sans Pro" panose="020B0506040000020004" pitchFamily="34" charset="0"/>
              </a:rPr>
              <a:t>OECD G20 countries. </a:t>
            </a:r>
          </a:p>
          <a:p>
            <a:pPr algn="l"/>
            <a:endParaRPr lang="en-GB" sz="1100" b="0" i="0" u="none" strike="noStrike" baseline="0" dirty="0">
              <a:latin typeface="EC Square Sans Pro" panose="020B0506040000020004" pitchFamily="34" charset="0"/>
            </a:endParaRPr>
          </a:p>
          <a:p>
            <a:pPr algn="l"/>
            <a:r>
              <a:rPr lang="en-GB" sz="1100" b="0" i="0" u="none" strike="noStrike" baseline="0" dirty="0">
                <a:latin typeface="EC Square Sans Pro" panose="020B0506040000020004" pitchFamily="34" charset="0"/>
              </a:rPr>
              <a:t>The animal sector has been actively participating in the development and implementation of nearly all action plans developed by OECD, EU/EEA and G20 countries</a:t>
            </a:r>
            <a:endParaRPr lang="en-GB" sz="1100" b="0" i="0" u="none" strike="noStrike" baseline="0" dirty="0">
              <a:solidFill>
                <a:srgbClr val="3C4982"/>
              </a:solidFill>
              <a:latin typeface="EC Square Sans Pro" panose="020B0506040000020004" pitchFamily="34" charset="0"/>
            </a:endParaRPr>
          </a:p>
          <a:p>
            <a:pPr algn="l"/>
            <a:r>
              <a:rPr lang="en-GB" sz="1100" b="0" i="0" u="none" strike="noStrike" baseline="0" dirty="0">
                <a:latin typeface="EC Square Sans Pro" panose="020B0506040000020004" pitchFamily="34" charset="0"/>
              </a:rPr>
              <a:t>Enhanced food handling practices and improving biosecurity in farms promise reductions in resistant infections.</a:t>
            </a:r>
          </a:p>
          <a:p>
            <a:pPr algn="l"/>
            <a:r>
              <a:rPr lang="en-GB" sz="1100" b="0" i="0" u="none" strike="noStrike" baseline="0" dirty="0">
                <a:latin typeface="EC Square Sans Pro" panose="020B0506040000020004" pitchFamily="34" charset="0"/>
              </a:rPr>
              <a:t>The benefits of enhancing farm biosecurity entirely offset implementation costs.</a:t>
            </a:r>
          </a:p>
          <a:p>
            <a:pPr algn="l"/>
            <a:endParaRPr lang="en-GB" sz="1100" b="0" i="0" u="none" strike="noStrike" baseline="0" dirty="0">
              <a:latin typeface="EC Square Sans Pro" panose="020B0506040000020004" pitchFamily="34" charset="0"/>
            </a:endParaRPr>
          </a:p>
          <a:p>
            <a:pPr algn="l"/>
            <a:r>
              <a:rPr lang="en-GB" sz="1600" b="0" i="0" dirty="0">
                <a:solidFill>
                  <a:srgbClr val="444444"/>
                </a:solidFill>
                <a:effectLst/>
                <a:latin typeface="Raleway" pitchFamily="2" charset="0"/>
              </a:rPr>
              <a:t>By 2050, the United Nations, based on the Jim O’Neil’s report, estimates that up to 10 million deaths per year could be caused by superbugs and associated forms of antimicrobial resistance. </a:t>
            </a:r>
          </a:p>
          <a:p>
            <a:pPr algn="l"/>
            <a:endParaRPr lang="en-GB" sz="1600" b="0" i="0" u="none" strike="noStrike" baseline="0" dirty="0">
              <a:solidFill>
                <a:srgbClr val="444444"/>
              </a:solidFill>
              <a:effectLst/>
              <a:latin typeface="Raleway" pitchFamily="2" charset="0"/>
            </a:endParaRPr>
          </a:p>
          <a:p>
            <a:pPr algn="l"/>
            <a:r>
              <a:rPr lang="en-GB" sz="1600" b="0" i="0" u="none" strike="noStrike" baseline="0" dirty="0">
                <a:solidFill>
                  <a:srgbClr val="444444"/>
                </a:solidFill>
                <a:effectLst/>
                <a:latin typeface="Raleway" pitchFamily="2" charset="0"/>
              </a:rPr>
              <a:t>The graphic shows the </a:t>
            </a:r>
            <a:r>
              <a:rPr lang="en-GB" sz="1600" b="0" i="0" kern="1200" dirty="0">
                <a:solidFill>
                  <a:srgbClr val="444444"/>
                </a:solidFill>
                <a:effectLst/>
                <a:latin typeface="Raleway" pitchFamily="2" charset="0"/>
                <a:ea typeface="+mn-ea"/>
                <a:cs typeface="+mn-cs"/>
              </a:rPr>
              <a:t>predicted mortality from AMR compared with common causes of current deaths, and its estimates in deaths in the year 2050. </a:t>
            </a:r>
          </a:p>
          <a:p>
            <a:pPr algn="l"/>
            <a:r>
              <a:rPr lang="en-GB" sz="1600" b="0" i="0" kern="1200" dirty="0">
                <a:solidFill>
                  <a:srgbClr val="444444"/>
                </a:solidFill>
                <a:effectLst/>
                <a:latin typeface="Raleway" pitchFamily="2" charset="0"/>
                <a:ea typeface="+mn-ea"/>
                <a:cs typeface="+mn-cs"/>
              </a:rPr>
              <a:t>The data of the different causes of current deaths are taken from the different sources: </a:t>
            </a:r>
          </a:p>
          <a:p>
            <a:pPr marL="171450" indent="-171450" algn="l">
              <a:buFont typeface="Arial" panose="020B0604020202020204" pitchFamily="34" charset="0"/>
              <a:buChar char="•"/>
            </a:pPr>
            <a:r>
              <a:rPr lang="pt-BR" sz="1100" b="0" i="0" u="none" strike="noStrike" baseline="0" dirty="0">
                <a:solidFill>
                  <a:srgbClr val="3C4982"/>
                </a:solidFill>
                <a:latin typeface="EC Square Sans Pro" panose="020B0506040000020004" pitchFamily="34" charset="0"/>
              </a:rPr>
              <a:t>Diabetes: www.whi.int/mediacentre/factsheets/fs312/en/ </a:t>
            </a:r>
            <a:r>
              <a:rPr lang="pt-BR" sz="1100" b="0" i="0" u="none" strike="noStrike" baseline="0" dirty="0" err="1">
                <a:solidFill>
                  <a:srgbClr val="3C4982"/>
                </a:solidFill>
                <a:latin typeface="EC Square Sans Pro" panose="020B0506040000020004" pitchFamily="34" charset="0"/>
              </a:rPr>
              <a:t>Cancer</a:t>
            </a:r>
            <a:r>
              <a:rPr lang="pt-BR" sz="1100" b="0" i="0" u="none" strike="noStrike" baseline="0" dirty="0">
                <a:solidFill>
                  <a:srgbClr val="3C4982"/>
                </a:solidFill>
                <a:latin typeface="EC Square Sans Pro" panose="020B0506040000020004" pitchFamily="34" charset="0"/>
              </a:rPr>
              <a:t>: www.whi.int/mediacentre/factsheets/fs297/en/</a:t>
            </a:r>
          </a:p>
          <a:p>
            <a:pPr marL="171450" indent="-171450" algn="l">
              <a:buFont typeface="Arial" panose="020B0604020202020204" pitchFamily="34" charset="0"/>
              <a:buChar char="•"/>
            </a:pPr>
            <a:r>
              <a:rPr lang="en-GB" sz="1100" b="0" i="0" u="none" strike="noStrike" baseline="0" dirty="0">
                <a:solidFill>
                  <a:srgbClr val="3C4982"/>
                </a:solidFill>
                <a:latin typeface="EC Square Sans Pro" panose="020B0506040000020004" pitchFamily="34" charset="0"/>
              </a:rPr>
              <a:t>Cholera: www.whi.int/mediacentre/factsheets/fs107/en/ Diarrhoeal disease: www.sciencedirect.com/science/article/pii/So140673612617280</a:t>
            </a:r>
          </a:p>
          <a:p>
            <a:pPr marL="171450" indent="-171450" algn="l">
              <a:buFont typeface="Arial" panose="020B0604020202020204" pitchFamily="34" charset="0"/>
              <a:buChar char="•"/>
            </a:pPr>
            <a:r>
              <a:rPr lang="en-GB" sz="1100" b="0" i="0" u="none" strike="noStrike" baseline="0" dirty="0">
                <a:solidFill>
                  <a:srgbClr val="3C4982"/>
                </a:solidFill>
                <a:latin typeface="EC Square Sans Pro" panose="020B0506040000020004" pitchFamily="34" charset="0"/>
              </a:rPr>
              <a:t>Measles: www.sciencedirect.com/science/article/pii/So140673612617280 Road traffic accidents: www.whi.int/mediacentre/factsheets/fs358/en/</a:t>
            </a:r>
          </a:p>
          <a:p>
            <a:pPr marL="171450" indent="-171450" algn="l">
              <a:buFont typeface="Arial" panose="020B0604020202020204" pitchFamily="34" charset="0"/>
              <a:buChar char="•"/>
            </a:pPr>
            <a:r>
              <a:rPr lang="en-GB" sz="1100" b="0" i="0" u="none" strike="noStrike" baseline="0" dirty="0">
                <a:solidFill>
                  <a:srgbClr val="3C4982"/>
                </a:solidFill>
                <a:latin typeface="EC Square Sans Pro" panose="020B0506040000020004" pitchFamily="34" charset="0"/>
              </a:rPr>
              <a:t>Tetanus: www.sciencedirect.com/science/article/pii/So140673612617280</a:t>
            </a:r>
          </a:p>
          <a:p>
            <a:pPr algn="l"/>
            <a:endParaRPr lang="en-GB" sz="1100" b="0" i="0" u="none" strike="noStrike" baseline="0" dirty="0">
              <a:solidFill>
                <a:srgbClr val="3C4982"/>
              </a:solidFill>
              <a:latin typeface="EC Square Sans Pro" panose="020B0506040000020004" pitchFamily="34" charset="0"/>
            </a:endParaRPr>
          </a:p>
          <a:p>
            <a:pPr algn="l"/>
            <a:endParaRPr lang="en-GB" sz="1100" b="0" i="0" u="none" strike="noStrike" baseline="0" dirty="0">
              <a:solidFill>
                <a:srgbClr val="3C4982"/>
              </a:solidFill>
              <a:latin typeface="EC Square Sans Pro" panose="020B0506040000020004" pitchFamily="34" charset="0"/>
            </a:endParaRPr>
          </a:p>
          <a:p>
            <a:pPr algn="l"/>
            <a:r>
              <a:rPr lang="en-GB" sz="1100" b="0" i="0" u="none" strike="noStrike" baseline="0" dirty="0">
                <a:solidFill>
                  <a:srgbClr val="3C4982"/>
                </a:solidFill>
                <a:latin typeface="EC Square Sans Pro" panose="020B0506040000020004" pitchFamily="34" charset="0"/>
              </a:rPr>
              <a:t>Actually, Antimicrobial Resistance is </a:t>
            </a:r>
            <a:r>
              <a:rPr lang="en-GB" sz="1100" b="0" i="0" u="none" strike="noStrike" baseline="0" dirty="0">
                <a:solidFill>
                  <a:srgbClr val="3C4982"/>
                </a:solidFill>
                <a:highlight>
                  <a:srgbClr val="FFFF00"/>
                </a:highlight>
                <a:latin typeface="EC Square Sans Pro" panose="020B0506040000020004" pitchFamily="34" charset="0"/>
              </a:rPr>
              <a:t>having </a:t>
            </a:r>
            <a:r>
              <a:rPr lang="en-GB" sz="1100" b="0" i="0" u="none" strike="noStrike" baseline="0" dirty="0">
                <a:solidFill>
                  <a:srgbClr val="3C4982"/>
                </a:solidFill>
                <a:latin typeface="EC Square Sans Pro" panose="020B0506040000020004" pitchFamily="34" charset="0"/>
              </a:rPr>
              <a:t>a huge impact on the healthcare systems in Europe, around 1.1 € billion per year, according to data from the </a:t>
            </a:r>
            <a:r>
              <a:rPr lang="en-GB" sz="1600" b="0" i="0" dirty="0">
                <a:solidFill>
                  <a:srgbClr val="4D5156"/>
                </a:solidFill>
                <a:effectLst/>
                <a:latin typeface="arial" panose="020B0604020202020204" pitchFamily="34" charset="0"/>
              </a:rPr>
              <a:t>Organisation for Economic Co-operation and Development </a:t>
            </a:r>
            <a:r>
              <a:rPr lang="en-GB" sz="1600" b="0" i="0" u="none" strike="noStrike" baseline="0" dirty="0">
                <a:solidFill>
                  <a:srgbClr val="3C4982"/>
                </a:solidFill>
                <a:latin typeface="EC Square Sans Pro" panose="020B0506040000020004" pitchFamily="34" charset="0"/>
              </a:rPr>
              <a:t>(OECD)</a:t>
            </a:r>
            <a:r>
              <a:rPr lang="en-GB" sz="1600" b="0" i="0" dirty="0">
                <a:solidFill>
                  <a:srgbClr val="4D5156"/>
                </a:solidFill>
                <a:effectLst/>
                <a:latin typeface="arial" panose="020B0604020202020204" pitchFamily="34" charset="0"/>
              </a:rPr>
              <a:t>.</a:t>
            </a:r>
          </a:p>
          <a:p>
            <a:pPr algn="l"/>
            <a:r>
              <a:rPr lang="en-GB" sz="1100" b="0" i="0" dirty="0">
                <a:solidFill>
                  <a:srgbClr val="3F4A52"/>
                </a:solidFill>
                <a:effectLst/>
                <a:latin typeface="EC Square Sans Pro" panose="020B0506040000020004" pitchFamily="34" charset="0"/>
              </a:rPr>
              <a:t>When an infection does not respond to a first-line antimicrobial treatment </a:t>
            </a:r>
            <a:r>
              <a:rPr lang="en-GB" sz="1800" b="0" i="0" u="none" strike="noStrike" dirty="0">
                <a:solidFill>
                  <a:srgbClr val="3F4A52"/>
                </a:solidFill>
                <a:effectLst/>
                <a:latin typeface="EC Square Sans Pro" panose="020B0506040000020004" pitchFamily="34" charset="0"/>
              </a:rPr>
              <a:t>("First-line treatment is the first recommended treatment option"), </a:t>
            </a:r>
            <a:r>
              <a:rPr lang="en-GB" sz="1100" b="0" i="0" dirty="0">
                <a:solidFill>
                  <a:srgbClr val="3F4A52"/>
                </a:solidFill>
                <a:effectLst/>
                <a:latin typeface="EC Square Sans Pro" panose="020B0506040000020004" pitchFamily="34" charset="0"/>
              </a:rPr>
              <a:t>healthcare professionals turn to </a:t>
            </a:r>
            <a:r>
              <a:rPr lang="en-GB" sz="1100" b="1" i="0" dirty="0">
                <a:solidFill>
                  <a:srgbClr val="3F4A52"/>
                </a:solidFill>
                <a:effectLst/>
                <a:latin typeface="EC Square Sans Pro" panose="020B0506040000020004" pitchFamily="34" charset="0"/>
              </a:rPr>
              <a:t>more expensive</a:t>
            </a:r>
            <a:r>
              <a:rPr lang="en-GB" sz="1100" b="0" i="0" dirty="0">
                <a:solidFill>
                  <a:srgbClr val="3F4A52"/>
                </a:solidFill>
                <a:effectLst/>
                <a:latin typeface="EC Square Sans Pro" panose="020B0506040000020004" pitchFamily="34" charset="0"/>
              </a:rPr>
              <a:t> </a:t>
            </a:r>
            <a:r>
              <a:rPr lang="en-GB" sz="1100" b="1" i="0" dirty="0">
                <a:solidFill>
                  <a:srgbClr val="3F4A52"/>
                </a:solidFill>
                <a:effectLst/>
                <a:latin typeface="EC Square Sans Pro" panose="020B0506040000020004" pitchFamily="34" charset="0"/>
              </a:rPr>
              <a:t>alternatives</a:t>
            </a:r>
            <a:r>
              <a:rPr lang="en-GB" sz="1100" b="0" i="0" dirty="0">
                <a:solidFill>
                  <a:srgbClr val="3F4A52"/>
                </a:solidFill>
                <a:effectLst/>
                <a:latin typeface="EC Square Sans Pro" panose="020B0506040000020004" pitchFamily="34" charset="0"/>
              </a:rPr>
              <a:t>, such as second-and third-line drugs (the last treatment options available). Complications or the longer duration of a disease or treatment sometimes require </a:t>
            </a:r>
            <a:r>
              <a:rPr lang="en-GB" sz="1100" b="1" i="0" dirty="0">
                <a:solidFill>
                  <a:srgbClr val="3F4A52"/>
                </a:solidFill>
                <a:effectLst/>
                <a:latin typeface="EC Square Sans Pro" panose="020B0506040000020004" pitchFamily="34" charset="0"/>
              </a:rPr>
              <a:t>longer hospital stays</a:t>
            </a:r>
            <a:r>
              <a:rPr lang="en-GB" sz="1100" b="0" i="0" dirty="0">
                <a:solidFill>
                  <a:srgbClr val="3F4A52"/>
                </a:solidFill>
                <a:effectLst/>
                <a:latin typeface="EC Square Sans Pro" panose="020B0506040000020004" pitchFamily="34" charset="0"/>
              </a:rPr>
              <a:t>, with the corresponding costs.</a:t>
            </a:r>
          </a:p>
          <a:p>
            <a:pPr algn="l"/>
            <a:r>
              <a:rPr lang="en-GB" sz="1100" b="0" i="1" dirty="0">
                <a:solidFill>
                  <a:srgbClr val="000000"/>
                </a:solidFill>
                <a:effectLst/>
                <a:latin typeface="EC Square Sans Pro" panose="020B0506040000020004" pitchFamily="34" charset="0"/>
              </a:rPr>
              <a:t>Source:</a:t>
            </a:r>
            <a:r>
              <a:rPr lang="en-GB" sz="1100" b="0" i="0" dirty="0">
                <a:solidFill>
                  <a:srgbClr val="000000"/>
                </a:solidFill>
                <a:effectLst/>
                <a:latin typeface="EC Square Sans Pro" panose="020B0506040000020004" pitchFamily="34" charset="0"/>
              </a:rPr>
              <a:t> OECD (2018), </a:t>
            </a:r>
            <a:r>
              <a:rPr lang="en-GB" sz="1100" b="0" i="1" dirty="0">
                <a:solidFill>
                  <a:srgbClr val="000000"/>
                </a:solidFill>
                <a:effectLst/>
                <a:latin typeface="EC Square Sans Pro" panose="020B0506040000020004" pitchFamily="34" charset="0"/>
              </a:rPr>
              <a:t>Stemming the Superbug Tide: Just A Few Dollars More</a:t>
            </a:r>
            <a:r>
              <a:rPr lang="en-GB" sz="1100" b="0" i="0" dirty="0">
                <a:solidFill>
                  <a:srgbClr val="000000"/>
                </a:solidFill>
                <a:effectLst/>
                <a:latin typeface="EC Square Sans Pro" panose="020B0506040000020004" pitchFamily="34" charset="0"/>
              </a:rPr>
              <a:t>, OECD Health Policy Studies, OECD Publishing, Paris, </a:t>
            </a:r>
            <a:r>
              <a:rPr lang="en-GB" sz="1100" b="0" i="0" dirty="0">
                <a:solidFill>
                  <a:srgbClr val="000000"/>
                </a:solidFill>
                <a:effectLst/>
                <a:latin typeface="EC Square Sans Pro" panose="020B0506040000020004" pitchFamily="34" charset="0"/>
                <a:hlinkClick r:id="rId3"/>
              </a:rPr>
              <a:t>https://doi.org/10.1787/9789264307599-en</a:t>
            </a:r>
            <a:r>
              <a:rPr lang="en-GB" sz="1100" b="0" i="0" dirty="0">
                <a:solidFill>
                  <a:srgbClr val="000000"/>
                </a:solidFill>
                <a:effectLst/>
                <a:latin typeface="EC Square Sans Pro" panose="020B0506040000020004" pitchFamily="34" charset="0"/>
              </a:rPr>
              <a:t>.</a:t>
            </a:r>
          </a:p>
          <a:p>
            <a:pPr algn="l"/>
            <a:endParaRPr lang="en-GB" sz="1100" b="0" i="0" dirty="0">
              <a:solidFill>
                <a:srgbClr val="000000"/>
              </a:solidFill>
              <a:effectLst/>
              <a:latin typeface="EC Square Sans Pro" panose="020B0506040000020004" pitchFamily="34" charset="0"/>
            </a:endParaRPr>
          </a:p>
          <a:p>
            <a:pPr algn="l"/>
            <a:r>
              <a:rPr lang="en-GB" sz="1100" b="0" i="0" dirty="0">
                <a:solidFill>
                  <a:srgbClr val="000000"/>
                </a:solidFill>
                <a:effectLst/>
                <a:latin typeface="EC Square Sans Pro" panose="020B0506040000020004" pitchFamily="34" charset="0"/>
              </a:rPr>
              <a:t>In 2023, a new report “</a:t>
            </a:r>
            <a:r>
              <a:rPr lang="en-US" sz="1100" b="0" i="0" dirty="0">
                <a:solidFill>
                  <a:srgbClr val="000000"/>
                </a:solidFill>
                <a:effectLst/>
                <a:latin typeface="EC Square Sans Pro" panose="020B0506040000020004" pitchFamily="34" charset="0"/>
              </a:rPr>
              <a:t>Embracing a One Health Framework to Fight Antimicrobial Resistance” from the OECD</a:t>
            </a:r>
            <a:r>
              <a:rPr lang="en-GB" sz="1100" b="0" i="0" dirty="0">
                <a:solidFill>
                  <a:srgbClr val="000000"/>
                </a:solidFill>
                <a:effectLst/>
                <a:latin typeface="EC Square Sans Pro" panose="020B0506040000020004" pitchFamily="34" charset="0"/>
              </a:rPr>
              <a:t> came out calculating the economic damage of AMR in OECD countries and the EU.  They not only look at healthcare but also productivity loss costs. They estimate the economic impact much higher in the EU, from 7 to 12 billion per year, depending on the scenario used. </a:t>
            </a:r>
          </a:p>
          <a:p>
            <a:pPr algn="l"/>
            <a:r>
              <a:rPr lang="en-GB" sz="1100" b="0" i="0" dirty="0">
                <a:solidFill>
                  <a:srgbClr val="000000"/>
                </a:solidFill>
                <a:effectLst/>
                <a:latin typeface="EC Square Sans Pro" panose="020B0506040000020004" pitchFamily="34" charset="0"/>
              </a:rPr>
              <a:t>https://www.oecd.org/en/publications/embracing-a-one-health-framework-to-fight-antimicrobial-resistance_ce44c755-en.html</a:t>
            </a:r>
          </a:p>
          <a:p>
            <a:pPr algn="l"/>
            <a:endParaRPr lang="en-GB" sz="1100" b="0" i="0" dirty="0">
              <a:solidFill>
                <a:srgbClr val="000000"/>
              </a:solidFill>
              <a:effectLst/>
              <a:latin typeface="EC Square Sans Pro" panose="020B0506040000020004" pitchFamily="34" charset="0"/>
            </a:endParaRPr>
          </a:p>
          <a:p>
            <a:pPr algn="l"/>
            <a:endParaRPr lang="en-GB" sz="1100" b="0" i="0" dirty="0">
              <a:solidFill>
                <a:srgbClr val="000000"/>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dirty="0">
              <a:solidFill>
                <a:srgbClr val="3F4A52"/>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dirty="0">
              <a:solidFill>
                <a:srgbClr val="3F4A52"/>
              </a:solidFill>
              <a:effectLst/>
              <a:latin typeface="EC Square Sans Pro" panose="020B0506040000020004" pitchFamily="34" charset="0"/>
            </a:endParaRPr>
          </a:p>
          <a:p>
            <a:pPr algn="l"/>
            <a:endParaRPr lang="en-GB" b="0"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3</a:t>
            </a:fld>
            <a:endParaRPr lang="en-GB"/>
          </a:p>
        </p:txBody>
      </p:sp>
    </p:spTree>
    <p:extLst>
      <p:ext uri="{BB962C8B-B14F-4D97-AF65-F5344CB8AC3E}">
        <p14:creationId xmlns:p14="http://schemas.microsoft.com/office/powerpoint/2010/main" val="2247219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100" b="0" i="0" dirty="0">
                <a:solidFill>
                  <a:srgbClr val="404040"/>
                </a:solidFill>
                <a:effectLst/>
                <a:latin typeface="arial" panose="020B0604020202020204" pitchFamily="34" charset="0"/>
              </a:rPr>
              <a:t>Antimicrobial resistance (AMR) is the ability of micro-organisms to survive or grow despite antimicrobial agent that normally inhibits or kills that </a:t>
            </a:r>
            <a:r>
              <a:rPr lang="en-GB" sz="1100" dirty="0">
                <a:solidFill>
                  <a:srgbClr val="404040"/>
                </a:solidFill>
                <a:latin typeface="arial" panose="020B0604020202020204" pitchFamily="34" charset="0"/>
              </a:rPr>
              <a:t>micro-organism. </a:t>
            </a:r>
          </a:p>
          <a:p>
            <a:pPr algn="l"/>
            <a:r>
              <a:rPr lang="en-GB" sz="1100" dirty="0">
                <a:solidFill>
                  <a:srgbClr val="404040"/>
                </a:solidFill>
                <a:latin typeface="arial" panose="020B0604020202020204" pitchFamily="34" charset="0"/>
              </a:rPr>
              <a:t>It is the consequence of a natural selection and genetics. </a:t>
            </a:r>
            <a:r>
              <a:rPr lang="en-GB" sz="1100" b="0" i="0" dirty="0">
                <a:solidFill>
                  <a:srgbClr val="1F1F1F"/>
                </a:solidFill>
                <a:effectLst/>
                <a:latin typeface="Google Sans"/>
              </a:rPr>
              <a:t>Antibiotic resistance occurs too when bacteria change to protect themselves from an antibiotic. </a:t>
            </a:r>
          </a:p>
          <a:p>
            <a:pPr algn="l"/>
            <a:r>
              <a:rPr lang="en-GB" sz="1100" dirty="0">
                <a:solidFill>
                  <a:srgbClr val="404040"/>
                </a:solidFill>
                <a:latin typeface="arial" panose="020B0604020202020204" pitchFamily="34" charset="0"/>
              </a:rPr>
              <a:t>And additional human drivers promote resistance development such as: </a:t>
            </a:r>
          </a:p>
          <a:p>
            <a:pPr marL="285750" indent="-285750" algn="l">
              <a:buFont typeface="Arial" panose="020B0604020202020204" pitchFamily="34" charset="0"/>
              <a:buChar char="•"/>
            </a:pPr>
            <a:r>
              <a:rPr lang="en-GB" sz="1100" dirty="0">
                <a:solidFill>
                  <a:srgbClr val="404040"/>
                </a:solidFill>
                <a:latin typeface="arial" panose="020B0604020202020204" pitchFamily="34" charset="0"/>
              </a:rPr>
              <a:t>Inappropriate use: </a:t>
            </a:r>
          </a:p>
          <a:p>
            <a:pPr marL="742950" lvl="1" indent="-285750" algn="l">
              <a:buFont typeface="Arial" panose="020B0604020202020204" pitchFamily="34" charset="0"/>
              <a:buChar char="•"/>
            </a:pPr>
            <a:r>
              <a:rPr lang="en-GB" sz="1100" dirty="0">
                <a:solidFill>
                  <a:srgbClr val="404040"/>
                </a:solidFill>
                <a:latin typeface="arial" panose="020B0604020202020204" pitchFamily="34" charset="0"/>
              </a:rPr>
              <a:t>Overuse: </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sharing antibiotics</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using antibiotics without the need for that</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using antibiotics for viral infections and inflammation</a:t>
            </a:r>
          </a:p>
          <a:p>
            <a:pPr marL="742950" lvl="1" indent="-285750" algn="l">
              <a:buFont typeface="Arial" panose="020B0604020202020204" pitchFamily="34" charset="0"/>
              <a:buChar char="•"/>
            </a:pPr>
            <a:r>
              <a:rPr lang="en-GB" sz="1100" dirty="0">
                <a:solidFill>
                  <a:srgbClr val="404040"/>
                </a:solidFill>
                <a:latin typeface="arial" panose="020B0604020202020204" pitchFamily="34" charset="0"/>
              </a:rPr>
              <a:t>Misuse: </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using antimicrobials as animal growth promoters on farms or in aquaculture</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not completing the course or taking an insufficient dose</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taking antibiotics for the wrong indications such as viral infection and inflammation</a:t>
            </a:r>
          </a:p>
          <a:p>
            <a:pPr algn="l"/>
            <a:endParaRPr lang="en-GB" sz="1100" dirty="0">
              <a:solidFill>
                <a:srgbClr val="404040"/>
              </a:solidFill>
              <a:latin typeface="arial" panose="020B0604020202020204" pitchFamily="34" charset="0"/>
            </a:endParaRPr>
          </a:p>
          <a:p>
            <a:pPr algn="l"/>
            <a:r>
              <a:rPr lang="en-GB" sz="1100" b="0" i="0" u="none" strike="noStrike" baseline="0" dirty="0">
                <a:latin typeface="ECSquareSansPro-Regular"/>
              </a:rPr>
              <a:t>Over time, this makes antimicrobials less effective and ultimately useless in human and </a:t>
            </a:r>
            <a:r>
              <a:rPr lang="en-GB" sz="1100" b="0" i="0" u="none" strike="noStrike" baseline="0" dirty="0">
                <a:solidFill>
                  <a:srgbClr val="FFFFFF"/>
                </a:solidFill>
                <a:latin typeface="ECSquareSansPro-Regular"/>
              </a:rPr>
              <a:t>veterinary medicine.</a:t>
            </a:r>
            <a:endParaRPr lang="en-GB" sz="1100" b="0" i="0" u="none" strike="noStrike" baseline="0" dirty="0">
              <a:latin typeface="ArialMT"/>
            </a:endParaRPr>
          </a:p>
          <a:p>
            <a:r>
              <a:rPr lang="en-GB" sz="1100" b="0" i="0" dirty="0">
                <a:solidFill>
                  <a:srgbClr val="1F1F1F"/>
                </a:solidFill>
                <a:effectLst/>
                <a:latin typeface="Google Sans"/>
              </a:rPr>
              <a:t>All bacteria spread through air, water, soil, food or living vectors. </a:t>
            </a:r>
          </a:p>
          <a:p>
            <a:r>
              <a:rPr lang="en-GB" sz="1100" b="0" i="0" dirty="0">
                <a:solidFill>
                  <a:srgbClr val="1F1F1F"/>
                </a:solidFill>
                <a:effectLst/>
                <a:latin typeface="Google Sans"/>
              </a:rPr>
              <a:t>Next slide illustrates the various directions of spread.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4</a:t>
            </a:fld>
            <a:endParaRPr lang="en-GB"/>
          </a:p>
        </p:txBody>
      </p:sp>
    </p:spTree>
    <p:extLst>
      <p:ext uri="{BB962C8B-B14F-4D97-AF65-F5344CB8AC3E}">
        <p14:creationId xmlns:p14="http://schemas.microsoft.com/office/powerpoint/2010/main" val="1105173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n-GB" sz="1100" b="0" i="0" u="none" strike="noStrike" baseline="0" dirty="0">
                <a:latin typeface="EC Square Sans Pro" panose="020B0506040000020004" pitchFamily="34" charset="0"/>
              </a:rPr>
              <a:t>The One Health concept recognises that human health is tightly connected to the health of animals and the environment, i.e. that animal feed, human food, animal and</a:t>
            </a:r>
          </a:p>
          <a:p>
            <a:pPr algn="l"/>
            <a:r>
              <a:rPr lang="en-GB" sz="1100" b="0" i="0" u="none" strike="noStrike" baseline="0" dirty="0">
                <a:latin typeface="EC Square Sans Pro" panose="020B0506040000020004" pitchFamily="34" charset="0"/>
              </a:rPr>
              <a:t>human health, and environmental contamination are closely linked. </a:t>
            </a:r>
          </a:p>
          <a:p>
            <a:pPr algn="l"/>
            <a:endParaRPr lang="en-GB" sz="1100" b="0" i="0" u="none" strike="noStrike" baseline="0" dirty="0">
              <a:solidFill>
                <a:srgbClr val="404040"/>
              </a:solidFill>
              <a:effectLst/>
              <a:latin typeface="EC Square Sans Pro" panose="020B0506040000020004" pitchFamily="34" charset="0"/>
            </a:endParaRPr>
          </a:p>
          <a:p>
            <a:r>
              <a:rPr lang="en-GB" sz="1100" b="0" i="0" dirty="0">
                <a:solidFill>
                  <a:srgbClr val="1C1D1E"/>
                </a:solidFill>
                <a:effectLst/>
                <a:latin typeface="EC Square Sans Pro" panose="020B0506040000020004" pitchFamily="34" charset="0"/>
              </a:rPr>
              <a:t>This reflects the European Commission's 'One Health' approach to AMR, by addressing the human and veterinary sectors together in a holistic and coordinated approach</a:t>
            </a:r>
          </a:p>
          <a:p>
            <a:endParaRPr lang="en-GB" sz="1100" b="0" i="0" dirty="0">
              <a:solidFill>
                <a:srgbClr val="1C1D1E"/>
              </a:solidFill>
              <a:effectLst/>
              <a:latin typeface="EC Square Sans Pro" panose="020B0506040000020004" pitchFamily="34" charset="0"/>
            </a:endParaRPr>
          </a:p>
          <a:p>
            <a:r>
              <a:rPr lang="en-GB" sz="1100" b="0" i="0" dirty="0">
                <a:solidFill>
                  <a:srgbClr val="202122"/>
                </a:solidFill>
                <a:effectLst/>
                <a:latin typeface="EC Square Sans Pro" panose="020B0506040000020004" pitchFamily="34" charset="0"/>
              </a:rPr>
              <a:t>Increased antibiotic use is a matter </a:t>
            </a:r>
            <a:r>
              <a:rPr lang="en-GB" sz="1100" b="0" i="0" kern="1200" dirty="0">
                <a:solidFill>
                  <a:srgbClr val="202122"/>
                </a:solidFill>
                <a:effectLst/>
                <a:latin typeface="EC Square Sans Pro" panose="020B0506040000020004" pitchFamily="34" charset="0"/>
              </a:rPr>
              <a:t>of concern as </a:t>
            </a:r>
            <a:r>
              <a:rPr lang="en-GB" sz="1100" b="0" i="0" kern="1200" dirty="0">
                <a:solidFill>
                  <a:srgbClr val="202122"/>
                </a:solidFill>
                <a:effectLst/>
                <a:latin typeface="EC Square Sans Pro" panose="020B0506040000020004" pitchFamily="34" charset="0"/>
                <a:hlinkClick r:id="rId3" tooltip="Antibiotic resistance">
                  <a:extLst>
                    <a:ext uri="{A12FA001-AC4F-418D-AE19-62706E023703}">
                      <ahyp:hlinkClr xmlns:ahyp="http://schemas.microsoft.com/office/drawing/2018/hyperlinkcolor" val="tx"/>
                    </a:ext>
                  </a:extLst>
                </a:hlinkClick>
              </a:rPr>
              <a:t>antibiotic resistance</a:t>
            </a:r>
            <a:r>
              <a:rPr lang="en-GB" sz="1100" b="0" i="0" kern="1200" dirty="0">
                <a:solidFill>
                  <a:srgbClr val="202122"/>
                </a:solidFill>
                <a:effectLst/>
                <a:latin typeface="EC Square Sans Pro" panose="020B0506040000020004" pitchFamily="34" charset="0"/>
              </a:rPr>
              <a:t> is considered to be a serious threat to human and animal health and welfare in the future, and growing levels of antibiotics or antibiotic-resistant bacteria in the environment could increase the </a:t>
            </a:r>
            <a:r>
              <a:rPr lang="en-GB" sz="1100" b="0" i="0" dirty="0">
                <a:solidFill>
                  <a:srgbClr val="202122"/>
                </a:solidFill>
                <a:effectLst/>
                <a:latin typeface="EC Square Sans Pro" panose="020B0506040000020004" pitchFamily="34" charset="0"/>
              </a:rPr>
              <a:t>numbers of drug-resistant infections in both.</a:t>
            </a:r>
          </a:p>
          <a:p>
            <a:endParaRPr lang="en-GB" sz="1100" b="0" i="0" dirty="0">
              <a:solidFill>
                <a:srgbClr val="202122"/>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dirty="0">
                <a:solidFill>
                  <a:srgbClr val="202122"/>
                </a:solidFill>
                <a:effectLst/>
                <a:latin typeface="EC Square Sans Pro" panose="020B0506040000020004" pitchFamily="34" charset="0"/>
              </a:rPr>
              <a:t>The wording of the graphic focuses on antimicrobial consumption in food-producing animals. But </a:t>
            </a:r>
            <a:r>
              <a:rPr lang="en-GB" sz="1800" dirty="0">
                <a:solidFill>
                  <a:srgbClr val="000000"/>
                </a:solidFill>
                <a:latin typeface="Adobe Clean DC"/>
              </a:rPr>
              <a:t>in principle, it is not limited to food-producing animals only despite the fact we're talking to farmers and food-producing animal vets. </a:t>
            </a:r>
            <a:endParaRPr lang="en-GB" sz="1800" dirty="0">
              <a:solidFill>
                <a:prstClr val="black"/>
              </a:solidFill>
              <a:latin typeface="Adobe Clean DC"/>
            </a:endParaRPr>
          </a:p>
          <a:p>
            <a:endParaRPr lang="en-GB" sz="1100" b="0" i="0" dirty="0">
              <a:solidFill>
                <a:srgbClr val="202122"/>
              </a:solidFill>
              <a:effectLst/>
              <a:latin typeface="EC Square Sans Pro" panose="020B0506040000020004" pitchFamily="34" charset="0"/>
            </a:endParaRPr>
          </a:p>
          <a:p>
            <a:endParaRPr lang="en-GB" b="0" i="0" dirty="0">
              <a:solidFill>
                <a:srgbClr val="202122"/>
              </a:solidFill>
              <a:effectLst/>
              <a:latin typeface="Arial" panose="020B06040202020202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5</a:t>
            </a:fld>
            <a:endParaRPr lang="en-GB"/>
          </a:p>
        </p:txBody>
      </p:sp>
    </p:spTree>
    <p:extLst>
      <p:ext uri="{BB962C8B-B14F-4D97-AF65-F5344CB8AC3E}">
        <p14:creationId xmlns:p14="http://schemas.microsoft.com/office/powerpoint/2010/main" val="885464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dirty="0">
                <a:solidFill>
                  <a:srgbClr val="3F4A52"/>
                </a:solidFill>
                <a:effectLst/>
                <a:latin typeface="Open Sans" panose="020B0606030504020204" pitchFamily="34" charset="0"/>
              </a:rPr>
              <a:t>In 2020, over </a:t>
            </a:r>
            <a:r>
              <a:rPr lang="en-GB" sz="1100" b="1" i="0" dirty="0">
                <a:solidFill>
                  <a:srgbClr val="3F4A52"/>
                </a:solidFill>
                <a:effectLst/>
                <a:latin typeface="Open Sans" panose="020B0606030504020204" pitchFamily="34" charset="0"/>
              </a:rPr>
              <a:t>800 000</a:t>
            </a:r>
            <a:r>
              <a:rPr lang="en-GB" sz="1100" b="0" i="0" dirty="0">
                <a:solidFill>
                  <a:srgbClr val="3F4A52"/>
                </a:solidFill>
                <a:effectLst/>
                <a:latin typeface="Open Sans" panose="020B0606030504020204" pitchFamily="34" charset="0"/>
              </a:rPr>
              <a:t> people were </a:t>
            </a:r>
            <a:r>
              <a:rPr lang="en-GB" sz="1100" b="1" i="0" dirty="0">
                <a:solidFill>
                  <a:srgbClr val="3F4A52"/>
                </a:solidFill>
                <a:effectLst/>
                <a:latin typeface="Open Sans" panose="020B0606030504020204" pitchFamily="34" charset="0"/>
              </a:rPr>
              <a:t>infected</a:t>
            </a:r>
            <a:r>
              <a:rPr lang="en-GB" sz="1100" b="0" i="0" dirty="0">
                <a:solidFill>
                  <a:srgbClr val="3F4A52"/>
                </a:solidFill>
                <a:effectLst/>
                <a:latin typeface="Open Sans" panose="020B0606030504020204" pitchFamily="34" charset="0"/>
              </a:rPr>
              <a:t> by antibiotic-resistant bacteria in Europe. The resultant diseases included pneumonia and bloodstream and intra-abdominal infections. (Source: ECDC European Centre for Disease Prevention and Control).</a:t>
            </a:r>
          </a:p>
          <a:p>
            <a:endParaRPr lang="es-ES" sz="1100" dirty="0"/>
          </a:p>
          <a:p>
            <a:r>
              <a:rPr lang="en-GB" sz="1100" b="0" i="0" dirty="0">
                <a:solidFill>
                  <a:srgbClr val="333333"/>
                </a:solidFill>
                <a:effectLst/>
                <a:latin typeface="Roboto" panose="02000000000000000000" pitchFamily="2" charset="0"/>
              </a:rPr>
              <a:t>Overall in the EU/EEA, AMR percentages for the bacterial species–antimicrobial group combinations under surveillance continue to be high:</a:t>
            </a:r>
          </a:p>
          <a:p>
            <a:pPr marL="171450" indent="-171450">
              <a:buFontTx/>
              <a:buChar char="-"/>
            </a:pPr>
            <a:r>
              <a:rPr lang="en-GB" sz="1100" b="0" i="0" dirty="0">
                <a:solidFill>
                  <a:srgbClr val="333333"/>
                </a:solidFill>
                <a:effectLst/>
                <a:latin typeface="Roboto" panose="02000000000000000000" pitchFamily="2" charset="0"/>
              </a:rPr>
              <a:t>carbapenem resistance in </a:t>
            </a:r>
            <a:r>
              <a:rPr lang="en-GB" sz="1100" b="0" i="1" dirty="0">
                <a:solidFill>
                  <a:srgbClr val="333333"/>
                </a:solidFill>
                <a:effectLst/>
                <a:latin typeface="Roboto" panose="02000000000000000000" pitchFamily="2" charset="0"/>
              </a:rPr>
              <a:t>Escherichia coli</a:t>
            </a:r>
            <a:r>
              <a:rPr lang="en-GB" sz="1100" b="0" i="0" dirty="0">
                <a:solidFill>
                  <a:srgbClr val="333333"/>
                </a:solidFill>
                <a:effectLst/>
                <a:latin typeface="Roboto" panose="02000000000000000000" pitchFamily="2" charset="0"/>
              </a:rPr>
              <a:t> and </a:t>
            </a:r>
            <a:r>
              <a:rPr lang="en-GB" sz="1100" b="0" i="1" dirty="0">
                <a:solidFill>
                  <a:srgbClr val="333333"/>
                </a:solidFill>
                <a:effectLst/>
                <a:latin typeface="Roboto" panose="02000000000000000000" pitchFamily="2" charset="0"/>
              </a:rPr>
              <a:t>Klebsiella pneumoniae </a:t>
            </a:r>
            <a:r>
              <a:rPr lang="en-GB" sz="1100" b="0" i="0" dirty="0">
                <a:solidFill>
                  <a:srgbClr val="333333"/>
                </a:solidFill>
                <a:effectLst/>
                <a:latin typeface="Roboto" panose="02000000000000000000" pitchFamily="2" charset="0"/>
              </a:rPr>
              <a:t>(</a:t>
            </a:r>
            <a:r>
              <a:rPr lang="en-GB" sz="1100" b="0" i="1" dirty="0">
                <a:solidFill>
                  <a:srgbClr val="333333"/>
                </a:solidFill>
                <a:effectLst/>
                <a:latin typeface="Roboto" panose="02000000000000000000" pitchFamily="2" charset="0"/>
              </a:rPr>
              <a:t>K. pneumoniae</a:t>
            </a:r>
            <a:r>
              <a:rPr lang="en-GB" sz="1100" b="0" i="0" dirty="0">
                <a:solidFill>
                  <a:srgbClr val="333333"/>
                </a:solidFill>
                <a:effectLst/>
                <a:latin typeface="Roboto" panose="02000000000000000000" pitchFamily="2" charset="0"/>
              </a:rPr>
              <a:t>),</a:t>
            </a:r>
          </a:p>
          <a:p>
            <a:pPr marL="171450" indent="-171450">
              <a:buFontTx/>
              <a:buChar char="-"/>
            </a:pPr>
            <a:r>
              <a:rPr lang="en-GB" sz="1100" b="0" i="0" dirty="0">
                <a:solidFill>
                  <a:srgbClr val="333333"/>
                </a:solidFill>
                <a:effectLst/>
                <a:latin typeface="Roboto" panose="02000000000000000000" pitchFamily="2" charset="0"/>
              </a:rPr>
              <a:t>vancomycin resistance in </a:t>
            </a:r>
            <a:r>
              <a:rPr lang="en-GB" sz="1100" b="0" i="1" dirty="0">
                <a:solidFill>
                  <a:srgbClr val="333333"/>
                </a:solidFill>
                <a:effectLst/>
                <a:latin typeface="Roboto" panose="02000000000000000000" pitchFamily="2" charset="0"/>
              </a:rPr>
              <a:t>Enterococcus faecium</a:t>
            </a:r>
            <a:r>
              <a:rPr lang="en-GB" sz="1100" b="0" i="0" dirty="0">
                <a:solidFill>
                  <a:srgbClr val="333333"/>
                </a:solidFill>
                <a:effectLst/>
                <a:latin typeface="Roboto" panose="02000000000000000000" pitchFamily="2" charset="0"/>
              </a:rPr>
              <a:t> showing a significant increase during 2016–2020. </a:t>
            </a:r>
          </a:p>
          <a:p>
            <a:pPr marL="171450" indent="-171450">
              <a:buFontTx/>
              <a:buChar char="-"/>
            </a:pPr>
            <a:r>
              <a:rPr lang="en-GB" sz="1100" b="0" i="0" dirty="0">
                <a:solidFill>
                  <a:srgbClr val="333333"/>
                </a:solidFill>
                <a:effectLst/>
                <a:latin typeface="Roboto" panose="02000000000000000000" pitchFamily="2" charset="0"/>
              </a:rPr>
              <a:t>High percentages of resistance to third-generation cephalosporins and carbapenems in </a:t>
            </a:r>
            <a:r>
              <a:rPr lang="en-GB" sz="1100" b="0" i="1" dirty="0">
                <a:solidFill>
                  <a:srgbClr val="333333"/>
                </a:solidFill>
                <a:effectLst/>
                <a:latin typeface="Roboto" panose="02000000000000000000" pitchFamily="2" charset="0"/>
              </a:rPr>
              <a:t>K.  Pneumoniae</a:t>
            </a:r>
            <a:endParaRPr lang="en-GB" sz="1100" b="0" i="0" dirty="0">
              <a:solidFill>
                <a:srgbClr val="333333"/>
              </a:solidFill>
              <a:effectLst/>
              <a:latin typeface="Roboto" panose="02000000000000000000" pitchFamily="2" charset="0"/>
            </a:endParaRPr>
          </a:p>
          <a:p>
            <a:pPr marL="171450" indent="-171450">
              <a:buFontTx/>
              <a:buChar char="-"/>
            </a:pPr>
            <a:r>
              <a:rPr lang="en-GB" sz="1100" b="0" i="0" dirty="0">
                <a:solidFill>
                  <a:srgbClr val="333333"/>
                </a:solidFill>
                <a:effectLst/>
                <a:latin typeface="Roboto" panose="02000000000000000000" pitchFamily="2" charset="0"/>
              </a:rPr>
              <a:t>high percentages of carbapenem-resistant </a:t>
            </a:r>
            <a:r>
              <a:rPr lang="en-GB" sz="1100" b="0" i="1" dirty="0">
                <a:solidFill>
                  <a:srgbClr val="333333"/>
                </a:solidFill>
                <a:effectLst/>
                <a:latin typeface="Roboto" panose="02000000000000000000" pitchFamily="2" charset="0"/>
              </a:rPr>
              <a:t>Acinetobacter </a:t>
            </a:r>
            <a:r>
              <a:rPr lang="en-GB" sz="1100" b="0" i="0" dirty="0">
                <a:solidFill>
                  <a:srgbClr val="333333"/>
                </a:solidFill>
                <a:effectLst/>
                <a:latin typeface="Roboto" panose="02000000000000000000" pitchFamily="2" charset="0"/>
              </a:rPr>
              <a:t>species and </a:t>
            </a:r>
            <a:r>
              <a:rPr lang="en-GB" sz="1100" b="0" i="1" dirty="0">
                <a:solidFill>
                  <a:srgbClr val="333333"/>
                </a:solidFill>
                <a:effectLst/>
                <a:latin typeface="Roboto" panose="02000000000000000000" pitchFamily="2" charset="0"/>
              </a:rPr>
              <a:t>Pseudomonas aeruginosa</a:t>
            </a:r>
            <a:endParaRPr lang="en-GB" sz="1100" b="0" i="0" dirty="0">
              <a:solidFill>
                <a:srgbClr val="333333"/>
              </a:solidFill>
              <a:effectLst/>
              <a:latin typeface="Roboto" panose="02000000000000000000" pitchFamily="2" charset="0"/>
            </a:endParaRPr>
          </a:p>
          <a:p>
            <a:pPr marL="0" indent="0">
              <a:buFontTx/>
              <a:buNone/>
            </a:pPr>
            <a:r>
              <a:rPr lang="en-GB" sz="1100" b="0" i="0" dirty="0">
                <a:solidFill>
                  <a:srgbClr val="333333"/>
                </a:solidFill>
                <a:effectLst/>
                <a:latin typeface="Roboto" panose="02000000000000000000" pitchFamily="2" charset="0"/>
              </a:rPr>
              <a:t>(</a:t>
            </a:r>
            <a:r>
              <a:rPr lang="en-GB" sz="1100" b="0" i="1" dirty="0">
                <a:solidFill>
                  <a:srgbClr val="333333"/>
                </a:solidFill>
                <a:effectLst/>
                <a:latin typeface="Roboto" panose="02000000000000000000" pitchFamily="2" charset="0"/>
              </a:rPr>
              <a:t>Source</a:t>
            </a:r>
            <a:r>
              <a:rPr lang="en-GB" sz="1100" b="0" i="0" dirty="0">
                <a:solidFill>
                  <a:srgbClr val="333333"/>
                </a:solidFill>
                <a:effectLst/>
                <a:latin typeface="Roboto" panose="02000000000000000000" pitchFamily="2" charset="0"/>
              </a:rPr>
              <a:t>: Antimicrobial resistance surveillance in Europe 2022)</a:t>
            </a:r>
          </a:p>
          <a:p>
            <a:pPr marL="0" indent="0">
              <a:buFontTx/>
              <a:buNone/>
            </a:pPr>
            <a:endParaRPr lang="en-GB" sz="1100" b="0" i="0" dirty="0">
              <a:solidFill>
                <a:srgbClr val="333333"/>
              </a:solidFill>
              <a:effectLst/>
              <a:latin typeface="Roboto" panose="02000000000000000000" pitchFamily="2" charset="0"/>
            </a:endParaRPr>
          </a:p>
          <a:p>
            <a:pPr marL="0" indent="0">
              <a:buFontTx/>
              <a:buNone/>
            </a:pPr>
            <a:r>
              <a:rPr lang="en-GB" sz="1100" b="0" i="0" dirty="0">
                <a:solidFill>
                  <a:srgbClr val="333333"/>
                </a:solidFill>
                <a:effectLst/>
                <a:latin typeface="Roboto" panose="02000000000000000000" pitchFamily="2" charset="0"/>
              </a:rPr>
              <a:t>in several countries in the European Region are of concern. </a:t>
            </a:r>
            <a:endParaRPr lang="es-ES" sz="1100"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6</a:t>
            </a:fld>
            <a:endParaRPr lang="en-GB" dirty="0"/>
          </a:p>
        </p:txBody>
      </p:sp>
    </p:spTree>
    <p:extLst>
      <p:ext uri="{BB962C8B-B14F-4D97-AF65-F5344CB8AC3E}">
        <p14:creationId xmlns:p14="http://schemas.microsoft.com/office/powerpoint/2010/main" val="2585574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https://www.efsa.europa.eu/en/microstrategy/dashboard-antimicrobial-resistance</a:t>
            </a:r>
          </a:p>
          <a:p>
            <a:endParaRPr lang="es-ES" dirty="0"/>
          </a:p>
          <a:p>
            <a:r>
              <a:rPr lang="es-ES" dirty="0" err="1"/>
              <a:t>Provide</a:t>
            </a:r>
            <a:r>
              <a:rPr lang="es-ES" dirty="0"/>
              <a:t> </a:t>
            </a:r>
            <a:r>
              <a:rPr lang="es-ES" dirty="0" err="1"/>
              <a:t>an</a:t>
            </a:r>
            <a:r>
              <a:rPr lang="es-ES" dirty="0"/>
              <a:t> </a:t>
            </a:r>
            <a:r>
              <a:rPr lang="es-ES" dirty="0" err="1"/>
              <a:t>overview</a:t>
            </a:r>
            <a:r>
              <a:rPr lang="es-ES" dirty="0"/>
              <a:t> </a:t>
            </a:r>
            <a:r>
              <a:rPr lang="es-ES" dirty="0" err="1"/>
              <a:t>of</a:t>
            </a:r>
            <a:r>
              <a:rPr lang="es-ES" dirty="0"/>
              <a:t> </a:t>
            </a:r>
            <a:r>
              <a:rPr lang="es-ES" dirty="0" err="1"/>
              <a:t>the</a:t>
            </a:r>
            <a:r>
              <a:rPr lang="es-ES" dirty="0"/>
              <a:t> </a:t>
            </a:r>
            <a:r>
              <a:rPr lang="es-ES" dirty="0" err="1"/>
              <a:t>monitoring</a:t>
            </a:r>
            <a:r>
              <a:rPr lang="es-ES" dirty="0"/>
              <a:t> data </a:t>
            </a:r>
            <a:r>
              <a:rPr lang="es-ES" dirty="0" err="1"/>
              <a:t>ocurrence</a:t>
            </a:r>
            <a:r>
              <a:rPr lang="es-ES" dirty="0"/>
              <a:t> </a:t>
            </a:r>
            <a:r>
              <a:rPr lang="es-ES" dirty="0" err="1"/>
              <a:t>of</a:t>
            </a:r>
            <a:r>
              <a:rPr lang="es-ES" dirty="0"/>
              <a:t> AMR. </a:t>
            </a:r>
          </a:p>
          <a:p>
            <a:endParaRPr lang="es-ES" dirty="0"/>
          </a:p>
        </p:txBody>
      </p:sp>
      <p:sp>
        <p:nvSpPr>
          <p:cNvPr id="4" name="Slide Number Placeholder 3"/>
          <p:cNvSpPr>
            <a:spLocks noGrp="1"/>
          </p:cNvSpPr>
          <p:nvPr>
            <p:ph type="sldNum" sz="quarter" idx="5"/>
          </p:nvPr>
        </p:nvSpPr>
        <p:spPr/>
        <p:txBody>
          <a:bodyPr/>
          <a:lstStyle/>
          <a:p>
            <a:fld id="{3BF68CBC-6CFC-428F-8CC1-256870B442D5}" type="slidenum">
              <a:rPr lang="en-GB" smtClean="0"/>
              <a:t>7</a:t>
            </a:fld>
            <a:endParaRPr lang="en-GB"/>
          </a:p>
        </p:txBody>
      </p:sp>
    </p:spTree>
    <p:extLst>
      <p:ext uri="{BB962C8B-B14F-4D97-AF65-F5344CB8AC3E}">
        <p14:creationId xmlns:p14="http://schemas.microsoft.com/office/powerpoint/2010/main" val="430653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100" b="0" i="0" dirty="0">
                <a:solidFill>
                  <a:srgbClr val="1F1F1F"/>
                </a:solidFill>
                <a:effectLst/>
                <a:latin typeface="Google Sans"/>
              </a:rPr>
              <a:t>Based on AMEG  listing  and Regulation 2022/1255</a:t>
            </a:r>
          </a:p>
          <a:p>
            <a:r>
              <a:rPr lang="en-GB" sz="1100" b="0" i="0" dirty="0">
                <a:solidFill>
                  <a:srgbClr val="1F1F1F"/>
                </a:solidFill>
                <a:effectLst/>
                <a:latin typeface="Google Sans"/>
              </a:rPr>
              <a:t>The aim is to explain many antimicrobials are the same classes we use in human and veterinary medicines and the difference between the different sorts of antimicrobials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8</a:t>
            </a:fld>
            <a:endParaRPr lang="en-GB"/>
          </a:p>
        </p:txBody>
      </p:sp>
    </p:spTree>
    <p:extLst>
      <p:ext uri="{BB962C8B-B14F-4D97-AF65-F5344CB8AC3E}">
        <p14:creationId xmlns:p14="http://schemas.microsoft.com/office/powerpoint/2010/main" val="930564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n-US" sz="1800" b="0" i="0" u="none" strike="noStrike" baseline="0" dirty="0">
                <a:solidFill>
                  <a:srgbClr val="6490A2"/>
                </a:solidFill>
                <a:latin typeface="Whitney-Book"/>
              </a:rPr>
              <a:t>A sustained and robust pipeline of new antibacterial drugs and therapies is critical to preserve</a:t>
            </a:r>
          </a:p>
          <a:p>
            <a:pPr algn="l"/>
            <a:r>
              <a:rPr lang="es-ES" sz="1800" b="0" i="0" u="none" strike="noStrike" baseline="0" dirty="0" err="1">
                <a:solidFill>
                  <a:srgbClr val="6490A2"/>
                </a:solidFill>
                <a:latin typeface="Whitney-Book"/>
              </a:rPr>
              <a:t>public</a:t>
            </a:r>
            <a:r>
              <a:rPr lang="es-ES" sz="1800" b="0" i="0" u="none" strike="noStrike" baseline="0" dirty="0">
                <a:solidFill>
                  <a:srgbClr val="6490A2"/>
                </a:solidFill>
                <a:latin typeface="Whitney-Book"/>
              </a:rPr>
              <a:t> </a:t>
            </a:r>
            <a:r>
              <a:rPr lang="es-ES" sz="1800" b="0" i="0" u="none" strike="noStrike" baseline="0" dirty="0" err="1">
                <a:solidFill>
                  <a:srgbClr val="6490A2"/>
                </a:solidFill>
                <a:latin typeface="Whitney-Book"/>
              </a:rPr>
              <a:t>health</a:t>
            </a:r>
            <a:r>
              <a:rPr lang="es-ES" sz="1800" b="0" i="0" u="none" strike="noStrike" baseline="0" dirty="0">
                <a:solidFill>
                  <a:srgbClr val="6490A2"/>
                </a:solidFill>
                <a:latin typeface="Whitney-Book"/>
              </a:rPr>
              <a:t>. </a:t>
            </a:r>
            <a:r>
              <a:rPr lang="en-US" sz="1800" b="0" i="0" u="none" strike="noStrike" baseline="0" dirty="0">
                <a:latin typeface="Whitney-Book"/>
              </a:rPr>
              <a:t>Antibiotic discovery peaked in the 1950s, but then dropped precipitously from the 1980s onward. (See Figure 1.)1</a:t>
            </a:r>
          </a:p>
          <a:p>
            <a:pPr algn="l"/>
            <a:r>
              <a:rPr lang="en-US" sz="1800" b="0" i="0" u="none" strike="noStrike" baseline="0" dirty="0">
                <a:latin typeface="Whitney-Book"/>
              </a:rPr>
              <a:t>Every antibiotic in clinical use today is based on a discovery made more than 30 years ago.</a:t>
            </a:r>
            <a:endParaRPr lang="en-GB" sz="1100" b="0" i="0" dirty="0">
              <a:solidFill>
                <a:srgbClr val="1F1F1F"/>
              </a:solidFill>
              <a:effectLst/>
              <a:latin typeface="Google Sans"/>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9</a:t>
            </a:fld>
            <a:endParaRPr lang="en-GB"/>
          </a:p>
        </p:txBody>
      </p:sp>
    </p:spTree>
    <p:extLst>
      <p:ext uri="{BB962C8B-B14F-4D97-AF65-F5344CB8AC3E}">
        <p14:creationId xmlns:p14="http://schemas.microsoft.com/office/powerpoint/2010/main" val="241871813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37.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40.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3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cid:image004.jpg@01D9F6A4.3DC88080" TargetMode="External"/><Relationship Id="rId10" Type="http://schemas.openxmlformats.org/officeDocument/2006/relationships/image" Target="../media/image17.png"/><Relationship Id="rId4" Type="http://schemas.openxmlformats.org/officeDocument/2006/relationships/image" Target="../media/image12.jpeg"/><Relationship Id="rId9" Type="http://schemas.openxmlformats.org/officeDocument/2006/relationships/image" Target="../media/image1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0.jpe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0.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37.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40.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39.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cid:image004.jpg@01D9F6A4.3DC88080" TargetMode="External"/><Relationship Id="rId10" Type="http://schemas.openxmlformats.org/officeDocument/2006/relationships/image" Target="../media/image17.png"/><Relationship Id="rId4" Type="http://schemas.openxmlformats.org/officeDocument/2006/relationships/image" Target="../media/image12.jpeg"/><Relationship Id="rId9"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31.png"/><Relationship Id="rId4" Type="http://schemas.openxmlformats.org/officeDocument/2006/relationships/image" Target="../media/image30.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print">
            <a:extLst>
              <a:ext uri="{28A0092B-C50C-407E-A947-70E740481C1C}">
                <a14:useLocalDpi xmlns:a14="http://schemas.microsoft.com/office/drawing/2010/main"/>
              </a:ext>
            </a:extLst>
          </a:blip>
          <a:srcRect/>
          <a:stretch>
            <a:fillRect/>
          </a:stretch>
        </p:blipFill>
        <p:spPr bwMode="auto">
          <a:xfrm>
            <a:off x="8991600" y="5605462"/>
            <a:ext cx="3022600" cy="797281"/>
          </a:xfrm>
          <a:prstGeom prst="rect">
            <a:avLst/>
          </a:prstGeom>
          <a:noFill/>
          <a:ln>
            <a:noFill/>
          </a:ln>
        </p:spPr>
      </p:pic>
    </p:spTree>
    <p:extLst>
      <p:ext uri="{BB962C8B-B14F-4D97-AF65-F5344CB8AC3E}">
        <p14:creationId xmlns:p14="http://schemas.microsoft.com/office/powerpoint/2010/main" val="1413523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946539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615219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153346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print">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screen">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screen">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7"/>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3003449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FA0836-9774-4CDA-BE9E-0A70C83565AA}"/>
              </a:ext>
            </a:extLst>
          </p:cNvPr>
          <p:cNvSpPr>
            <a:spLocks noGrp="1"/>
          </p:cNvSpPr>
          <p:nvPr>
            <p:ph type="ctrTitle"/>
          </p:nvPr>
        </p:nvSpPr>
        <p:spPr>
          <a:xfrm>
            <a:off x="1524000" y="1124442"/>
            <a:ext cx="9144000" cy="2392021"/>
          </a:xfrm>
        </p:spPr>
        <p:txBody>
          <a:bodyPr anchor="b"/>
          <a:lstStyle>
            <a:lvl1pPr algn="ctr">
              <a:defRPr sz="6000"/>
            </a:lvl1pPr>
          </a:lstStyle>
          <a:p>
            <a:r>
              <a:rPr lang="es-ES"/>
              <a:t>Haga clic para modificar el estilo de título del patrón</a:t>
            </a:r>
            <a:endParaRPr lang="en-GB"/>
          </a:p>
        </p:txBody>
      </p:sp>
      <p:sp>
        <p:nvSpPr>
          <p:cNvPr id="3" name="Subtítulo 2">
            <a:extLst>
              <a:ext uri="{FF2B5EF4-FFF2-40B4-BE49-F238E27FC236}">
                <a16:creationId xmlns:a16="http://schemas.microsoft.com/office/drawing/2014/main" id="{F2218212-C721-4C32-98C7-F8CF1A010DA2}"/>
              </a:ext>
            </a:extLst>
          </p:cNvPr>
          <p:cNvSpPr>
            <a:spLocks noGrp="1"/>
          </p:cNvSpPr>
          <p:nvPr>
            <p:ph type="subTitle" idx="1"/>
          </p:nvPr>
        </p:nvSpPr>
        <p:spPr>
          <a:xfrm>
            <a:off x="1524000" y="3608709"/>
            <a:ext cx="9144000" cy="165882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GB"/>
          </a:p>
        </p:txBody>
      </p:sp>
      <p:sp>
        <p:nvSpPr>
          <p:cNvPr id="4" name="Marcador de fecha 3">
            <a:extLst>
              <a:ext uri="{FF2B5EF4-FFF2-40B4-BE49-F238E27FC236}">
                <a16:creationId xmlns:a16="http://schemas.microsoft.com/office/drawing/2014/main" id="{36E37092-DB68-4D9D-809F-12F70F20B073}"/>
              </a:ext>
            </a:extLst>
          </p:cNvPr>
          <p:cNvSpPr>
            <a:spLocks noGrp="1"/>
          </p:cNvSpPr>
          <p:nvPr>
            <p:ph type="dt" sz="half" idx="10"/>
          </p:nvPr>
        </p:nvSpPr>
        <p:spPr/>
        <p:txBody>
          <a:bodyPr/>
          <a:lstStyle/>
          <a:p>
            <a:fld id="{30A86CA9-5C76-48E9-8C10-71E0AEBF100A}" type="datetimeFigureOut">
              <a:rPr lang="en-GB" smtClean="0"/>
              <a:t>03/10/2024</a:t>
            </a:fld>
            <a:endParaRPr lang="en-GB"/>
          </a:p>
        </p:txBody>
      </p:sp>
      <p:sp>
        <p:nvSpPr>
          <p:cNvPr id="5" name="Marcador de pie de página 4">
            <a:extLst>
              <a:ext uri="{FF2B5EF4-FFF2-40B4-BE49-F238E27FC236}">
                <a16:creationId xmlns:a16="http://schemas.microsoft.com/office/drawing/2014/main" id="{773A01C0-1B01-498A-8EBE-A45A99D0119B}"/>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C46404FD-CE7E-4E84-9E67-4973C56FA842}"/>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3939723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FB2B8F-3F1C-41E5-8C2F-58F4817C6073}"/>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D9D1D11F-ED18-4DF8-8485-85EF8CB99AD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B61CB0F1-7264-4359-8DE2-2012FF31C27D}"/>
              </a:ext>
            </a:extLst>
          </p:cNvPr>
          <p:cNvSpPr>
            <a:spLocks noGrp="1"/>
          </p:cNvSpPr>
          <p:nvPr>
            <p:ph type="dt" sz="half" idx="10"/>
          </p:nvPr>
        </p:nvSpPr>
        <p:spPr/>
        <p:txBody>
          <a:bodyPr/>
          <a:lstStyle/>
          <a:p>
            <a:fld id="{30A86CA9-5C76-48E9-8C10-71E0AEBF100A}" type="datetimeFigureOut">
              <a:rPr lang="en-GB" smtClean="0"/>
              <a:t>03/10/2024</a:t>
            </a:fld>
            <a:endParaRPr lang="en-GB"/>
          </a:p>
        </p:txBody>
      </p:sp>
      <p:sp>
        <p:nvSpPr>
          <p:cNvPr id="5" name="Marcador de pie de página 4">
            <a:extLst>
              <a:ext uri="{FF2B5EF4-FFF2-40B4-BE49-F238E27FC236}">
                <a16:creationId xmlns:a16="http://schemas.microsoft.com/office/drawing/2014/main" id="{C01FEE84-6F64-42B7-B980-FB9AD1A34AD7}"/>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C1359A07-0BE8-48B3-838F-C6CEBCC3D7A4}"/>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580827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463655-1D4D-4438-A59D-E5B400A3B5ED}"/>
              </a:ext>
            </a:extLst>
          </p:cNvPr>
          <p:cNvSpPr>
            <a:spLocks noGrp="1"/>
          </p:cNvSpPr>
          <p:nvPr>
            <p:ph type="title"/>
          </p:nvPr>
        </p:nvSpPr>
        <p:spPr>
          <a:xfrm>
            <a:off x="831850" y="1712905"/>
            <a:ext cx="10515600" cy="2858020"/>
          </a:xfrm>
        </p:spPr>
        <p:txBody>
          <a:bodyPr anchor="b"/>
          <a:lstStyle>
            <a:lvl1pPr>
              <a:defRPr sz="6000"/>
            </a:lvl1p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379973BF-5FA6-404F-B3AE-8BD0DBC3BA8E}"/>
              </a:ext>
            </a:extLst>
          </p:cNvPr>
          <p:cNvSpPr>
            <a:spLocks noGrp="1"/>
          </p:cNvSpPr>
          <p:nvPr>
            <p:ph type="body" idx="1"/>
          </p:nvPr>
        </p:nvSpPr>
        <p:spPr>
          <a:xfrm>
            <a:off x="831850" y="4597963"/>
            <a:ext cx="10515600" cy="150296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AEF4CE4-495C-4641-AAB5-C96982AC9F09}"/>
              </a:ext>
            </a:extLst>
          </p:cNvPr>
          <p:cNvSpPr>
            <a:spLocks noGrp="1"/>
          </p:cNvSpPr>
          <p:nvPr>
            <p:ph type="dt" sz="half" idx="10"/>
          </p:nvPr>
        </p:nvSpPr>
        <p:spPr/>
        <p:txBody>
          <a:bodyPr/>
          <a:lstStyle/>
          <a:p>
            <a:fld id="{30A86CA9-5C76-48E9-8C10-71E0AEBF100A}" type="datetimeFigureOut">
              <a:rPr lang="en-GB" smtClean="0"/>
              <a:t>03/10/2024</a:t>
            </a:fld>
            <a:endParaRPr lang="en-GB"/>
          </a:p>
        </p:txBody>
      </p:sp>
      <p:sp>
        <p:nvSpPr>
          <p:cNvPr id="5" name="Marcador de pie de página 4">
            <a:extLst>
              <a:ext uri="{FF2B5EF4-FFF2-40B4-BE49-F238E27FC236}">
                <a16:creationId xmlns:a16="http://schemas.microsoft.com/office/drawing/2014/main" id="{03851B58-C1B3-4A55-829F-235CAD9AF340}"/>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5DC5650C-DD1A-48A8-BF50-0A377D4EB445}"/>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3375227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EB0A6-83AC-4601-B071-1265CF408158}"/>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C5F3EE1D-BA75-4F82-8F90-6A8F362624B4}"/>
              </a:ext>
            </a:extLst>
          </p:cNvPr>
          <p:cNvSpPr>
            <a:spLocks noGrp="1"/>
          </p:cNvSpPr>
          <p:nvPr>
            <p:ph sz="half" idx="1"/>
          </p:nvPr>
        </p:nvSpPr>
        <p:spPr>
          <a:xfrm>
            <a:off x="838200" y="1829006"/>
            <a:ext cx="5181600" cy="435939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contenido 3">
            <a:extLst>
              <a:ext uri="{FF2B5EF4-FFF2-40B4-BE49-F238E27FC236}">
                <a16:creationId xmlns:a16="http://schemas.microsoft.com/office/drawing/2014/main" id="{2E677D26-0765-4379-9A2D-992BCA144136}"/>
              </a:ext>
            </a:extLst>
          </p:cNvPr>
          <p:cNvSpPr>
            <a:spLocks noGrp="1"/>
          </p:cNvSpPr>
          <p:nvPr>
            <p:ph sz="half" idx="2"/>
          </p:nvPr>
        </p:nvSpPr>
        <p:spPr>
          <a:xfrm>
            <a:off x="6172200" y="1829006"/>
            <a:ext cx="5181600" cy="435939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fecha 4">
            <a:extLst>
              <a:ext uri="{FF2B5EF4-FFF2-40B4-BE49-F238E27FC236}">
                <a16:creationId xmlns:a16="http://schemas.microsoft.com/office/drawing/2014/main" id="{C35E46F7-2599-499D-A529-D132249F7B8E}"/>
              </a:ext>
            </a:extLst>
          </p:cNvPr>
          <p:cNvSpPr>
            <a:spLocks noGrp="1"/>
          </p:cNvSpPr>
          <p:nvPr>
            <p:ph type="dt" sz="half" idx="10"/>
          </p:nvPr>
        </p:nvSpPr>
        <p:spPr/>
        <p:txBody>
          <a:bodyPr/>
          <a:lstStyle/>
          <a:p>
            <a:fld id="{30A86CA9-5C76-48E9-8C10-71E0AEBF100A}" type="datetimeFigureOut">
              <a:rPr lang="en-GB" smtClean="0"/>
              <a:t>03/10/2024</a:t>
            </a:fld>
            <a:endParaRPr lang="en-GB"/>
          </a:p>
        </p:txBody>
      </p:sp>
      <p:sp>
        <p:nvSpPr>
          <p:cNvPr id="6" name="Marcador de pie de página 5">
            <a:extLst>
              <a:ext uri="{FF2B5EF4-FFF2-40B4-BE49-F238E27FC236}">
                <a16:creationId xmlns:a16="http://schemas.microsoft.com/office/drawing/2014/main" id="{A80535CA-8A13-4A2C-ADB2-81C44C6D89F5}"/>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5B5527DD-677F-4FD3-AE58-8FEDA96DD9B9}"/>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2874376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961E59-B712-45ED-B038-8AADC03DD3F4}"/>
              </a:ext>
            </a:extLst>
          </p:cNvPr>
          <p:cNvSpPr>
            <a:spLocks noGrp="1"/>
          </p:cNvSpPr>
          <p:nvPr>
            <p:ph type="title"/>
          </p:nvPr>
        </p:nvSpPr>
        <p:spPr>
          <a:xfrm>
            <a:off x="839788" y="365802"/>
            <a:ext cx="10515600" cy="1328018"/>
          </a:xfrm>
        </p:spPr>
        <p:txBody>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61CF3174-B39E-4C45-A863-CED70A4076E8}"/>
              </a:ext>
            </a:extLst>
          </p:cNvPr>
          <p:cNvSpPr>
            <a:spLocks noGrp="1"/>
          </p:cNvSpPr>
          <p:nvPr>
            <p:ph type="body" idx="1"/>
          </p:nvPr>
        </p:nvSpPr>
        <p:spPr>
          <a:xfrm>
            <a:off x="839789" y="1684276"/>
            <a:ext cx="5157787" cy="825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C79DE8-9F12-4AE2-802E-B0F6361FF098}"/>
              </a:ext>
            </a:extLst>
          </p:cNvPr>
          <p:cNvSpPr>
            <a:spLocks noGrp="1"/>
          </p:cNvSpPr>
          <p:nvPr>
            <p:ph sz="half" idx="2"/>
          </p:nvPr>
        </p:nvSpPr>
        <p:spPr>
          <a:xfrm>
            <a:off x="839789" y="2509714"/>
            <a:ext cx="5157787" cy="36914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id="{9D6BD87B-7A2E-4DEE-9AAD-00A8F2ADA4EE}"/>
              </a:ext>
            </a:extLst>
          </p:cNvPr>
          <p:cNvSpPr>
            <a:spLocks noGrp="1"/>
          </p:cNvSpPr>
          <p:nvPr>
            <p:ph type="body" sz="quarter" idx="3"/>
          </p:nvPr>
        </p:nvSpPr>
        <p:spPr>
          <a:xfrm>
            <a:off x="6172200" y="1684276"/>
            <a:ext cx="5183188" cy="825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6787CFC-A2EE-4640-A027-AA4DE9B90676}"/>
              </a:ext>
            </a:extLst>
          </p:cNvPr>
          <p:cNvSpPr>
            <a:spLocks noGrp="1"/>
          </p:cNvSpPr>
          <p:nvPr>
            <p:ph sz="quarter" idx="4"/>
          </p:nvPr>
        </p:nvSpPr>
        <p:spPr>
          <a:xfrm>
            <a:off x="6172200" y="2509714"/>
            <a:ext cx="5183188" cy="36914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a:extLst>
              <a:ext uri="{FF2B5EF4-FFF2-40B4-BE49-F238E27FC236}">
                <a16:creationId xmlns:a16="http://schemas.microsoft.com/office/drawing/2014/main" id="{8CA5BC70-F409-4A97-8003-9A3B6D1DF554}"/>
              </a:ext>
            </a:extLst>
          </p:cNvPr>
          <p:cNvSpPr>
            <a:spLocks noGrp="1"/>
          </p:cNvSpPr>
          <p:nvPr>
            <p:ph type="dt" sz="half" idx="10"/>
          </p:nvPr>
        </p:nvSpPr>
        <p:spPr/>
        <p:txBody>
          <a:bodyPr/>
          <a:lstStyle/>
          <a:p>
            <a:fld id="{30A86CA9-5C76-48E9-8C10-71E0AEBF100A}" type="datetimeFigureOut">
              <a:rPr lang="en-GB" smtClean="0"/>
              <a:t>03/10/2024</a:t>
            </a:fld>
            <a:endParaRPr lang="en-GB"/>
          </a:p>
        </p:txBody>
      </p:sp>
      <p:sp>
        <p:nvSpPr>
          <p:cNvPr id="8" name="Marcador de pie de página 7">
            <a:extLst>
              <a:ext uri="{FF2B5EF4-FFF2-40B4-BE49-F238E27FC236}">
                <a16:creationId xmlns:a16="http://schemas.microsoft.com/office/drawing/2014/main" id="{105E8A5E-DFFE-4459-B35D-830719449B3E}"/>
              </a:ext>
            </a:extLst>
          </p:cNvPr>
          <p:cNvSpPr>
            <a:spLocks noGrp="1"/>
          </p:cNvSpPr>
          <p:nvPr>
            <p:ph type="ftr" sz="quarter" idx="11"/>
          </p:nvPr>
        </p:nvSpPr>
        <p:spPr/>
        <p:txBody>
          <a:bodyPr/>
          <a:lstStyle/>
          <a:p>
            <a:endParaRPr lang="en-GB"/>
          </a:p>
        </p:txBody>
      </p:sp>
      <p:sp>
        <p:nvSpPr>
          <p:cNvPr id="9" name="Marcador de número de diapositiva 8">
            <a:extLst>
              <a:ext uri="{FF2B5EF4-FFF2-40B4-BE49-F238E27FC236}">
                <a16:creationId xmlns:a16="http://schemas.microsoft.com/office/drawing/2014/main" id="{081367C9-E389-4457-8CEE-6CBFDA180895}"/>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665746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31F9C5-4E39-4BBC-B43F-E401114DAF2B}"/>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fecha 2">
            <a:extLst>
              <a:ext uri="{FF2B5EF4-FFF2-40B4-BE49-F238E27FC236}">
                <a16:creationId xmlns:a16="http://schemas.microsoft.com/office/drawing/2014/main" id="{1B2E80D9-B771-4C85-90C8-E99797CFD211}"/>
              </a:ext>
            </a:extLst>
          </p:cNvPr>
          <p:cNvSpPr>
            <a:spLocks noGrp="1"/>
          </p:cNvSpPr>
          <p:nvPr>
            <p:ph type="dt" sz="half" idx="10"/>
          </p:nvPr>
        </p:nvSpPr>
        <p:spPr/>
        <p:txBody>
          <a:bodyPr/>
          <a:lstStyle/>
          <a:p>
            <a:fld id="{30A86CA9-5C76-48E9-8C10-71E0AEBF100A}" type="datetimeFigureOut">
              <a:rPr lang="en-GB" smtClean="0"/>
              <a:t>03/10/2024</a:t>
            </a:fld>
            <a:endParaRPr lang="en-GB"/>
          </a:p>
        </p:txBody>
      </p:sp>
      <p:sp>
        <p:nvSpPr>
          <p:cNvPr id="4" name="Marcador de pie de página 3">
            <a:extLst>
              <a:ext uri="{FF2B5EF4-FFF2-40B4-BE49-F238E27FC236}">
                <a16:creationId xmlns:a16="http://schemas.microsoft.com/office/drawing/2014/main" id="{9BB153EE-EE10-4AEB-8845-496F3C67356A}"/>
              </a:ext>
            </a:extLst>
          </p:cNvPr>
          <p:cNvSpPr>
            <a:spLocks noGrp="1"/>
          </p:cNvSpPr>
          <p:nvPr>
            <p:ph type="ftr" sz="quarter" idx="11"/>
          </p:nvPr>
        </p:nvSpPr>
        <p:spPr/>
        <p:txBody>
          <a:bodyPr/>
          <a:lstStyle/>
          <a:p>
            <a:endParaRPr lang="en-GB"/>
          </a:p>
        </p:txBody>
      </p:sp>
      <p:sp>
        <p:nvSpPr>
          <p:cNvPr id="5" name="Marcador de número de diapositiva 4">
            <a:extLst>
              <a:ext uri="{FF2B5EF4-FFF2-40B4-BE49-F238E27FC236}">
                <a16:creationId xmlns:a16="http://schemas.microsoft.com/office/drawing/2014/main" id="{235387B2-00E4-4ECF-AA60-5470878A227F}"/>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4236751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en-GB" sz="2400" noProof="0" dirty="0">
                <a:solidFill>
                  <a:srgbClr val="003399"/>
                </a:solidFill>
                <a:latin typeface="EC Square Sans Pro" panose="020B0506040000020004" pitchFamily="34" charset="0"/>
              </a:rPr>
              <a:t>Hands-on Training for Farmers and Veterinarians: New measures to fight antimicrobial resistance</a:t>
            </a: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screen">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a:stretch>
            <a:fillRect/>
          </a:stretch>
        </p:blipFill>
        <p:spPr>
          <a:xfrm>
            <a:off x="8425332" y="6300126"/>
            <a:ext cx="574476" cy="411353"/>
          </a:xfrm>
          <a:prstGeom prst="rect">
            <a:avLst/>
          </a:prstGeom>
        </p:spPr>
      </p:pic>
      <p:sp>
        <p:nvSpPr>
          <p:cNvPr id="2" name="CuadroTexto 1">
            <a:extLst>
              <a:ext uri="{FF2B5EF4-FFF2-40B4-BE49-F238E27FC236}">
                <a16:creationId xmlns:a16="http://schemas.microsoft.com/office/drawing/2014/main" id="{ABCC77BE-E2CE-47F7-9BAB-806A9D6BA77C}"/>
              </a:ext>
            </a:extLst>
          </p:cNvPr>
          <p:cNvSpPr txBox="1"/>
          <p:nvPr userDrawn="1"/>
        </p:nvSpPr>
        <p:spPr>
          <a:xfrm>
            <a:off x="6096001" y="1758950"/>
            <a:ext cx="6096000" cy="1815882"/>
          </a:xfrm>
          <a:prstGeom prst="rect">
            <a:avLst/>
          </a:prstGeom>
          <a:noFill/>
        </p:spPr>
        <p:txBody>
          <a:bodyPr wrap="square" rtlCol="0">
            <a:spAutoFit/>
          </a:bodyPr>
          <a:lstStyle/>
          <a:p>
            <a:r>
              <a:rPr lang="en-US" sz="2800" b="1" dirty="0">
                <a:solidFill>
                  <a:srgbClr val="002060"/>
                </a:solidFill>
                <a:latin typeface="EC Square Sans Pro" panose="020B0506040000020004" pitchFamily="34" charset="0"/>
              </a:rPr>
              <a:t>Introduction to overall EU regulatory framework supporting best practices implementation to fight AMR. </a:t>
            </a:r>
            <a:r>
              <a:rPr lang="en-GB" sz="2800" dirty="0">
                <a:latin typeface="EC Square Sans Pro" panose="020B0506040000020004" pitchFamily="34" charset="0"/>
              </a:rPr>
              <a:t> </a:t>
            </a:r>
          </a:p>
        </p:txBody>
      </p:sp>
    </p:spTree>
    <p:extLst>
      <p:ext uri="{BB962C8B-B14F-4D97-AF65-F5344CB8AC3E}">
        <p14:creationId xmlns:p14="http://schemas.microsoft.com/office/powerpoint/2010/main" val="3377854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A672525-7645-463D-8ACF-2444EFC2BC93}"/>
              </a:ext>
            </a:extLst>
          </p:cNvPr>
          <p:cNvSpPr>
            <a:spLocks noGrp="1"/>
          </p:cNvSpPr>
          <p:nvPr>
            <p:ph type="dt" sz="half" idx="10"/>
          </p:nvPr>
        </p:nvSpPr>
        <p:spPr/>
        <p:txBody>
          <a:bodyPr/>
          <a:lstStyle/>
          <a:p>
            <a:fld id="{30A86CA9-5C76-48E9-8C10-71E0AEBF100A}" type="datetimeFigureOut">
              <a:rPr lang="en-GB" smtClean="0"/>
              <a:t>03/10/2024</a:t>
            </a:fld>
            <a:endParaRPr lang="en-GB"/>
          </a:p>
        </p:txBody>
      </p:sp>
      <p:sp>
        <p:nvSpPr>
          <p:cNvPr id="3" name="Marcador de pie de página 2">
            <a:extLst>
              <a:ext uri="{FF2B5EF4-FFF2-40B4-BE49-F238E27FC236}">
                <a16:creationId xmlns:a16="http://schemas.microsoft.com/office/drawing/2014/main" id="{4B2CE3B2-4393-477D-A5B9-88123C7E98BA}"/>
              </a:ext>
            </a:extLst>
          </p:cNvPr>
          <p:cNvSpPr>
            <a:spLocks noGrp="1"/>
          </p:cNvSpPr>
          <p:nvPr>
            <p:ph type="ftr" sz="quarter" idx="11"/>
          </p:nvPr>
        </p:nvSpPr>
        <p:spPr/>
        <p:txBody>
          <a:bodyPr/>
          <a:lstStyle/>
          <a:p>
            <a:endParaRPr lang="en-GB"/>
          </a:p>
        </p:txBody>
      </p:sp>
      <p:sp>
        <p:nvSpPr>
          <p:cNvPr id="4" name="Marcador de número de diapositiva 3">
            <a:extLst>
              <a:ext uri="{FF2B5EF4-FFF2-40B4-BE49-F238E27FC236}">
                <a16:creationId xmlns:a16="http://schemas.microsoft.com/office/drawing/2014/main" id="{A46AA1F1-B924-4E37-8539-A494344C9C37}"/>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131194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3C5C8A-56A6-423D-B54C-DFD0C322900B}"/>
              </a:ext>
            </a:extLst>
          </p:cNvPr>
          <p:cNvSpPr>
            <a:spLocks noGrp="1"/>
          </p:cNvSpPr>
          <p:nvPr>
            <p:ph type="title"/>
          </p:nvPr>
        </p:nvSpPr>
        <p:spPr>
          <a:xfrm>
            <a:off x="839789" y="458047"/>
            <a:ext cx="3932237" cy="1603163"/>
          </a:xfrm>
        </p:spPr>
        <p:txBody>
          <a:bodyPr anchor="b"/>
          <a:lstStyle>
            <a:lvl1pPr>
              <a:defRPr sz="3200"/>
            </a:lvl1p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3CEB1A7E-F9CF-40BC-8DB1-E0E001BC9484}"/>
              </a:ext>
            </a:extLst>
          </p:cNvPr>
          <p:cNvSpPr>
            <a:spLocks noGrp="1"/>
          </p:cNvSpPr>
          <p:nvPr>
            <p:ph idx="1"/>
          </p:nvPr>
        </p:nvSpPr>
        <p:spPr>
          <a:xfrm>
            <a:off x="5183188" y="989254"/>
            <a:ext cx="6172200" cy="4882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texto 3">
            <a:extLst>
              <a:ext uri="{FF2B5EF4-FFF2-40B4-BE49-F238E27FC236}">
                <a16:creationId xmlns:a16="http://schemas.microsoft.com/office/drawing/2014/main" id="{03F5641F-38E3-484F-BCC5-A4DF6F1EDA69}"/>
              </a:ext>
            </a:extLst>
          </p:cNvPr>
          <p:cNvSpPr>
            <a:spLocks noGrp="1"/>
          </p:cNvSpPr>
          <p:nvPr>
            <p:ph type="body" sz="half" idx="2"/>
          </p:nvPr>
        </p:nvSpPr>
        <p:spPr>
          <a:xfrm>
            <a:off x="839789" y="2061210"/>
            <a:ext cx="3932237" cy="381864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6E8ECA-34F0-4B90-8A06-40696294FA54}"/>
              </a:ext>
            </a:extLst>
          </p:cNvPr>
          <p:cNvSpPr>
            <a:spLocks noGrp="1"/>
          </p:cNvSpPr>
          <p:nvPr>
            <p:ph type="dt" sz="half" idx="10"/>
          </p:nvPr>
        </p:nvSpPr>
        <p:spPr/>
        <p:txBody>
          <a:bodyPr/>
          <a:lstStyle/>
          <a:p>
            <a:fld id="{30A86CA9-5C76-48E9-8C10-71E0AEBF100A}" type="datetimeFigureOut">
              <a:rPr lang="en-GB" smtClean="0"/>
              <a:t>03/10/2024</a:t>
            </a:fld>
            <a:endParaRPr lang="en-GB"/>
          </a:p>
        </p:txBody>
      </p:sp>
      <p:sp>
        <p:nvSpPr>
          <p:cNvPr id="6" name="Marcador de pie de página 5">
            <a:extLst>
              <a:ext uri="{FF2B5EF4-FFF2-40B4-BE49-F238E27FC236}">
                <a16:creationId xmlns:a16="http://schemas.microsoft.com/office/drawing/2014/main" id="{AE742113-B3BA-4334-9127-8CF70B660C10}"/>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AC39F39F-D29B-4CA5-9186-83800A57DDD9}"/>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983650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77EFDB-3427-4A74-ADED-1C4B55439E5C}"/>
              </a:ext>
            </a:extLst>
          </p:cNvPr>
          <p:cNvSpPr>
            <a:spLocks noGrp="1"/>
          </p:cNvSpPr>
          <p:nvPr>
            <p:ph type="title"/>
          </p:nvPr>
        </p:nvSpPr>
        <p:spPr>
          <a:xfrm>
            <a:off x="839789" y="458047"/>
            <a:ext cx="3932237" cy="1603163"/>
          </a:xfrm>
        </p:spPr>
        <p:txBody>
          <a:bodyPr anchor="b"/>
          <a:lstStyle>
            <a:lvl1pPr>
              <a:defRPr sz="3200"/>
            </a:lvl1pPr>
          </a:lstStyle>
          <a:p>
            <a:r>
              <a:rPr lang="es-ES"/>
              <a:t>Haga clic para modificar el estilo de título del patrón</a:t>
            </a:r>
            <a:endParaRPr lang="en-GB"/>
          </a:p>
        </p:txBody>
      </p:sp>
      <p:sp>
        <p:nvSpPr>
          <p:cNvPr id="3" name="Marcador de posición de imagen 2">
            <a:extLst>
              <a:ext uri="{FF2B5EF4-FFF2-40B4-BE49-F238E27FC236}">
                <a16:creationId xmlns:a16="http://schemas.microsoft.com/office/drawing/2014/main" id="{48ECF35F-426D-4B5C-82FB-D2820A89625C}"/>
              </a:ext>
            </a:extLst>
          </p:cNvPr>
          <p:cNvSpPr>
            <a:spLocks noGrp="1"/>
          </p:cNvSpPr>
          <p:nvPr>
            <p:ph type="pic" idx="1"/>
          </p:nvPr>
        </p:nvSpPr>
        <p:spPr>
          <a:xfrm>
            <a:off x="5183188" y="989254"/>
            <a:ext cx="6172200" cy="4882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a:extLst>
              <a:ext uri="{FF2B5EF4-FFF2-40B4-BE49-F238E27FC236}">
                <a16:creationId xmlns:a16="http://schemas.microsoft.com/office/drawing/2014/main" id="{C927E6BD-94C0-4D2F-A69E-CF7F523CF254}"/>
              </a:ext>
            </a:extLst>
          </p:cNvPr>
          <p:cNvSpPr>
            <a:spLocks noGrp="1"/>
          </p:cNvSpPr>
          <p:nvPr>
            <p:ph type="body" sz="half" idx="2"/>
          </p:nvPr>
        </p:nvSpPr>
        <p:spPr>
          <a:xfrm>
            <a:off x="839789" y="2061210"/>
            <a:ext cx="3932237" cy="381864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31BBF6-D052-4509-B6F3-02E438C21E03}"/>
              </a:ext>
            </a:extLst>
          </p:cNvPr>
          <p:cNvSpPr>
            <a:spLocks noGrp="1"/>
          </p:cNvSpPr>
          <p:nvPr>
            <p:ph type="dt" sz="half" idx="10"/>
          </p:nvPr>
        </p:nvSpPr>
        <p:spPr/>
        <p:txBody>
          <a:bodyPr/>
          <a:lstStyle/>
          <a:p>
            <a:fld id="{30A86CA9-5C76-48E9-8C10-71E0AEBF100A}" type="datetimeFigureOut">
              <a:rPr lang="en-GB" smtClean="0"/>
              <a:t>03/10/2024</a:t>
            </a:fld>
            <a:endParaRPr lang="en-GB"/>
          </a:p>
        </p:txBody>
      </p:sp>
      <p:sp>
        <p:nvSpPr>
          <p:cNvPr id="6" name="Marcador de pie de página 5">
            <a:extLst>
              <a:ext uri="{FF2B5EF4-FFF2-40B4-BE49-F238E27FC236}">
                <a16:creationId xmlns:a16="http://schemas.microsoft.com/office/drawing/2014/main" id="{215BE0E7-1498-4FD4-BADD-513B310B1F68}"/>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7DED0FA7-5415-418E-8048-484806DE9BCF}"/>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07710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64823F-D057-4E70-A586-4434224AEFB7}"/>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D85CBEE5-58FF-402D-8158-AD50AD91109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60179143-6A22-428B-A57D-2E592032ACE2}"/>
              </a:ext>
            </a:extLst>
          </p:cNvPr>
          <p:cNvSpPr>
            <a:spLocks noGrp="1"/>
          </p:cNvSpPr>
          <p:nvPr>
            <p:ph type="dt" sz="half" idx="10"/>
          </p:nvPr>
        </p:nvSpPr>
        <p:spPr/>
        <p:txBody>
          <a:bodyPr/>
          <a:lstStyle/>
          <a:p>
            <a:fld id="{30A86CA9-5C76-48E9-8C10-71E0AEBF100A}" type="datetimeFigureOut">
              <a:rPr lang="en-GB" smtClean="0"/>
              <a:t>03/10/2024</a:t>
            </a:fld>
            <a:endParaRPr lang="en-GB"/>
          </a:p>
        </p:txBody>
      </p:sp>
      <p:sp>
        <p:nvSpPr>
          <p:cNvPr id="5" name="Marcador de pie de página 4">
            <a:extLst>
              <a:ext uri="{FF2B5EF4-FFF2-40B4-BE49-F238E27FC236}">
                <a16:creationId xmlns:a16="http://schemas.microsoft.com/office/drawing/2014/main" id="{A7BFD005-BC5F-4C2F-A640-CD88D90B95D2}"/>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ED66FA8C-62C8-42F0-972B-9B8CA0E98519}"/>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3629149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6B05C3F-61B8-4C43-BFEE-EE762DA76880}"/>
              </a:ext>
            </a:extLst>
          </p:cNvPr>
          <p:cNvSpPr>
            <a:spLocks noGrp="1"/>
          </p:cNvSpPr>
          <p:nvPr>
            <p:ph type="title" orient="vert"/>
          </p:nvPr>
        </p:nvSpPr>
        <p:spPr>
          <a:xfrm>
            <a:off x="8724900" y="365801"/>
            <a:ext cx="2628900" cy="5822601"/>
          </a:xfrm>
        </p:spPr>
        <p:txBody>
          <a:bodyPr vert="eaVert"/>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5ED8701F-ED78-4D56-A2F3-8FC2ED60943E}"/>
              </a:ext>
            </a:extLst>
          </p:cNvPr>
          <p:cNvSpPr>
            <a:spLocks noGrp="1"/>
          </p:cNvSpPr>
          <p:nvPr>
            <p:ph type="body" orient="vert" idx="1"/>
          </p:nvPr>
        </p:nvSpPr>
        <p:spPr>
          <a:xfrm>
            <a:off x="838200" y="365801"/>
            <a:ext cx="7734300" cy="582260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07E65FA4-DE0D-4843-B761-64A527089109}"/>
              </a:ext>
            </a:extLst>
          </p:cNvPr>
          <p:cNvSpPr>
            <a:spLocks noGrp="1"/>
          </p:cNvSpPr>
          <p:nvPr>
            <p:ph type="dt" sz="half" idx="10"/>
          </p:nvPr>
        </p:nvSpPr>
        <p:spPr/>
        <p:txBody>
          <a:bodyPr/>
          <a:lstStyle/>
          <a:p>
            <a:fld id="{30A86CA9-5C76-48E9-8C10-71E0AEBF100A}" type="datetimeFigureOut">
              <a:rPr lang="en-GB" smtClean="0"/>
              <a:t>03/10/2024</a:t>
            </a:fld>
            <a:endParaRPr lang="en-GB"/>
          </a:p>
        </p:txBody>
      </p:sp>
      <p:sp>
        <p:nvSpPr>
          <p:cNvPr id="5" name="Marcador de pie de página 4">
            <a:extLst>
              <a:ext uri="{FF2B5EF4-FFF2-40B4-BE49-F238E27FC236}">
                <a16:creationId xmlns:a16="http://schemas.microsoft.com/office/drawing/2014/main" id="{9ECAA0B1-38C1-4056-B5C5-5CBFD90417A9}"/>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8FCD9B40-BA69-4F03-B34D-3D64D98976BF}"/>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2967647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screen">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screen">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9273472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print">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screen">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screen">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7"/>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1" name="Imagen 30" descr="Interfaz de usuario gráfica&#10;&#10;Descripción generada automáticamente">
            <a:extLst>
              <a:ext uri="{FF2B5EF4-FFF2-40B4-BE49-F238E27FC236}">
                <a16:creationId xmlns:a16="http://schemas.microsoft.com/office/drawing/2014/main" id="{CAFA4BC5-2257-40A4-B395-98CD2A8A41B0}"/>
              </a:ext>
            </a:extLst>
          </p:cNvPr>
          <p:cNvPicPr/>
          <p:nvPr userDrawn="1"/>
        </p:nvPicPr>
        <p:blipFill>
          <a:blip r:embed="rId11" r:link="rId12" cstate="print">
            <a:extLst>
              <a:ext uri="{28A0092B-C50C-407E-A947-70E740481C1C}">
                <a14:useLocalDpi xmlns:a14="http://schemas.microsoft.com/office/drawing/2010/main"/>
              </a:ext>
            </a:extLst>
          </a:blip>
          <a:srcRect/>
          <a:stretch>
            <a:fillRect/>
          </a:stretch>
        </p:blipFill>
        <p:spPr bwMode="auto">
          <a:xfrm>
            <a:off x="8771579" y="5797550"/>
            <a:ext cx="3429000" cy="838200"/>
          </a:xfrm>
          <a:prstGeom prst="rect">
            <a:avLst/>
          </a:prstGeom>
          <a:noFill/>
          <a:ln>
            <a:noFill/>
          </a:ln>
        </p:spPr>
      </p:pic>
    </p:spTree>
    <p:extLst>
      <p:ext uri="{BB962C8B-B14F-4D97-AF65-F5344CB8AC3E}">
        <p14:creationId xmlns:p14="http://schemas.microsoft.com/office/powerpoint/2010/main" val="11691627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en-GB" sz="2400" noProof="0" dirty="0">
                <a:solidFill>
                  <a:srgbClr val="003399"/>
                </a:solidFill>
                <a:latin typeface="EC Square Sans Pro" panose="020B0506040000020004" pitchFamily="34" charset="0"/>
              </a:rPr>
              <a:t>Hands-on Training for Farmers and Veterinarians: New measures to fight antimicrobial resistance</a:t>
            </a: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screen">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a:stretch>
            <a:fillRect/>
          </a:stretch>
        </p:blipFill>
        <p:spPr>
          <a:xfrm>
            <a:off x="8425332" y="6300126"/>
            <a:ext cx="574476" cy="411353"/>
          </a:xfrm>
          <a:prstGeom prst="rect">
            <a:avLst/>
          </a:prstGeom>
        </p:spPr>
      </p:pic>
    </p:spTree>
    <p:extLst>
      <p:ext uri="{BB962C8B-B14F-4D97-AF65-F5344CB8AC3E}">
        <p14:creationId xmlns:p14="http://schemas.microsoft.com/office/powerpoint/2010/main" val="2719373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extLst>
      <p:ext uri="{BB962C8B-B14F-4D97-AF65-F5344CB8AC3E}">
        <p14:creationId xmlns:p14="http://schemas.microsoft.com/office/powerpoint/2010/main" val="2094232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extLst>
      <p:ext uri="{BB962C8B-B14F-4D97-AF65-F5344CB8AC3E}">
        <p14:creationId xmlns:p14="http://schemas.microsoft.com/office/powerpoint/2010/main" val="4284044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545877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861326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extLst>
      <p:ext uri="{BB962C8B-B14F-4D97-AF65-F5344CB8AC3E}">
        <p14:creationId xmlns:p14="http://schemas.microsoft.com/office/powerpoint/2010/main" val="2627431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542744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15871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94E551A-BB3B-42C6-B716-1434B3680A3F}"/>
              </a:ext>
            </a:extLst>
          </p:cNvPr>
          <p:cNvSpPr>
            <a:spLocks noGrp="1"/>
          </p:cNvSpPr>
          <p:nvPr>
            <p:ph type="title"/>
          </p:nvPr>
        </p:nvSpPr>
        <p:spPr>
          <a:xfrm>
            <a:off x="838200" y="365802"/>
            <a:ext cx="10515600" cy="1328018"/>
          </a:xfrm>
          <a:prstGeom prst="rect">
            <a:avLst/>
          </a:prstGeom>
        </p:spPr>
        <p:txBody>
          <a:bodyPr vert="horz" lIns="91440" tIns="45720" rIns="91440" bIns="45720" rtlCol="0" anchor="ctr">
            <a:normAutofit/>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3B83A353-A7E1-4917-9DAA-12CDA55DA259}"/>
              </a:ext>
            </a:extLst>
          </p:cNvPr>
          <p:cNvSpPr>
            <a:spLocks noGrp="1"/>
          </p:cNvSpPr>
          <p:nvPr>
            <p:ph type="body" idx="1"/>
          </p:nvPr>
        </p:nvSpPr>
        <p:spPr>
          <a:xfrm>
            <a:off x="838200" y="1829006"/>
            <a:ext cx="10515600" cy="435939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5CC28378-5F95-4358-B601-E1466106A196}"/>
              </a:ext>
            </a:extLst>
          </p:cNvPr>
          <p:cNvSpPr>
            <a:spLocks noGrp="1"/>
          </p:cNvSpPr>
          <p:nvPr>
            <p:ph type="dt" sz="half" idx="2"/>
          </p:nvPr>
        </p:nvSpPr>
        <p:spPr>
          <a:xfrm>
            <a:off x="838200" y="6368122"/>
            <a:ext cx="2743200" cy="365801"/>
          </a:xfrm>
          <a:prstGeom prst="rect">
            <a:avLst/>
          </a:prstGeom>
        </p:spPr>
        <p:txBody>
          <a:bodyPr vert="horz" lIns="91440" tIns="45720" rIns="91440" bIns="45720" rtlCol="0" anchor="ctr"/>
          <a:lstStyle>
            <a:lvl1pPr algn="l">
              <a:defRPr sz="1200">
                <a:solidFill>
                  <a:schemeClr val="tx1">
                    <a:tint val="75000"/>
                  </a:schemeClr>
                </a:solidFill>
              </a:defRPr>
            </a:lvl1pPr>
          </a:lstStyle>
          <a:p>
            <a:fld id="{30A86CA9-5C76-48E9-8C10-71E0AEBF100A}" type="datetimeFigureOut">
              <a:rPr lang="en-GB" smtClean="0"/>
              <a:t>03/10/2024</a:t>
            </a:fld>
            <a:endParaRPr lang="en-GB"/>
          </a:p>
        </p:txBody>
      </p:sp>
      <p:sp>
        <p:nvSpPr>
          <p:cNvPr id="5" name="Marcador de pie de página 4">
            <a:extLst>
              <a:ext uri="{FF2B5EF4-FFF2-40B4-BE49-F238E27FC236}">
                <a16:creationId xmlns:a16="http://schemas.microsoft.com/office/drawing/2014/main" id="{ADEE6140-8899-48E2-A226-6CC09080CFD9}"/>
              </a:ext>
            </a:extLst>
          </p:cNvPr>
          <p:cNvSpPr>
            <a:spLocks noGrp="1"/>
          </p:cNvSpPr>
          <p:nvPr>
            <p:ph type="ftr" sz="quarter" idx="3"/>
          </p:nvPr>
        </p:nvSpPr>
        <p:spPr>
          <a:xfrm>
            <a:off x="4038600" y="6368122"/>
            <a:ext cx="4114800" cy="36580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a:extLst>
              <a:ext uri="{FF2B5EF4-FFF2-40B4-BE49-F238E27FC236}">
                <a16:creationId xmlns:a16="http://schemas.microsoft.com/office/drawing/2014/main" id="{013AB467-D889-4FD7-A264-8E6F4FBD3BD2}"/>
              </a:ext>
            </a:extLst>
          </p:cNvPr>
          <p:cNvSpPr>
            <a:spLocks noGrp="1"/>
          </p:cNvSpPr>
          <p:nvPr>
            <p:ph type="sldNum" sz="quarter" idx="4"/>
          </p:nvPr>
        </p:nvSpPr>
        <p:spPr>
          <a:xfrm>
            <a:off x="8610600" y="6368122"/>
            <a:ext cx="2743200" cy="365801"/>
          </a:xfrm>
          <a:prstGeom prst="rect">
            <a:avLst/>
          </a:prstGeom>
        </p:spPr>
        <p:txBody>
          <a:bodyPr vert="horz" lIns="91440" tIns="45720" rIns="91440" bIns="45720" rtlCol="0" anchor="ctr"/>
          <a:lstStyle>
            <a:lvl1pPr algn="r">
              <a:defRPr sz="1200">
                <a:solidFill>
                  <a:schemeClr val="tx1">
                    <a:tint val="75000"/>
                  </a:schemeClr>
                </a:solidFill>
              </a:defRPr>
            </a:lvl1pPr>
          </a:lstStyle>
          <a:p>
            <a:fld id="{6DBE1240-05FE-447F-AB55-A9B315C83A4B}" type="slidenum">
              <a:rPr lang="en-GB" smtClean="0"/>
              <a:t>‹#›</a:t>
            </a:fld>
            <a:endParaRPr lang="en-GB"/>
          </a:p>
        </p:txBody>
      </p:sp>
    </p:spTree>
    <p:extLst>
      <p:ext uri="{BB962C8B-B14F-4D97-AF65-F5344CB8AC3E}">
        <p14:creationId xmlns:p14="http://schemas.microsoft.com/office/powerpoint/2010/main" val="63667081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672" r:id="rId12"/>
    <p:sldLayoutId id="2147483673" r:id="rId13"/>
    <p:sldLayoutId id="2147483665" r:id="rId14"/>
    <p:sldLayoutId id="2147483666" r:id="rId15"/>
    <p:sldLayoutId id="2147483667" r:id="rId16"/>
    <p:sldLayoutId id="2147483668" r:id="rId17"/>
    <p:sldLayoutId id="2147483669" r:id="rId18"/>
    <p:sldLayoutId id="2147483670" r:id="rId19"/>
    <p:sldLayoutId id="2147483701" r:id="rId20"/>
    <p:sldLayoutId id="2147483702"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16.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64.png"/><Relationship Id="rId7" Type="http://schemas.openxmlformats.org/officeDocument/2006/relationships/image" Target="../media/image62.png"/><Relationship Id="rId2" Type="http://schemas.openxmlformats.org/officeDocument/2006/relationships/image" Target="../media/image60.png"/><Relationship Id="rId1" Type="http://schemas.openxmlformats.org/officeDocument/2006/relationships/slideLayout" Target="../slideLayouts/slideLayout26.xml"/><Relationship Id="rId6" Type="http://schemas.openxmlformats.org/officeDocument/2006/relationships/image" Target="../media/image80.png"/><Relationship Id="rId5" Type="http://schemas.openxmlformats.org/officeDocument/2006/relationships/image" Target="../media/image79.jpeg"/><Relationship Id="rId10" Type="http://schemas.openxmlformats.org/officeDocument/2006/relationships/image" Target="../media/image82.png"/><Relationship Id="rId4" Type="http://schemas.openxmlformats.org/officeDocument/2006/relationships/image" Target="../media/image63.png"/><Relationship Id="rId9" Type="http://schemas.openxmlformats.org/officeDocument/2006/relationships/image" Target="../media/image81.png"/></Relationships>
</file>

<file path=ppt/slides/_rels/slide17.xml.rels><?xml version="1.0" encoding="UTF-8" standalone="yes"?>
<Relationships xmlns="http://schemas.openxmlformats.org/package/2006/relationships"><Relationship Id="rId3" Type="http://schemas.openxmlformats.org/officeDocument/2006/relationships/hyperlink" Target="https://www.bing.com/search?q=ESVAC+report+country+information+latvia&amp;cvid=57ab547f3e35464bbcd0ccf3a22f1feb&amp;gs_lcrp=EgZjaHJvbWUyBggAEEUYOTIICAEQ6QcY_FXSAQg5NzQyajBqMagCALACAA&amp;FORM=ANAB01&amp;PC=U531" TargetMode="External"/><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hyperlink" Target="https://www.ema.europa.eu/en/documents/report/sales-veterinary-antimicrobial-agents-31-european-countries-2022-trends-2010-2022-thirteen-esvac_en.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7.xml"/><Relationship Id="rId1" Type="http://schemas.openxmlformats.org/officeDocument/2006/relationships/slideLayout" Target="../slideLayouts/slideLayout26.xml"/><Relationship Id="rId4" Type="http://schemas.openxmlformats.org/officeDocument/2006/relationships/hyperlink" Target="https://www.ecdc.europa.eu/sites/default/files/documents/JIACRA-III-Antimicrobial-Consumption-and-Resistance-in-Bacteria-from-Humans-and-Animals.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8.xml"/><Relationship Id="rId1" Type="http://schemas.openxmlformats.org/officeDocument/2006/relationships/slideLayout" Target="../slideLayouts/slideLayout26.xml"/><Relationship Id="rId5" Type="http://schemas.openxmlformats.org/officeDocument/2006/relationships/image" Target="../media/image64.png"/><Relationship Id="rId4" Type="http://schemas.openxmlformats.org/officeDocument/2006/relationships/image" Target="../media/image88.png"/></Relationships>
</file>

<file path=ppt/slides/_rels/slide21.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image" Target="../media/image92.jpeg"/><Relationship Id="rId2" Type="http://schemas.openxmlformats.org/officeDocument/2006/relationships/notesSlide" Target="../notesSlides/notesSlide19.xml"/><Relationship Id="rId1" Type="http://schemas.openxmlformats.org/officeDocument/2006/relationships/slideLayout" Target="../slideLayouts/slideLayout26.xml"/><Relationship Id="rId6" Type="http://schemas.openxmlformats.org/officeDocument/2006/relationships/image" Target="../media/image91.png"/><Relationship Id="rId5" Type="http://schemas.microsoft.com/office/2017/06/relationships/model3d" Target="../media/model3d1.glb"/><Relationship Id="rId4" Type="http://schemas.openxmlformats.org/officeDocument/2006/relationships/image" Target="../media/image9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notesSlide" Target="../notesSlides/notesSlide4.xml"/><Relationship Id="rId16" Type="http://schemas.openxmlformats.org/officeDocument/2006/relationships/image" Target="../media/image56.svg"/><Relationship Id="rId1" Type="http://schemas.openxmlformats.org/officeDocument/2006/relationships/slideLayout" Target="../slideLayouts/slideLayout26.xml"/><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 Id="rId14" Type="http://schemas.openxmlformats.org/officeDocument/2006/relationships/image" Target="../media/image54.svg"/></Relationships>
</file>

<file path=ppt/slides/_rels/slide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jpeg"/><Relationship Id="rId9" Type="http://schemas.openxmlformats.org/officeDocument/2006/relationships/image" Target="../media/image63.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hyperlink" Target="https://www.efsa.europa.eu/en/microstrategy/dashboard-antimicrobial-resistanc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pPr marL="0" indent="0">
              <a:buNone/>
            </a:pPr>
            <a:r>
              <a:rPr lang="es-ES" sz="3600" b="1" dirty="0">
                <a:latin typeface="EC Square Sans Pro" panose="020B0506040000020004" pitchFamily="34" charset="0"/>
              </a:rPr>
              <a:t>LATVIA</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pPr marL="0" indent="0">
              <a:buNone/>
            </a:pPr>
            <a:r>
              <a:rPr lang="es-ES" dirty="0">
                <a:latin typeface="EC Square Sans Pro" panose="020B0506040000020004" pitchFamily="34" charset="0"/>
              </a:rPr>
              <a:t>3 &amp; 4 DECEMBER 2024</a:t>
            </a:r>
          </a:p>
          <a:p>
            <a:endParaRPr lang="es-ES" dirty="0"/>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F005DB2-F9BF-DC80-FF26-031F2441BA08}"/>
              </a:ext>
            </a:extLst>
          </p:cNvPr>
          <p:cNvPicPr>
            <a:picLocks noChangeAspect="1"/>
          </p:cNvPicPr>
          <p:nvPr/>
        </p:nvPicPr>
        <p:blipFill>
          <a:blip r:embed="rId3"/>
          <a:stretch>
            <a:fillRect/>
          </a:stretch>
        </p:blipFill>
        <p:spPr>
          <a:xfrm>
            <a:off x="685800" y="996950"/>
            <a:ext cx="10351735" cy="5808268"/>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983386" y="247805"/>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n-GB" sz="4000" b="1" dirty="0">
                <a:solidFill>
                  <a:schemeClr val="bg1"/>
                </a:solidFill>
                <a:latin typeface="EC Square Sans Pro" panose="020B0506040000020004" pitchFamily="34" charset="0"/>
              </a:rPr>
              <a:t>What can we do? </a:t>
            </a:r>
            <a:endParaRPr lang="en-GB" sz="4000" b="1" kern="0" dirty="0">
              <a:solidFill>
                <a:schemeClr val="bg1"/>
              </a:solidFill>
              <a:latin typeface="EC Square Sans Pro" panose="020B0506040000020004" pitchFamily="34" charset="0"/>
            </a:endParaRPr>
          </a:p>
        </p:txBody>
      </p:sp>
      <p:sp>
        <p:nvSpPr>
          <p:cNvPr id="12" name="TextBox 11">
            <a:extLst>
              <a:ext uri="{FF2B5EF4-FFF2-40B4-BE49-F238E27FC236}">
                <a16:creationId xmlns:a16="http://schemas.microsoft.com/office/drawing/2014/main" id="{09EF3E00-899E-8324-372A-620E525DB096}"/>
              </a:ext>
            </a:extLst>
          </p:cNvPr>
          <p:cNvSpPr txBox="1"/>
          <p:nvPr/>
        </p:nvSpPr>
        <p:spPr>
          <a:xfrm>
            <a:off x="9525000" y="6178550"/>
            <a:ext cx="2133600" cy="523220"/>
          </a:xfrm>
          <a:prstGeom prst="rect">
            <a:avLst/>
          </a:prstGeom>
          <a:noFill/>
        </p:spPr>
        <p:txBody>
          <a:bodyPr wrap="square" rtlCol="0">
            <a:spAutoFit/>
          </a:bodyPr>
          <a:lstStyle/>
          <a:p>
            <a:r>
              <a:rPr lang="en-GB" sz="1400" dirty="0"/>
              <a:t>EFSA Journal 2024;22(2):8589</a:t>
            </a:r>
            <a:endParaRPr lang="LID4096" sz="1400" dirty="0"/>
          </a:p>
        </p:txBody>
      </p:sp>
    </p:spTree>
    <p:extLst>
      <p:ext uri="{BB962C8B-B14F-4D97-AF65-F5344CB8AC3E}">
        <p14:creationId xmlns:p14="http://schemas.microsoft.com/office/powerpoint/2010/main" val="878819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13">
            <a:extLst>
              <a:ext uri="{FF2B5EF4-FFF2-40B4-BE49-F238E27FC236}">
                <a16:creationId xmlns:a16="http://schemas.microsoft.com/office/drawing/2014/main" id="{09BA517D-4B38-48B4-9875-E8F1B0FF7BE1}"/>
              </a:ext>
            </a:extLst>
          </p:cNvPr>
          <p:cNvSpPr/>
          <p:nvPr/>
        </p:nvSpPr>
        <p:spPr>
          <a:xfrm>
            <a:off x="685800" y="0"/>
            <a:ext cx="10744200" cy="920217"/>
          </a:xfrm>
          <a:prstGeom prst="roundRect">
            <a:avLst>
              <a:gd name="adj" fmla="val 10"/>
            </a:avLst>
          </a:prstGeom>
          <a:solidFill>
            <a:schemeClr val="bg1"/>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s-ES" sz="4800" b="1" dirty="0">
                <a:solidFill>
                  <a:srgbClr val="003399"/>
                </a:solidFill>
                <a:latin typeface="EC Square Sans Pro" panose="020B0506040000020004" pitchFamily="34" charset="0"/>
              </a:rPr>
              <a:t>“</a:t>
            </a:r>
            <a:r>
              <a:rPr lang="es-ES" sz="4800" b="1" dirty="0" err="1">
                <a:solidFill>
                  <a:srgbClr val="003399"/>
                </a:solidFill>
                <a:latin typeface="EC Square Sans Pro" panose="020B0506040000020004" pitchFamily="34" charset="0"/>
              </a:rPr>
              <a:t>Farm</a:t>
            </a:r>
            <a:r>
              <a:rPr lang="es-ES" sz="4800" b="1" dirty="0">
                <a:solidFill>
                  <a:srgbClr val="003399"/>
                </a:solidFill>
                <a:latin typeface="EC Square Sans Pro" panose="020B0506040000020004" pitchFamily="34" charset="0"/>
              </a:rPr>
              <a:t> </a:t>
            </a:r>
            <a:r>
              <a:rPr lang="es-ES" sz="4800" b="1" dirty="0" err="1">
                <a:solidFill>
                  <a:srgbClr val="003399"/>
                </a:solidFill>
                <a:latin typeface="EC Square Sans Pro" panose="020B0506040000020004" pitchFamily="34" charset="0"/>
              </a:rPr>
              <a:t>to</a:t>
            </a:r>
            <a:r>
              <a:rPr lang="es-ES" sz="4800" b="1" dirty="0">
                <a:solidFill>
                  <a:srgbClr val="003399"/>
                </a:solidFill>
                <a:latin typeface="EC Square Sans Pro" panose="020B0506040000020004" pitchFamily="34" charset="0"/>
              </a:rPr>
              <a:t> </a:t>
            </a:r>
            <a:r>
              <a:rPr lang="es-ES" sz="4800" b="1" dirty="0" err="1">
                <a:solidFill>
                  <a:srgbClr val="003399"/>
                </a:solidFill>
                <a:latin typeface="EC Square Sans Pro" panose="020B0506040000020004" pitchFamily="34" charset="0"/>
              </a:rPr>
              <a:t>fork</a:t>
            </a:r>
            <a:r>
              <a:rPr lang="es-ES" sz="4800" b="1" dirty="0">
                <a:solidFill>
                  <a:srgbClr val="003399"/>
                </a:solidFill>
                <a:latin typeface="EC Square Sans Pro" panose="020B0506040000020004" pitchFamily="34" charset="0"/>
              </a:rPr>
              <a:t>” </a:t>
            </a:r>
            <a:r>
              <a:rPr lang="es-ES" sz="4800" b="1" dirty="0" err="1">
                <a:solidFill>
                  <a:srgbClr val="003399"/>
                </a:solidFill>
                <a:latin typeface="EC Square Sans Pro" panose="020B0506040000020004" pitchFamily="34" charset="0"/>
              </a:rPr>
              <a:t>Objective</a:t>
            </a:r>
            <a:endParaRPr lang="es-ES" sz="4800" b="1" kern="0" dirty="0">
              <a:solidFill>
                <a:srgbClr val="003399"/>
              </a:solidFill>
              <a:latin typeface="EC Square Sans Pro" panose="020B0506040000020004" pitchFamily="34" charset="0"/>
            </a:endParaRPr>
          </a:p>
        </p:txBody>
      </p:sp>
      <p:sp>
        <p:nvSpPr>
          <p:cNvPr id="6" name="Rectángulo 5">
            <a:extLst>
              <a:ext uri="{FF2B5EF4-FFF2-40B4-BE49-F238E27FC236}">
                <a16:creationId xmlns:a16="http://schemas.microsoft.com/office/drawing/2014/main" id="{1A698EF5-5D62-4398-9DA3-FBDB8B198C09}"/>
              </a:ext>
            </a:extLst>
          </p:cNvPr>
          <p:cNvSpPr/>
          <p:nvPr/>
        </p:nvSpPr>
        <p:spPr>
          <a:xfrm>
            <a:off x="0" y="1149350"/>
            <a:ext cx="12192000" cy="572135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0" i="0" u="none" strike="noStrike" baseline="0" dirty="0">
                <a:solidFill>
                  <a:schemeClr val="bg1"/>
                </a:solidFill>
                <a:latin typeface="EC Square Sans Pro" panose="020B0506040000020004" pitchFamily="34" charset="0"/>
              </a:rPr>
              <a:t>50% reduction of overall EU </a:t>
            </a:r>
          </a:p>
          <a:p>
            <a:pPr algn="ctr"/>
            <a:r>
              <a:rPr lang="en-GB" sz="4400" b="0" i="0" u="none" strike="noStrike" baseline="0" dirty="0">
                <a:solidFill>
                  <a:schemeClr val="bg1"/>
                </a:solidFill>
                <a:latin typeface="EC Square Sans Pro" panose="020B0506040000020004" pitchFamily="34" charset="0"/>
              </a:rPr>
              <a:t>sales of antimicrobials for </a:t>
            </a:r>
          </a:p>
          <a:p>
            <a:pPr algn="ctr"/>
            <a:r>
              <a:rPr lang="en-GB" sz="4400" b="0" i="0" u="none" strike="noStrike" baseline="0" dirty="0">
                <a:solidFill>
                  <a:schemeClr val="bg1"/>
                </a:solidFill>
                <a:latin typeface="EC Square Sans Pro" panose="020B0506040000020004" pitchFamily="34" charset="0"/>
              </a:rPr>
              <a:t>farmed animals and </a:t>
            </a:r>
          </a:p>
          <a:p>
            <a:pPr algn="ctr"/>
            <a:r>
              <a:rPr lang="en-GB" sz="4400" b="0" i="0" u="none" strike="noStrike" baseline="0" dirty="0">
                <a:solidFill>
                  <a:schemeClr val="bg1"/>
                </a:solidFill>
                <a:latin typeface="EC Square Sans Pro" panose="020B0506040000020004" pitchFamily="34" charset="0"/>
              </a:rPr>
              <a:t>in aquaculture by 2030</a:t>
            </a:r>
          </a:p>
          <a:p>
            <a:pPr algn="ctr"/>
            <a:endParaRPr lang="en-GB" sz="4400" dirty="0">
              <a:solidFill>
                <a:schemeClr val="bg1"/>
              </a:solidFill>
              <a:latin typeface="EC Square Sans Pro" panose="020B0506040000020004" pitchFamily="34" charset="0"/>
            </a:endParaRPr>
          </a:p>
          <a:p>
            <a:pPr algn="ctr"/>
            <a:endParaRPr lang="en-GB" sz="4400" b="0" i="0" u="none" strike="noStrike" baseline="0" dirty="0">
              <a:solidFill>
                <a:schemeClr val="bg1"/>
              </a:solidFill>
              <a:latin typeface="EC Square Sans Pro" panose="020B0506040000020004" pitchFamily="34" charset="0"/>
            </a:endParaRPr>
          </a:p>
          <a:p>
            <a:pPr algn="ctr"/>
            <a:endParaRPr lang="en-GB" sz="4400" b="0" i="0" u="none" strike="noStrike" baseline="0" dirty="0">
              <a:solidFill>
                <a:schemeClr val="bg1"/>
              </a:solidFill>
              <a:latin typeface="EC Square Sans Pro" panose="020B0506040000020004" pitchFamily="34" charset="0"/>
            </a:endParaRPr>
          </a:p>
        </p:txBody>
      </p:sp>
      <p:pic>
        <p:nvPicPr>
          <p:cNvPr id="2" name="Picture 1">
            <a:extLst>
              <a:ext uri="{FF2B5EF4-FFF2-40B4-BE49-F238E27FC236}">
                <a16:creationId xmlns:a16="http://schemas.microsoft.com/office/drawing/2014/main" id="{93A47B70-0A9C-EB9C-B9EF-646900B31D74}"/>
              </a:ext>
            </a:extLst>
          </p:cNvPr>
          <p:cNvPicPr>
            <a:picLocks noChangeAspect="1"/>
          </p:cNvPicPr>
          <p:nvPr/>
        </p:nvPicPr>
        <p:blipFill>
          <a:blip r:embed="rId3"/>
          <a:stretch>
            <a:fillRect/>
          </a:stretch>
        </p:blipFill>
        <p:spPr>
          <a:xfrm>
            <a:off x="7852426" y="4806950"/>
            <a:ext cx="4187492" cy="1807601"/>
          </a:xfrm>
          <a:prstGeom prst="rect">
            <a:avLst/>
          </a:prstGeom>
        </p:spPr>
      </p:pic>
    </p:spTree>
    <p:extLst>
      <p:ext uri="{BB962C8B-B14F-4D97-AF65-F5344CB8AC3E}">
        <p14:creationId xmlns:p14="http://schemas.microsoft.com/office/powerpoint/2010/main" val="691284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1B5130B7-D8ED-4017-9F60-7FBF9075B4EA}"/>
              </a:ext>
            </a:extLst>
          </p:cNvPr>
          <p:cNvSpPr>
            <a:spLocks noGrp="1"/>
          </p:cNvSpPr>
          <p:nvPr>
            <p:ph type="body" sz="quarter" idx="10"/>
          </p:nvPr>
        </p:nvSpPr>
        <p:spPr>
          <a:xfrm>
            <a:off x="789709" y="158750"/>
            <a:ext cx="9906000" cy="685800"/>
          </a:xfrm>
        </p:spPr>
        <p:txBody>
          <a:bodyPr>
            <a:normAutofit/>
          </a:bodyPr>
          <a:lstStyle/>
          <a:p>
            <a:pPr marL="0" indent="0">
              <a:buNone/>
            </a:pPr>
            <a:r>
              <a:rPr lang="en-GB" sz="1800" dirty="0">
                <a:latin typeface="EC Square Sans Pro" panose="020B0506040000020004" pitchFamily="34" charset="0"/>
              </a:rPr>
              <a:t>European Medicines Agency (EMA) - Thirteen </a:t>
            </a:r>
            <a:r>
              <a:rPr lang="en-GB" sz="1800" b="1" dirty="0">
                <a:latin typeface="EC Square Sans Pro" panose="020B0506040000020004" pitchFamily="34" charset="0"/>
              </a:rPr>
              <a:t>E</a:t>
            </a:r>
            <a:r>
              <a:rPr lang="en-GB" sz="1800" dirty="0">
                <a:latin typeface="EC Square Sans Pro" panose="020B0506040000020004" pitchFamily="34" charset="0"/>
              </a:rPr>
              <a:t>uropean </a:t>
            </a:r>
            <a:r>
              <a:rPr lang="en-GB" sz="1800" b="1" dirty="0">
                <a:latin typeface="EC Square Sans Pro" panose="020B0506040000020004" pitchFamily="34" charset="0"/>
              </a:rPr>
              <a:t>S</a:t>
            </a:r>
            <a:r>
              <a:rPr lang="en-GB" sz="1800" dirty="0">
                <a:latin typeface="EC Square Sans Pro" panose="020B0506040000020004" pitchFamily="34" charset="0"/>
              </a:rPr>
              <a:t>urveillance of </a:t>
            </a:r>
            <a:r>
              <a:rPr lang="en-GB" sz="1800" b="1" dirty="0">
                <a:latin typeface="EC Square Sans Pro" panose="020B0506040000020004" pitchFamily="34" charset="0"/>
              </a:rPr>
              <a:t>V</a:t>
            </a:r>
            <a:r>
              <a:rPr lang="en-GB" sz="1800" dirty="0">
                <a:latin typeface="EC Square Sans Pro" panose="020B0506040000020004" pitchFamily="34" charset="0"/>
              </a:rPr>
              <a:t>eterinary </a:t>
            </a:r>
            <a:r>
              <a:rPr lang="en-GB" sz="1800" b="1" dirty="0">
                <a:latin typeface="EC Square Sans Pro" panose="020B0506040000020004" pitchFamily="34" charset="0"/>
              </a:rPr>
              <a:t>A</a:t>
            </a:r>
            <a:r>
              <a:rPr lang="en-GB" sz="1800" dirty="0">
                <a:latin typeface="EC Square Sans Pro" panose="020B0506040000020004" pitchFamily="34" charset="0"/>
              </a:rPr>
              <a:t>ntimicrobial </a:t>
            </a:r>
            <a:r>
              <a:rPr lang="en-GB" sz="1800" b="1" dirty="0">
                <a:latin typeface="EC Square Sans Pro" panose="020B0506040000020004" pitchFamily="34" charset="0"/>
              </a:rPr>
              <a:t>C</a:t>
            </a:r>
            <a:r>
              <a:rPr lang="en-GB" sz="1800" dirty="0">
                <a:latin typeface="EC Square Sans Pro" panose="020B0506040000020004" pitchFamily="34" charset="0"/>
              </a:rPr>
              <a:t>onsumption – ESVAC report 2022</a:t>
            </a:r>
          </a:p>
          <a:p>
            <a:pPr marL="0" indent="0">
              <a:buNone/>
            </a:pPr>
            <a:endParaRPr lang="en-GB" dirty="0"/>
          </a:p>
        </p:txBody>
      </p:sp>
      <p:pic>
        <p:nvPicPr>
          <p:cNvPr id="4" name="Imagen 3">
            <a:extLst>
              <a:ext uri="{FF2B5EF4-FFF2-40B4-BE49-F238E27FC236}">
                <a16:creationId xmlns:a16="http://schemas.microsoft.com/office/drawing/2014/main" id="{A1C6613E-8F60-4FBC-942B-2D543FE3E53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822325"/>
            <a:ext cx="4343400" cy="6013938"/>
          </a:xfrm>
          <a:prstGeom prst="rect">
            <a:avLst/>
          </a:prstGeom>
          <a:ln>
            <a:noFill/>
          </a:ln>
          <a:effectLst>
            <a:outerShdw blurRad="292100" dist="139700" dir="2700000" algn="tl" rotWithShape="0">
              <a:srgbClr val="333333">
                <a:alpha val="65000"/>
              </a:srgbClr>
            </a:outerShdw>
          </a:effectLst>
        </p:spPr>
      </p:pic>
      <p:sp>
        <p:nvSpPr>
          <p:cNvPr id="3" name="CuadroTexto 2">
            <a:extLst>
              <a:ext uri="{FF2B5EF4-FFF2-40B4-BE49-F238E27FC236}">
                <a16:creationId xmlns:a16="http://schemas.microsoft.com/office/drawing/2014/main" id="{4E4631BD-C001-49E5-B1C0-955A06012441}"/>
              </a:ext>
            </a:extLst>
          </p:cNvPr>
          <p:cNvSpPr txBox="1"/>
          <p:nvPr/>
        </p:nvSpPr>
        <p:spPr>
          <a:xfrm>
            <a:off x="5105400" y="920750"/>
            <a:ext cx="6543776" cy="954107"/>
          </a:xfrm>
          <a:prstGeom prst="rect">
            <a:avLst/>
          </a:prstGeom>
          <a:solidFill>
            <a:srgbClr val="003399"/>
          </a:solidFill>
        </p:spPr>
        <p:txBody>
          <a:bodyPr wrap="square" rtlCol="0">
            <a:spAutoFit/>
          </a:bodyPr>
          <a:lstStyle/>
          <a:p>
            <a:r>
              <a:rPr lang="en-US" sz="2800" dirty="0">
                <a:solidFill>
                  <a:schemeClr val="bg1"/>
                </a:solidFill>
                <a:latin typeface="EC Square Sans Pro" panose="020B0506040000020004" pitchFamily="34" charset="0"/>
              </a:rPr>
              <a:t>ESVAC = European Surveillance of Veterinary Antimicrobial Consumption</a:t>
            </a:r>
          </a:p>
        </p:txBody>
      </p:sp>
      <p:sp>
        <p:nvSpPr>
          <p:cNvPr id="6" name="TextBox 5">
            <a:extLst>
              <a:ext uri="{FF2B5EF4-FFF2-40B4-BE49-F238E27FC236}">
                <a16:creationId xmlns:a16="http://schemas.microsoft.com/office/drawing/2014/main" id="{376A510F-D74C-7C0F-3772-7C579BEB3E89}"/>
              </a:ext>
            </a:extLst>
          </p:cNvPr>
          <p:cNvSpPr txBox="1"/>
          <p:nvPr/>
        </p:nvSpPr>
        <p:spPr>
          <a:xfrm>
            <a:off x="5538889" y="1951057"/>
            <a:ext cx="6100762" cy="4154984"/>
          </a:xfrm>
          <a:prstGeom prst="rect">
            <a:avLst/>
          </a:prstGeom>
          <a:noFill/>
        </p:spPr>
        <p:txBody>
          <a:bodyPr wrap="square">
            <a:spAutoFit/>
          </a:bodyPr>
          <a:lstStyle/>
          <a:p>
            <a:endParaRPr lang="en-US" sz="2400" dirty="0">
              <a:latin typeface="EC Square Sans Pro" panose="020B0506040000020004"/>
            </a:endParaRPr>
          </a:p>
          <a:p>
            <a:r>
              <a:rPr lang="en-US" sz="2400" dirty="0">
                <a:latin typeface="EC Square Sans Pro" panose="020B0506040000020004"/>
              </a:rPr>
              <a:t>- Overall sales of veterinary antibiotics in 2022 for 31 countries</a:t>
            </a:r>
            <a:br>
              <a:rPr lang="en-US" sz="2400" dirty="0">
                <a:latin typeface="EC Square Sans Pro" panose="020B0506040000020004"/>
              </a:rPr>
            </a:br>
            <a:endParaRPr lang="en-US" sz="2400" dirty="0">
              <a:latin typeface="EC Square Sans Pro" panose="020B0506040000020004"/>
            </a:endParaRPr>
          </a:p>
          <a:p>
            <a:r>
              <a:rPr lang="en-US" sz="2400" dirty="0">
                <a:latin typeface="EC Square Sans Pro" panose="020B0506040000020004"/>
              </a:rPr>
              <a:t>- Trends from 2011 to 2022 in 25 ESVAC-participating countries: </a:t>
            </a:r>
          </a:p>
          <a:p>
            <a:pPr marL="342900" indent="-342900">
              <a:buFont typeface="Wingdings" panose="05000000000000000000" pitchFamily="2" charset="2"/>
              <a:buChar char="ü"/>
            </a:pPr>
            <a:r>
              <a:rPr lang="en-US" sz="2400" b="1" dirty="0">
                <a:solidFill>
                  <a:schemeClr val="accent6">
                    <a:lumMod val="75000"/>
                  </a:schemeClr>
                </a:solidFill>
                <a:latin typeface="EC Square Sans Pro" panose="020B0506040000020004"/>
              </a:rPr>
              <a:t>- 53.0% total sales </a:t>
            </a:r>
          </a:p>
          <a:p>
            <a:pPr marL="342900" indent="-342900">
              <a:buFont typeface="Wingdings" panose="05000000000000000000" pitchFamily="2" charset="2"/>
              <a:buChar char="ü"/>
            </a:pPr>
            <a:r>
              <a:rPr lang="en-US" sz="2400" dirty="0">
                <a:latin typeface="EC Square Sans Pro" panose="020B0506040000020004"/>
              </a:rPr>
              <a:t>- 49.0% sales of 3rd- and 4th-gen cephalosporins </a:t>
            </a:r>
          </a:p>
          <a:p>
            <a:pPr marL="342900" indent="-342900">
              <a:buFont typeface="Wingdings" panose="05000000000000000000" pitchFamily="2" charset="2"/>
              <a:buChar char="ü"/>
            </a:pPr>
            <a:r>
              <a:rPr lang="en-US" sz="2400" dirty="0">
                <a:latin typeface="EC Square Sans Pro" panose="020B0506040000020004"/>
              </a:rPr>
              <a:t>- 44.0% sales of all quinolones </a:t>
            </a:r>
          </a:p>
          <a:p>
            <a:pPr marL="342900" indent="-342900">
              <a:buFont typeface="Wingdings" panose="05000000000000000000" pitchFamily="2" charset="2"/>
              <a:buChar char="ü"/>
            </a:pPr>
            <a:r>
              <a:rPr lang="en-US" sz="2400" dirty="0">
                <a:latin typeface="EC Square Sans Pro" panose="020B0506040000020004"/>
              </a:rPr>
              <a:t>- 81.0% sales of polymyxins</a:t>
            </a:r>
          </a:p>
        </p:txBody>
      </p:sp>
    </p:spTree>
    <p:extLst>
      <p:ext uri="{BB962C8B-B14F-4D97-AF65-F5344CB8AC3E}">
        <p14:creationId xmlns:p14="http://schemas.microsoft.com/office/powerpoint/2010/main" val="3765700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149350"/>
            <a:ext cx="12213771" cy="990600"/>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rPr>
              <a:t>As of 2024, EU Member States must report annual data on the volume of </a:t>
            </a:r>
            <a:r>
              <a:rPr kumimoji="0" lang="en-US" sz="2000" b="1" i="0" u="sng" strike="noStrike" kern="0" cap="none" spc="0" normalizeH="0" baseline="0" noProof="0" dirty="0">
                <a:ln>
                  <a:noFill/>
                </a:ln>
                <a:solidFill>
                  <a:srgbClr val="FFFFFF"/>
                </a:solidFill>
                <a:effectLst/>
                <a:uLnTx/>
                <a:uFillTx/>
                <a:latin typeface="Montserrat" panose="00000500000000000000" pitchFamily="2" charset="0"/>
                <a:ea typeface="+mn-ea"/>
                <a:cs typeface="+mn-cs"/>
              </a:rPr>
              <a:t>sales and use </a:t>
            </a:r>
            <a:r>
              <a:rPr kumimoji="0" lang="en-US" sz="20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rPr>
              <a:t>of antimicrobial medicinal products in animals for the preceding year</a:t>
            </a:r>
            <a:endParaRPr kumimoji="0" lang="es-ES" sz="20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21773" y="1377950"/>
            <a:ext cx="12213773"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90000"/>
              </a:lnSpc>
              <a:spcBef>
                <a:spcPts val="0"/>
              </a:spcBef>
              <a:spcAft>
                <a:spcPts val="600"/>
              </a:spcAft>
              <a:buClrTx/>
              <a:buSzTx/>
              <a:buFontTx/>
              <a:buNone/>
              <a:tabLst/>
              <a:defRPr/>
            </a:pPr>
            <a:endParaRPr kumimoji="0" lang="en-US" sz="2800" b="1" i="0" u="none" strike="noStrike" kern="0" cap="none" spc="0" normalizeH="0" baseline="0" noProof="0">
              <a:ln>
                <a:noFill/>
              </a:ln>
              <a:solidFill>
                <a:srgbClr val="FFFFFF"/>
              </a:solidFill>
              <a:effectLst/>
              <a:uLnTx/>
              <a:uFillTx/>
              <a:latin typeface="EC Square Sans Pro" panose="020B0506040000020004" pitchFamily="34" charset="0"/>
              <a:ea typeface="+mn-ea"/>
              <a:cs typeface="+mn-cs"/>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10287000"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20000"/>
              </a:lnSpc>
              <a:spcBef>
                <a:spcPts val="0"/>
              </a:spcBef>
              <a:spcAft>
                <a:spcPts val="0"/>
              </a:spcAft>
              <a:buClr>
                <a:srgbClr val="6BB188"/>
              </a:buClr>
              <a:buSzTx/>
              <a:buFontTx/>
              <a:buNone/>
              <a:tabLst/>
              <a:defRPr/>
            </a:pPr>
            <a:r>
              <a:rPr kumimoji="0" lang="en-GB" sz="2800" b="0" i="0" u="none" strike="noStrike" kern="0" cap="none" spc="0" normalizeH="0" baseline="0" noProof="0">
                <a:ln>
                  <a:noFill/>
                </a:ln>
                <a:solidFill>
                  <a:srgbClr val="003399"/>
                </a:solidFill>
                <a:effectLst/>
                <a:uLnTx/>
                <a:uFillTx/>
                <a:latin typeface="EC Square Sans Pro" panose="020B0506040000020004" pitchFamily="34" charset="0"/>
                <a:ea typeface="+mn-ea"/>
                <a:cs typeface="Arial" panose="020B0604020202020204" pitchFamily="34" charset="0"/>
              </a:rPr>
              <a:t>Data Collection on sales and use of antimicrobials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3B066C2C-8858-0539-CBB6-1F105750917E}"/>
              </a:ext>
            </a:extLst>
          </p:cNvPr>
          <p:cNvSpPr txBox="1"/>
          <p:nvPr/>
        </p:nvSpPr>
        <p:spPr>
          <a:xfrm>
            <a:off x="601752" y="2197596"/>
            <a:ext cx="7362034" cy="5355312"/>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EU countries must start collecting on use data:</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EC Square Sans Pro" panose="020B0506040000020004"/>
            </a:endParaRPr>
          </a:p>
          <a:p>
            <a:pPr marL="285750" marR="0" lvl="4"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Cattle, pigs, poultry → as of 2023</a:t>
            </a:r>
          </a:p>
          <a:p>
            <a:pPr marL="285750" marR="0" lvl="4"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All other food-producing animals → from 2026</a:t>
            </a:r>
          </a:p>
          <a:p>
            <a:pPr marL="285750" marR="0" lvl="4"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Dogs, cats and fur animals → from 2029 </a:t>
            </a:r>
          </a:p>
          <a:p>
            <a:pPr marL="285750" marR="0" lvl="3"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400" b="0" i="0" u="none" strike="noStrike" kern="0" cap="none" spc="0" normalizeH="0" baseline="0" noProof="0" dirty="0">
              <a:ln>
                <a:noFill/>
              </a:ln>
              <a:solidFill>
                <a:sysClr val="windowText" lastClr="000000"/>
              </a:solidFill>
              <a:effectLst/>
              <a:uLnTx/>
              <a:uFillTx/>
              <a:latin typeface="EC Square Sans Pro" panose="020B0506040000020004"/>
            </a:endParaRP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EMA will publish the first report on 31 March 2025, afterwards by 31 December covering the preceding year</a:t>
            </a: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ysClr val="windowText" lastClr="000000"/>
              </a:solidFill>
              <a:effectLst/>
              <a:uLnTx/>
              <a:uFillTx/>
              <a:latin typeface="EC Square Sans Pro" panose="020B0506040000020004"/>
            </a:endParaRP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Data will be detailed with relevant animal species, categories or stages </a:t>
            </a: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endParaRP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endParaRP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TextBox 4">
            <a:extLst>
              <a:ext uri="{FF2B5EF4-FFF2-40B4-BE49-F238E27FC236}">
                <a16:creationId xmlns:a16="http://schemas.microsoft.com/office/drawing/2014/main" id="{53FCEAF6-AC4D-ED70-6F26-2B586BB8704C}"/>
              </a:ext>
            </a:extLst>
          </p:cNvPr>
          <p:cNvSpPr txBox="1"/>
          <p:nvPr/>
        </p:nvSpPr>
        <p:spPr>
          <a:xfrm>
            <a:off x="8091377" y="2197596"/>
            <a:ext cx="3997842" cy="4247317"/>
          </a:xfrm>
          <a:prstGeom prst="rect">
            <a:avLst/>
          </a:prstGeom>
          <a:solidFill>
            <a:srgbClr val="6BB188"/>
          </a:solidFill>
        </p:spPr>
        <p:txBody>
          <a:bodyPr wrap="square" rtlCol="0">
            <a:spAutoFit/>
          </a:bodyPr>
          <a:lstStyle/>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Data to be collected for </a:t>
            </a:r>
          </a:p>
          <a:p>
            <a:pPr marL="342900" marR="0" lvl="3"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Antidiarrheals, intestinal anti-inflammatory and </a:t>
            </a:r>
            <a:r>
              <a:rPr kumimoji="0" lang="en-US" sz="1800" b="0" i="0" u="none" strike="noStrike" kern="0" cap="none" spc="0" normalizeH="0" baseline="0" noProof="0" dirty="0" err="1">
                <a:ln>
                  <a:noFill/>
                </a:ln>
                <a:solidFill>
                  <a:srgbClr val="000000"/>
                </a:solidFill>
                <a:effectLst/>
                <a:uLnTx/>
                <a:uFillTx/>
                <a:latin typeface="EC Square Sans Pro" panose="020B0506040000020004"/>
              </a:rPr>
              <a:t>antiinfective</a:t>
            </a:r>
            <a:r>
              <a:rPr kumimoji="0" lang="en-US" sz="1800" b="0" i="0" u="none" strike="noStrike" kern="0" cap="none" spc="0" normalizeH="0" baseline="0" noProof="0" dirty="0">
                <a:ln>
                  <a:noFill/>
                </a:ln>
                <a:solidFill>
                  <a:srgbClr val="000000"/>
                </a:solidFill>
                <a:effectLst/>
                <a:uLnTx/>
                <a:uFillTx/>
                <a:latin typeface="EC Square Sans Pro" panose="020B0506040000020004"/>
              </a:rPr>
              <a:t> agents</a:t>
            </a:r>
          </a:p>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2. Gynecological </a:t>
            </a:r>
            <a:r>
              <a:rPr kumimoji="0" lang="en-US" sz="1800" b="0" i="0" u="none" strike="noStrike" kern="0" cap="none" spc="0" normalizeH="0" baseline="0" noProof="0" dirty="0" err="1">
                <a:ln>
                  <a:noFill/>
                </a:ln>
                <a:solidFill>
                  <a:srgbClr val="000000"/>
                </a:solidFill>
                <a:effectLst/>
                <a:uLnTx/>
                <a:uFillTx/>
                <a:latin typeface="EC Square Sans Pro" panose="020B0506040000020004"/>
              </a:rPr>
              <a:t>antiinfectives</a:t>
            </a:r>
            <a:r>
              <a:rPr kumimoji="0" lang="en-US" sz="1800" b="0" i="0" u="none" strike="noStrike" kern="0" cap="none" spc="0" normalizeH="0" baseline="0" noProof="0" dirty="0">
                <a:ln>
                  <a:noFill/>
                </a:ln>
                <a:solidFill>
                  <a:srgbClr val="000000"/>
                </a:solidFill>
                <a:effectLst/>
                <a:uLnTx/>
                <a:uFillTx/>
                <a:latin typeface="EC Square Sans Pro" panose="020B0506040000020004"/>
              </a:rPr>
              <a:t> &amp; antiseptics</a:t>
            </a:r>
          </a:p>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3. Anti-infectives &amp; antiseptics for intrauterine use</a:t>
            </a:r>
          </a:p>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4. Antibacterials for systemic use</a:t>
            </a:r>
            <a:br>
              <a:rPr kumimoji="0" lang="en-US" sz="1800" b="0" i="0" u="none" strike="noStrike" kern="0" cap="none" spc="0" normalizeH="0" baseline="0" noProof="0" dirty="0">
                <a:ln>
                  <a:noFill/>
                </a:ln>
                <a:solidFill>
                  <a:srgbClr val="000000"/>
                </a:solidFill>
                <a:effectLst/>
                <a:uLnTx/>
                <a:uFillTx/>
                <a:latin typeface="EC Square Sans Pro" panose="020B0506040000020004"/>
              </a:rPr>
            </a:br>
            <a:r>
              <a:rPr kumimoji="0" lang="en-US" sz="1800" b="0" i="0" u="none" strike="noStrike" kern="0" cap="none" spc="0" normalizeH="0" baseline="0" noProof="0" dirty="0">
                <a:ln>
                  <a:noFill/>
                </a:ln>
                <a:solidFill>
                  <a:srgbClr val="000000"/>
                </a:solidFill>
                <a:effectLst/>
                <a:uLnTx/>
                <a:uFillTx/>
                <a:latin typeface="EC Square Sans Pro" panose="020B0506040000020004"/>
              </a:rPr>
              <a:t>5. Antibacterials for intramammary use</a:t>
            </a:r>
          </a:p>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6. Antiprotozoals (with antibacterial effect)</a:t>
            </a:r>
          </a:p>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7. </a:t>
            </a:r>
            <a:r>
              <a:rPr kumimoji="0" lang="en-US" sz="1800" b="0" i="0" u="none" strike="noStrike" kern="0" cap="none" spc="0" normalizeH="0" baseline="0" noProof="0" dirty="0" err="1">
                <a:ln>
                  <a:noFill/>
                </a:ln>
                <a:solidFill>
                  <a:srgbClr val="000000"/>
                </a:solidFill>
                <a:effectLst/>
                <a:uLnTx/>
                <a:uFillTx/>
                <a:latin typeface="EC Square Sans Pro" panose="020B0506040000020004"/>
              </a:rPr>
              <a:t>Antimycobacterials</a:t>
            </a:r>
            <a:r>
              <a:rPr kumimoji="0" lang="en-US" sz="1800" b="0" i="0" u="none" strike="noStrike" kern="0" cap="none" spc="0" normalizeH="0" baseline="0" noProof="0" dirty="0">
                <a:ln>
                  <a:noFill/>
                </a:ln>
                <a:solidFill>
                  <a:srgbClr val="000000"/>
                </a:solidFill>
                <a:effectLst/>
                <a:uLnTx/>
                <a:uFillTx/>
                <a:latin typeface="EC Square Sans Pro" panose="020B0506040000020004"/>
              </a:rPr>
              <a:t> for intramammary use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718840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152D02-2806-30B3-D7D7-A901D44948C5}"/>
              </a:ext>
            </a:extLst>
          </p:cNvPr>
          <p:cNvSpPr>
            <a:spLocks noGrp="1"/>
          </p:cNvSpPr>
          <p:nvPr>
            <p:ph type="body" sz="quarter" idx="10"/>
          </p:nvPr>
        </p:nvSpPr>
        <p:spPr>
          <a:xfrm>
            <a:off x="1524000" y="2908300"/>
            <a:ext cx="8008947" cy="1136650"/>
          </a:xfrm>
        </p:spPr>
        <p:txBody>
          <a:bodyPr>
            <a:normAutofit/>
          </a:bodyPr>
          <a:lstStyle/>
          <a:p>
            <a:pPr marL="0" indent="0">
              <a:buNone/>
            </a:pPr>
            <a:r>
              <a:rPr lang="en-US" sz="3600" dirty="0">
                <a:latin typeface="EC Square Sans Pro" panose="020B0506040000020004" pitchFamily="34" charset="0"/>
              </a:rPr>
              <a:t>NATIONAL FIGURES</a:t>
            </a:r>
            <a:endParaRPr lang="LID4096" sz="3600" dirty="0">
              <a:latin typeface="EC Square Sans Pro" panose="020B0506040000020004" pitchFamily="34" charset="0"/>
            </a:endParaRPr>
          </a:p>
        </p:txBody>
      </p:sp>
      <p:pic>
        <p:nvPicPr>
          <p:cNvPr id="4" name="Picture 3">
            <a:extLst>
              <a:ext uri="{FF2B5EF4-FFF2-40B4-BE49-F238E27FC236}">
                <a16:creationId xmlns:a16="http://schemas.microsoft.com/office/drawing/2014/main" id="{883B999E-1A7A-3088-2341-B8665CB1B57C}"/>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6809939" y="2240154"/>
            <a:ext cx="2568388" cy="1712088"/>
          </a:xfrm>
          <a:prstGeom prst="rect">
            <a:avLst/>
          </a:prstGeom>
          <a:ln>
            <a:solidFill>
              <a:schemeClr val="tx1"/>
            </a:solidFill>
          </a:ln>
        </p:spPr>
      </p:pic>
    </p:spTree>
    <p:extLst>
      <p:ext uri="{BB962C8B-B14F-4D97-AF65-F5344CB8AC3E}">
        <p14:creationId xmlns:p14="http://schemas.microsoft.com/office/powerpoint/2010/main" val="2951113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570B54A0-1704-4C62-8AA0-AF891358C1E5}"/>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40671"/>
          <a:stretch/>
        </p:blipFill>
        <p:spPr bwMode="auto">
          <a:xfrm>
            <a:off x="0" y="3041422"/>
            <a:ext cx="5494477" cy="252603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D7136CD9-4BBB-437B-9739-8A290ADB7F55}"/>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24600" y="3229310"/>
            <a:ext cx="5867400" cy="35588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1A48AFC2-F9FE-4DD9-8931-B92D8054B102}"/>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81112"/>
          <a:stretch/>
        </p:blipFill>
        <p:spPr bwMode="auto">
          <a:xfrm>
            <a:off x="0" y="5735013"/>
            <a:ext cx="6059083" cy="1096327"/>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esquinas redondeadas 10">
            <a:extLst>
              <a:ext uri="{FF2B5EF4-FFF2-40B4-BE49-F238E27FC236}">
                <a16:creationId xmlns:a16="http://schemas.microsoft.com/office/drawing/2014/main" id="{D121B73E-E0EE-4166-B1E2-BC54E9278428}"/>
              </a:ext>
            </a:extLst>
          </p:cNvPr>
          <p:cNvSpPr/>
          <p:nvPr/>
        </p:nvSpPr>
        <p:spPr>
          <a:xfrm>
            <a:off x="205584" y="5195677"/>
            <a:ext cx="5986258" cy="14887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Conector recto de flecha 11">
            <a:extLst>
              <a:ext uri="{FF2B5EF4-FFF2-40B4-BE49-F238E27FC236}">
                <a16:creationId xmlns:a16="http://schemas.microsoft.com/office/drawing/2014/main" id="{1D1C664C-FC1B-4744-9DE8-C78CA6BECE52}"/>
              </a:ext>
            </a:extLst>
          </p:cNvPr>
          <p:cNvCxnSpPr>
            <a:cxnSpLocks/>
          </p:cNvCxnSpPr>
          <p:nvPr/>
        </p:nvCxnSpPr>
        <p:spPr>
          <a:xfrm flipV="1">
            <a:off x="9428691" y="6301423"/>
            <a:ext cx="0" cy="4867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ángulo: esquinas redondeadas 13">
            <a:extLst>
              <a:ext uri="{FF2B5EF4-FFF2-40B4-BE49-F238E27FC236}">
                <a16:creationId xmlns:a16="http://schemas.microsoft.com/office/drawing/2014/main" id="{EC6C0E0B-1D98-4242-B3D7-DE2486D958DA}"/>
              </a:ext>
            </a:extLst>
          </p:cNvPr>
          <p:cNvSpPr/>
          <p:nvPr/>
        </p:nvSpPr>
        <p:spPr>
          <a:xfrm rot="5400000">
            <a:off x="6892540" y="4618820"/>
            <a:ext cx="2916999" cy="25602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4">
            <a:extLst>
              <a:ext uri="{FF2B5EF4-FFF2-40B4-BE49-F238E27FC236}">
                <a16:creationId xmlns:a16="http://schemas.microsoft.com/office/drawing/2014/main" id="{D0AC8D15-721E-4D27-9E5C-F8BCDA2E4ABB}"/>
              </a:ext>
            </a:extLst>
          </p:cNvPr>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r="21129" b="17041"/>
          <a:stretch/>
        </p:blipFill>
        <p:spPr bwMode="auto">
          <a:xfrm>
            <a:off x="3962400" y="62774"/>
            <a:ext cx="4724400" cy="27706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ángulo: esquinas redondeadas 15">
            <a:extLst>
              <a:ext uri="{FF2B5EF4-FFF2-40B4-BE49-F238E27FC236}">
                <a16:creationId xmlns:a16="http://schemas.microsoft.com/office/drawing/2014/main" id="{E1B8C88D-759A-42C7-93E3-55F23B4108CF}"/>
              </a:ext>
            </a:extLst>
          </p:cNvPr>
          <p:cNvSpPr/>
          <p:nvPr/>
        </p:nvSpPr>
        <p:spPr>
          <a:xfrm rot="5400000">
            <a:off x="7236447" y="1308326"/>
            <a:ext cx="2138705" cy="152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4">
            <a:extLst>
              <a:ext uri="{FF2B5EF4-FFF2-40B4-BE49-F238E27FC236}">
                <a16:creationId xmlns:a16="http://schemas.microsoft.com/office/drawing/2014/main" id="{9A30044F-33B4-4E74-A6DA-71C868CDEE16}"/>
              </a:ext>
            </a:extLst>
          </p:cNvPr>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t="95826" r="64058"/>
          <a:stretch/>
        </p:blipFill>
        <p:spPr bwMode="auto">
          <a:xfrm>
            <a:off x="4073128" y="2676876"/>
            <a:ext cx="2299132" cy="148874"/>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redondeado 13">
            <a:extLst>
              <a:ext uri="{FF2B5EF4-FFF2-40B4-BE49-F238E27FC236}">
                <a16:creationId xmlns:a16="http://schemas.microsoft.com/office/drawing/2014/main" id="{85826C6D-7045-4CCE-B4AB-096388C60318}"/>
              </a:ext>
            </a:extLst>
          </p:cNvPr>
          <p:cNvSpPr/>
          <p:nvPr/>
        </p:nvSpPr>
        <p:spPr>
          <a:xfrm>
            <a:off x="0" y="-6168"/>
            <a:ext cx="3721100" cy="2374718"/>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s-ES" sz="3200" b="1" kern="0" dirty="0">
                <a:solidFill>
                  <a:schemeClr val="bg1"/>
                </a:solidFill>
                <a:latin typeface="EC Square Sans Pro" panose="020B0506040000020004" pitchFamily="34" charset="0"/>
              </a:rPr>
              <a:t>LATVIA</a:t>
            </a:r>
          </a:p>
          <a:p>
            <a:pPr algn="ctr">
              <a:lnSpc>
                <a:spcPct val="120000"/>
              </a:lnSpc>
              <a:defRPr/>
            </a:pPr>
            <a:r>
              <a:rPr lang="es-ES" sz="3200" b="1" kern="0" dirty="0">
                <a:solidFill>
                  <a:schemeClr val="bg1"/>
                </a:solidFill>
                <a:latin typeface="EC Square Sans Pro" panose="020B0506040000020004" pitchFamily="34" charset="0"/>
              </a:rPr>
              <a:t> Animal </a:t>
            </a:r>
            <a:r>
              <a:rPr lang="es-ES" sz="3200" b="1" kern="0" dirty="0" err="1">
                <a:solidFill>
                  <a:schemeClr val="bg1"/>
                </a:solidFill>
                <a:latin typeface="EC Square Sans Pro" panose="020B0506040000020004" pitchFamily="34" charset="0"/>
              </a:rPr>
              <a:t>food-producers</a:t>
            </a:r>
            <a:r>
              <a:rPr lang="es-ES" sz="3200" b="1" kern="0" dirty="0">
                <a:solidFill>
                  <a:schemeClr val="bg1"/>
                </a:solidFill>
                <a:latin typeface="EC Square Sans Pro" panose="020B0506040000020004" pitchFamily="34" charset="0"/>
              </a:rPr>
              <a:t> data</a:t>
            </a:r>
          </a:p>
        </p:txBody>
      </p:sp>
      <p:pic>
        <p:nvPicPr>
          <p:cNvPr id="5" name="Imagen 4">
            <a:extLst>
              <a:ext uri="{FF2B5EF4-FFF2-40B4-BE49-F238E27FC236}">
                <a16:creationId xmlns:a16="http://schemas.microsoft.com/office/drawing/2014/main" id="{897C392D-56B6-4309-956F-9B0563575FDA}"/>
              </a:ext>
            </a:extLst>
          </p:cNvPr>
          <p:cNvPicPr>
            <a:picLocks noChangeAspect="1"/>
          </p:cNvPicPr>
          <p:nvPr/>
        </p:nvPicPr>
        <p:blipFill rotWithShape="1">
          <a:blip r:embed="rId8"/>
          <a:srcRect r="42963" b="26214"/>
          <a:stretch/>
        </p:blipFill>
        <p:spPr>
          <a:xfrm>
            <a:off x="9010650" y="2903326"/>
            <a:ext cx="2299132" cy="382326"/>
          </a:xfrm>
          <a:prstGeom prst="rect">
            <a:avLst/>
          </a:prstGeom>
        </p:spPr>
      </p:pic>
      <p:cxnSp>
        <p:nvCxnSpPr>
          <p:cNvPr id="20" name="Conector recto de flecha 19">
            <a:extLst>
              <a:ext uri="{FF2B5EF4-FFF2-40B4-BE49-F238E27FC236}">
                <a16:creationId xmlns:a16="http://schemas.microsoft.com/office/drawing/2014/main" id="{59BFBA07-0CB2-4B11-A586-D3D5CABE8632}"/>
              </a:ext>
            </a:extLst>
          </p:cNvPr>
          <p:cNvCxnSpPr/>
          <p:nvPr/>
        </p:nvCxnSpPr>
        <p:spPr>
          <a:xfrm flipV="1">
            <a:off x="7974873" y="2660681"/>
            <a:ext cx="228600" cy="3823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8270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1">
            <a:extLst>
              <a:ext uri="{FF2B5EF4-FFF2-40B4-BE49-F238E27FC236}">
                <a16:creationId xmlns:a16="http://schemas.microsoft.com/office/drawing/2014/main" id="{4461B8EE-FACF-3B81-7A85-EDA22C5651CF}"/>
              </a:ext>
            </a:extLst>
          </p:cNvPr>
          <p:cNvSpPr>
            <a:spLocks noGrp="1"/>
          </p:cNvSpPr>
          <p:nvPr>
            <p:ph type="body" sz="quarter" idx="10"/>
          </p:nvPr>
        </p:nvSpPr>
        <p:spPr>
          <a:xfrm>
            <a:off x="699005" y="171817"/>
            <a:ext cx="8008938" cy="533400"/>
          </a:xfrm>
        </p:spPr>
        <p:txBody>
          <a:bodyPr>
            <a:normAutofit/>
          </a:bodyPr>
          <a:lstStyle/>
          <a:p>
            <a:pPr marL="0" indent="0">
              <a:buNone/>
            </a:pPr>
            <a:r>
              <a:rPr lang="en-GB" sz="2795" b="1" dirty="0">
                <a:latin typeface="EC Square Sans Pro" panose="020B0506040000020004" pitchFamily="34" charset="0"/>
              </a:rPr>
              <a:t>Sales of VMP in LATVIA</a:t>
            </a:r>
          </a:p>
        </p:txBody>
      </p:sp>
      <p:graphicFrame>
        <p:nvGraphicFramePr>
          <p:cNvPr id="5" name="Table 4">
            <a:extLst>
              <a:ext uri="{FF2B5EF4-FFF2-40B4-BE49-F238E27FC236}">
                <a16:creationId xmlns:a16="http://schemas.microsoft.com/office/drawing/2014/main" id="{EE068692-28D6-1841-DEBF-A1D9B7D4747D}"/>
              </a:ext>
            </a:extLst>
          </p:cNvPr>
          <p:cNvGraphicFramePr>
            <a:graphicFrameLocks noGrp="1"/>
          </p:cNvGraphicFramePr>
          <p:nvPr>
            <p:extLst>
              <p:ext uri="{D42A27DB-BD31-4B8C-83A1-F6EECF244321}">
                <p14:modId xmlns:p14="http://schemas.microsoft.com/office/powerpoint/2010/main" val="1535145676"/>
              </p:ext>
            </p:extLst>
          </p:nvPr>
        </p:nvGraphicFramePr>
        <p:xfrm>
          <a:off x="457200" y="1377950"/>
          <a:ext cx="2667000" cy="5303520"/>
        </p:xfrm>
        <a:graphic>
          <a:graphicData uri="http://schemas.openxmlformats.org/drawingml/2006/table">
            <a:tbl>
              <a:tblPr firstRow="1" bandRow="1">
                <a:tableStyleId>{69CF1AB2-1976-4502-BF36-3FF5EA218861}</a:tableStyleId>
              </a:tblPr>
              <a:tblGrid>
                <a:gridCol w="1295400">
                  <a:extLst>
                    <a:ext uri="{9D8B030D-6E8A-4147-A177-3AD203B41FA5}">
                      <a16:colId xmlns:a16="http://schemas.microsoft.com/office/drawing/2014/main" val="753088491"/>
                    </a:ext>
                  </a:extLst>
                </a:gridCol>
                <a:gridCol w="1371600">
                  <a:extLst>
                    <a:ext uri="{9D8B030D-6E8A-4147-A177-3AD203B41FA5}">
                      <a16:colId xmlns:a16="http://schemas.microsoft.com/office/drawing/2014/main" val="29054603"/>
                    </a:ext>
                  </a:extLst>
                </a:gridCol>
              </a:tblGrid>
              <a:tr h="370840">
                <a:tc>
                  <a:txBody>
                    <a:bodyPr/>
                    <a:lstStyle/>
                    <a:p>
                      <a:pPr algn="ctr"/>
                      <a:endParaRPr lang="es-ES" sz="2000" b="0" dirty="0">
                        <a:latin typeface="EC Square Sans Pro" panose="020B0506040000020004" pitchFamily="34" charset="0"/>
                      </a:endParaRPr>
                    </a:p>
                    <a:p>
                      <a:pPr algn="ctr"/>
                      <a:endParaRPr lang="en-GB" sz="2000" b="0" dirty="0">
                        <a:latin typeface="EC Square Sans Pro" panose="020B0506040000020004" pitchFamily="34" charset="0"/>
                      </a:endParaRPr>
                    </a:p>
                  </a:txBody>
                  <a:tcPr>
                    <a:noFill/>
                  </a:tcPr>
                </a:tc>
                <a:tc>
                  <a:txBody>
                    <a:bodyPr/>
                    <a:lstStyle/>
                    <a:p>
                      <a:pPr algn="ctr"/>
                      <a:r>
                        <a:rPr lang="es-ES" sz="2000" b="0" dirty="0">
                          <a:latin typeface="EC Square Sans Pro" panose="020B0506040000020004" pitchFamily="34" charset="0"/>
                        </a:rPr>
                        <a:t>92</a:t>
                      </a:r>
                      <a:endParaRPr lang="en-GB" sz="2000" b="0" dirty="0">
                        <a:latin typeface="EC Square Sans Pro" panose="020B0506040000020004" pitchFamily="34" charset="0"/>
                      </a:endParaRPr>
                    </a:p>
                  </a:txBody>
                  <a:tcPr>
                    <a:noFill/>
                  </a:tcPr>
                </a:tc>
                <a:extLst>
                  <a:ext uri="{0D108BD9-81ED-4DB2-BD59-A6C34878D82A}">
                    <a16:rowId xmlns:a16="http://schemas.microsoft.com/office/drawing/2014/main" val="3960203558"/>
                  </a:ext>
                </a:extLst>
              </a:tr>
              <a:tr h="370840">
                <a:tc>
                  <a:txBody>
                    <a:bodyPr/>
                    <a:lstStyle/>
                    <a:p>
                      <a:pPr algn="ctr"/>
                      <a:endParaRPr lang="es-ES" sz="2000" b="0" dirty="0">
                        <a:latin typeface="EC Square Sans Pro" panose="020B0506040000020004" pitchFamily="34" charset="0"/>
                      </a:endParaRPr>
                    </a:p>
                    <a:p>
                      <a:pPr algn="ctr"/>
                      <a:endParaRPr lang="en-GB" sz="2000" b="0" dirty="0">
                        <a:latin typeface="EC Square Sans Pro" panose="020B0506040000020004" pitchFamily="34" charset="0"/>
                      </a:endParaRPr>
                    </a:p>
                  </a:txBody>
                  <a:tcPr>
                    <a:noFill/>
                  </a:tcPr>
                </a:tc>
                <a:tc>
                  <a:txBody>
                    <a:bodyPr/>
                    <a:lstStyle/>
                    <a:p>
                      <a:pPr algn="ctr"/>
                      <a:r>
                        <a:rPr lang="es-ES" sz="2000" b="0" dirty="0">
                          <a:latin typeface="EC Square Sans Pro" panose="020B0506040000020004" pitchFamily="34" charset="0"/>
                        </a:rPr>
                        <a:t>38</a:t>
                      </a:r>
                      <a:endParaRPr lang="en-GB" sz="2000" b="0" dirty="0">
                        <a:latin typeface="EC Square Sans Pro" panose="020B0506040000020004" pitchFamily="34" charset="0"/>
                      </a:endParaRPr>
                    </a:p>
                  </a:txBody>
                  <a:tcPr>
                    <a:noFill/>
                  </a:tcPr>
                </a:tc>
                <a:extLst>
                  <a:ext uri="{0D108BD9-81ED-4DB2-BD59-A6C34878D82A}">
                    <a16:rowId xmlns:a16="http://schemas.microsoft.com/office/drawing/2014/main" val="3114845265"/>
                  </a:ext>
                </a:extLst>
              </a:tr>
              <a:tr h="370840">
                <a:tc>
                  <a:txBody>
                    <a:bodyPr/>
                    <a:lstStyle/>
                    <a:p>
                      <a:pPr algn="ctr"/>
                      <a:endParaRPr lang="es-ES" sz="2000" b="0" dirty="0">
                        <a:latin typeface="EC Square Sans Pro" panose="020B0506040000020004" pitchFamily="34" charset="0"/>
                      </a:endParaRPr>
                    </a:p>
                    <a:p>
                      <a:pPr algn="ctr"/>
                      <a:endParaRPr lang="en-GB" sz="2000" b="0" dirty="0">
                        <a:latin typeface="EC Square Sans Pro" panose="020B0506040000020004" pitchFamily="34" charset="0"/>
                      </a:endParaRPr>
                    </a:p>
                  </a:txBody>
                  <a:tcPr>
                    <a:noFill/>
                  </a:tcPr>
                </a:tc>
                <a:tc>
                  <a:txBody>
                    <a:bodyPr/>
                    <a:lstStyle/>
                    <a:p>
                      <a:pPr algn="ctr"/>
                      <a:r>
                        <a:rPr lang="es-ES" sz="2000" b="0" dirty="0">
                          <a:latin typeface="EC Square Sans Pro" panose="020B0506040000020004" pitchFamily="34" charset="0"/>
                        </a:rPr>
                        <a:t>23</a:t>
                      </a:r>
                      <a:endParaRPr lang="en-GB" sz="2000" b="0" dirty="0">
                        <a:latin typeface="EC Square Sans Pro" panose="020B0506040000020004" pitchFamily="34" charset="0"/>
                      </a:endParaRPr>
                    </a:p>
                  </a:txBody>
                  <a:tcPr>
                    <a:noFill/>
                  </a:tcPr>
                </a:tc>
                <a:extLst>
                  <a:ext uri="{0D108BD9-81ED-4DB2-BD59-A6C34878D82A}">
                    <a16:rowId xmlns:a16="http://schemas.microsoft.com/office/drawing/2014/main" val="1869848636"/>
                  </a:ext>
                </a:extLst>
              </a:tr>
              <a:tr h="370840">
                <a:tc>
                  <a:txBody>
                    <a:bodyPr/>
                    <a:lstStyle/>
                    <a:p>
                      <a:pPr algn="ctr"/>
                      <a:endParaRPr lang="es-ES" sz="2000" b="0" dirty="0">
                        <a:latin typeface="EC Square Sans Pro" panose="020B0506040000020004" pitchFamily="34" charset="0"/>
                      </a:endParaRPr>
                    </a:p>
                    <a:p>
                      <a:pPr algn="ctr"/>
                      <a:endParaRPr lang="en-GB" sz="2000" b="0" dirty="0">
                        <a:latin typeface="EC Square Sans Pro" panose="020B0506040000020004" pitchFamily="34" charset="0"/>
                      </a:endParaRPr>
                    </a:p>
                  </a:txBody>
                  <a:tcPr>
                    <a:noFill/>
                  </a:tcPr>
                </a:tc>
                <a:tc>
                  <a:txBody>
                    <a:bodyPr/>
                    <a:lstStyle/>
                    <a:p>
                      <a:pPr algn="ctr"/>
                      <a:r>
                        <a:rPr lang="es-ES" sz="2000" b="0" dirty="0">
                          <a:latin typeface="EC Square Sans Pro" panose="020B0506040000020004" pitchFamily="34" charset="0"/>
                        </a:rPr>
                        <a:t>7</a:t>
                      </a:r>
                      <a:endParaRPr lang="en-GB" sz="2000" b="0" dirty="0">
                        <a:latin typeface="EC Square Sans Pro" panose="020B0506040000020004" pitchFamily="34" charset="0"/>
                      </a:endParaRPr>
                    </a:p>
                  </a:txBody>
                  <a:tcPr>
                    <a:noFill/>
                  </a:tcPr>
                </a:tc>
                <a:extLst>
                  <a:ext uri="{0D108BD9-81ED-4DB2-BD59-A6C34878D82A}">
                    <a16:rowId xmlns:a16="http://schemas.microsoft.com/office/drawing/2014/main" val="4156667451"/>
                  </a:ext>
                </a:extLst>
              </a:tr>
              <a:tr h="370840">
                <a:tc>
                  <a:txBody>
                    <a:bodyPr/>
                    <a:lstStyle/>
                    <a:p>
                      <a:pPr algn="ctr"/>
                      <a:endParaRPr lang="es-ES" sz="2000" b="0" dirty="0">
                        <a:latin typeface="EC Square Sans Pro" panose="020B0506040000020004" pitchFamily="34" charset="0"/>
                      </a:endParaRPr>
                    </a:p>
                    <a:p>
                      <a:pPr algn="ctr"/>
                      <a:endParaRPr lang="en-GB" sz="2000" b="0" dirty="0">
                        <a:latin typeface="EC Square Sans Pro" panose="020B0506040000020004" pitchFamily="34" charset="0"/>
                      </a:endParaRPr>
                    </a:p>
                  </a:txBody>
                  <a:tcPr>
                    <a:noFill/>
                  </a:tcPr>
                </a:tc>
                <a:tc>
                  <a:txBody>
                    <a:bodyPr/>
                    <a:lstStyle/>
                    <a:p>
                      <a:pPr algn="ctr"/>
                      <a:r>
                        <a:rPr lang="es-ES" sz="2000" b="0" dirty="0">
                          <a:latin typeface="EC Square Sans Pro" panose="020B0506040000020004" pitchFamily="34" charset="0"/>
                        </a:rPr>
                        <a:t>0</a:t>
                      </a:r>
                      <a:endParaRPr lang="en-GB" sz="2000" b="0" dirty="0">
                        <a:latin typeface="EC Square Sans Pro" panose="020B0506040000020004" pitchFamily="34" charset="0"/>
                      </a:endParaRPr>
                    </a:p>
                  </a:txBody>
                  <a:tcPr>
                    <a:noFill/>
                  </a:tcPr>
                </a:tc>
                <a:extLst>
                  <a:ext uri="{0D108BD9-81ED-4DB2-BD59-A6C34878D82A}">
                    <a16:rowId xmlns:a16="http://schemas.microsoft.com/office/drawing/2014/main" val="1500765795"/>
                  </a:ext>
                </a:extLst>
              </a:tr>
              <a:tr h="370840">
                <a:tc>
                  <a:txBody>
                    <a:bodyPr/>
                    <a:lstStyle/>
                    <a:p>
                      <a:pPr algn="ctr"/>
                      <a:endParaRPr lang="es-ES" sz="2000" b="0" dirty="0">
                        <a:latin typeface="EC Square Sans Pro" panose="020B0506040000020004" pitchFamily="34" charset="0"/>
                      </a:endParaRPr>
                    </a:p>
                    <a:p>
                      <a:pPr algn="ctr"/>
                      <a:endParaRPr lang="en-GB" sz="2000" b="0" dirty="0">
                        <a:latin typeface="EC Square Sans Pro" panose="020B0506040000020004" pitchFamily="34" charset="0"/>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i="0" u="none" strike="noStrike" kern="1200" baseline="0" dirty="0">
                          <a:solidFill>
                            <a:schemeClr val="dk1"/>
                          </a:solidFill>
                          <a:latin typeface="EC Square Sans Pro" panose="020B0506040000020004" pitchFamily="34" charset="0"/>
                          <a:ea typeface="+mn-ea"/>
                          <a:cs typeface="+mn-cs"/>
                        </a:rPr>
                        <a:t>    0,07	</a:t>
                      </a:r>
                    </a:p>
                    <a:p>
                      <a:pPr algn="ctr"/>
                      <a:endParaRPr lang="en-GB" sz="2000" b="0" dirty="0">
                        <a:latin typeface="EC Square Sans Pro" panose="020B0506040000020004" pitchFamily="34" charset="0"/>
                      </a:endParaRPr>
                    </a:p>
                  </a:txBody>
                  <a:tcPr>
                    <a:noFill/>
                  </a:tcPr>
                </a:tc>
                <a:extLst>
                  <a:ext uri="{0D108BD9-81ED-4DB2-BD59-A6C34878D82A}">
                    <a16:rowId xmlns:a16="http://schemas.microsoft.com/office/drawing/2014/main" val="882644144"/>
                  </a:ext>
                </a:extLst>
              </a:tr>
              <a:tr h="370840">
                <a:tc>
                  <a:txBody>
                    <a:bodyPr/>
                    <a:lstStyle/>
                    <a:p>
                      <a:pPr algn="ctr"/>
                      <a:endParaRPr lang="es-ES" sz="2000" b="0" dirty="0">
                        <a:latin typeface="EC Square Sans Pro" panose="020B0506040000020004" pitchFamily="34" charset="0"/>
                      </a:endParaRPr>
                    </a:p>
                    <a:p>
                      <a:pPr algn="ctr"/>
                      <a:endParaRPr lang="en-GB" sz="2000" b="0" dirty="0">
                        <a:latin typeface="EC Square Sans Pro" panose="020B0506040000020004" pitchFamily="34" charset="0"/>
                      </a:endParaRPr>
                    </a:p>
                  </a:txBody>
                  <a:tcPr>
                    <a:noFill/>
                  </a:tcPr>
                </a:tc>
                <a:tc>
                  <a:txBody>
                    <a:bodyPr/>
                    <a:lstStyle/>
                    <a:p>
                      <a:pPr algn="ctr"/>
                      <a:r>
                        <a:rPr lang="es-ES" sz="2000" b="0" dirty="0">
                          <a:latin typeface="EC Square Sans Pro" panose="020B0506040000020004" pitchFamily="34" charset="0"/>
                        </a:rPr>
                        <a:t>3</a:t>
                      </a:r>
                      <a:endParaRPr lang="en-GB" sz="2000" b="0" dirty="0">
                        <a:latin typeface="EC Square Sans Pro" panose="020B0506040000020004" pitchFamily="34" charset="0"/>
                      </a:endParaRPr>
                    </a:p>
                  </a:txBody>
                  <a:tcPr>
                    <a:noFill/>
                  </a:tcPr>
                </a:tc>
                <a:extLst>
                  <a:ext uri="{0D108BD9-81ED-4DB2-BD59-A6C34878D82A}">
                    <a16:rowId xmlns:a16="http://schemas.microsoft.com/office/drawing/2014/main" val="3157444402"/>
                  </a:ext>
                </a:extLst>
              </a:tr>
              <a:tr h="370840">
                <a:tc>
                  <a:txBody>
                    <a:bodyPr/>
                    <a:lstStyle/>
                    <a:p>
                      <a:pPr algn="ctr"/>
                      <a:r>
                        <a:rPr lang="en-GB" sz="2000" b="0" dirty="0">
                          <a:latin typeface="EC Square Sans Pro" panose="020B0506040000020004" pitchFamily="34" charset="0"/>
                        </a:rPr>
                        <a:t>TOTAL</a:t>
                      </a:r>
                    </a:p>
                  </a:txBody>
                  <a:tcPr>
                    <a:noFill/>
                  </a:tcPr>
                </a:tc>
                <a:tc>
                  <a:txBody>
                    <a:bodyPr/>
                    <a:lstStyle/>
                    <a:p>
                      <a:pPr algn="ctr"/>
                      <a:r>
                        <a:rPr lang="es-ES" sz="2000" b="0" dirty="0">
                          <a:latin typeface="EC Square Sans Pro" panose="020B0506040000020004" pitchFamily="34" charset="0"/>
                        </a:rPr>
                        <a:t>164</a:t>
                      </a:r>
                      <a:endParaRPr lang="en-GB" sz="2000" b="0" dirty="0">
                        <a:latin typeface="EC Square Sans Pro" panose="020B0506040000020004" pitchFamily="34" charset="0"/>
                      </a:endParaRPr>
                    </a:p>
                  </a:txBody>
                  <a:tcPr>
                    <a:noFill/>
                  </a:tcPr>
                </a:tc>
                <a:extLst>
                  <a:ext uri="{0D108BD9-81ED-4DB2-BD59-A6C34878D82A}">
                    <a16:rowId xmlns:a16="http://schemas.microsoft.com/office/drawing/2014/main" val="3738255626"/>
                  </a:ext>
                </a:extLst>
              </a:tr>
            </a:tbl>
          </a:graphicData>
        </a:graphic>
      </p:graphicFrame>
      <p:sp>
        <p:nvSpPr>
          <p:cNvPr id="6" name="CuadroTexto 34">
            <a:extLst>
              <a:ext uri="{FF2B5EF4-FFF2-40B4-BE49-F238E27FC236}">
                <a16:creationId xmlns:a16="http://schemas.microsoft.com/office/drawing/2014/main" id="{582D7E90-09BF-13BE-B023-C6A2E200B0BA}"/>
              </a:ext>
            </a:extLst>
          </p:cNvPr>
          <p:cNvSpPr txBox="1"/>
          <p:nvPr/>
        </p:nvSpPr>
        <p:spPr>
          <a:xfrm>
            <a:off x="1771650" y="840337"/>
            <a:ext cx="1241554" cy="537613"/>
          </a:xfrm>
          <a:prstGeom prst="rect">
            <a:avLst/>
          </a:prstGeom>
          <a:noFill/>
        </p:spPr>
        <p:txBody>
          <a:bodyPr wrap="square" rtlCol="0">
            <a:spAutoFit/>
          </a:bodyPr>
          <a:lstStyle/>
          <a:p>
            <a:pPr algn="ctr"/>
            <a:r>
              <a:rPr lang="en-GB" sz="1797" b="1" dirty="0">
                <a:solidFill>
                  <a:srgbClr val="003399"/>
                </a:solidFill>
              </a:rPr>
              <a:t>PCU</a:t>
            </a:r>
          </a:p>
          <a:p>
            <a:pPr algn="ctr"/>
            <a:r>
              <a:rPr lang="en-GB" sz="1098" b="1" dirty="0">
                <a:solidFill>
                  <a:srgbClr val="003399"/>
                </a:solidFill>
              </a:rPr>
              <a:t>2022 </a:t>
            </a:r>
            <a:r>
              <a:rPr lang="en-GB" sz="799" b="1" dirty="0">
                <a:solidFill>
                  <a:srgbClr val="003399"/>
                </a:solidFill>
              </a:rPr>
              <a:t>(1.000 tonnes)</a:t>
            </a:r>
          </a:p>
        </p:txBody>
      </p:sp>
      <p:pic>
        <p:nvPicPr>
          <p:cNvPr id="7" name="Picture 6" descr="840+ Heifer Illustrations, Royalty-Free Vector Graphics &amp; Clip Art - iStock  | Heifer cows, Heifer vector, Heifer milk">
            <a:extLst>
              <a:ext uri="{FF2B5EF4-FFF2-40B4-BE49-F238E27FC236}">
                <a16:creationId xmlns:a16="http://schemas.microsoft.com/office/drawing/2014/main" id="{1AA01191-3655-4874-AE0D-AB890313EBB1}"/>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6340" t="28652" r="15867" b="28682"/>
          <a:stretch/>
        </p:blipFill>
        <p:spPr bwMode="auto">
          <a:xfrm flipH="1">
            <a:off x="762000" y="1454150"/>
            <a:ext cx="448735" cy="46893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Picture 7" descr="Silhouette of a pig Royalty Free Vector Image - VectorStock">
            <a:extLst>
              <a:ext uri="{FF2B5EF4-FFF2-40B4-BE49-F238E27FC236}">
                <a16:creationId xmlns:a16="http://schemas.microsoft.com/office/drawing/2014/main" id="{4E80FA01-15A6-4026-B7D9-200B1AE9FBB8}"/>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844" t="18131" r="2411" b="24735"/>
          <a:stretch/>
        </p:blipFill>
        <p:spPr bwMode="auto">
          <a:xfrm flipH="1">
            <a:off x="699005" y="2134132"/>
            <a:ext cx="456885" cy="4689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Goat Vector Art Stock Images | Depositphotos">
            <a:extLst>
              <a:ext uri="{FF2B5EF4-FFF2-40B4-BE49-F238E27FC236}">
                <a16:creationId xmlns:a16="http://schemas.microsoft.com/office/drawing/2014/main" id="{D71D1E27-B698-4724-B38B-E98A26B8A84E}"/>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8755" t="14682" r="10177" b="14207"/>
          <a:stretch/>
        </p:blipFill>
        <p:spPr bwMode="auto">
          <a:xfrm flipH="1">
            <a:off x="824275" y="3536302"/>
            <a:ext cx="361883" cy="49340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 name="Picture 10" descr="Chicken Icon Vector Art, Icons, and Graphics for Free Download">
            <a:extLst>
              <a:ext uri="{FF2B5EF4-FFF2-40B4-BE49-F238E27FC236}">
                <a16:creationId xmlns:a16="http://schemas.microsoft.com/office/drawing/2014/main" id="{1539A8E2-898C-4113-874B-117C89CA4A6A}"/>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24649" t="19410" r="24531" b="22786"/>
          <a:stretch/>
        </p:blipFill>
        <p:spPr bwMode="auto">
          <a:xfrm>
            <a:off x="783854" y="2814114"/>
            <a:ext cx="287186" cy="56672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11" descr="Rabbit Icons - Free SVG &amp; PNG Rabbit Images - Noun Project">
            <a:extLst>
              <a:ext uri="{FF2B5EF4-FFF2-40B4-BE49-F238E27FC236}">
                <a16:creationId xmlns:a16="http://schemas.microsoft.com/office/drawing/2014/main" id="{5610B2E1-E484-4798-BC08-72BC78FBC13B}"/>
              </a:ext>
            </a:extLst>
          </p:cNvPr>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753849" y="4830401"/>
            <a:ext cx="390768" cy="55381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Fish Icon Vector Isolated Stock Illustration - Download Image Now - Fish,  Icon, Vector - iStock">
            <a:extLst>
              <a:ext uri="{FF2B5EF4-FFF2-40B4-BE49-F238E27FC236}">
                <a16:creationId xmlns:a16="http://schemas.microsoft.com/office/drawing/2014/main" id="{534CF701-9F97-43C6-BA0E-F6D238E43343}"/>
              </a:ext>
            </a:extLst>
          </p:cNvPr>
          <p:cNvPicPr>
            <a:picLocks noChangeAspect="1" noChangeArrowheads="1"/>
          </p:cNvPicPr>
          <p:nvPr/>
        </p:nvPicPr>
        <p:blipFill rotWithShape="1">
          <a:blip r:embed="rId7" cstate="email">
            <a:biLevel thresh="75000"/>
            <a:extLst>
              <a:ext uri="{28A0092B-C50C-407E-A947-70E740481C1C}">
                <a14:useLocalDpi xmlns:a14="http://schemas.microsoft.com/office/drawing/2010/main" val="0"/>
              </a:ext>
            </a:extLst>
          </a:blip>
          <a:srcRect l="12037" t="29604" r="9625" b="30401"/>
          <a:stretch/>
        </p:blipFill>
        <p:spPr bwMode="auto">
          <a:xfrm flipH="1">
            <a:off x="779843" y="4267637"/>
            <a:ext cx="390768" cy="47001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 name="Picture 13" descr="Over 900 Free Horse Vectors - Pixabay - Pixabay">
            <a:extLst>
              <a:ext uri="{FF2B5EF4-FFF2-40B4-BE49-F238E27FC236}">
                <a16:creationId xmlns:a16="http://schemas.microsoft.com/office/drawing/2014/main" id="{11CECAB7-7CD2-4835-96EF-DEE3A5687C25}"/>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824275" y="5711120"/>
            <a:ext cx="331615" cy="46223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5" name="CuadroTexto 38">
            <a:extLst>
              <a:ext uri="{FF2B5EF4-FFF2-40B4-BE49-F238E27FC236}">
                <a16:creationId xmlns:a16="http://schemas.microsoft.com/office/drawing/2014/main" id="{2E32AFCA-9020-3F54-865B-29506A86A212}"/>
              </a:ext>
            </a:extLst>
          </p:cNvPr>
          <p:cNvSpPr txBox="1"/>
          <p:nvPr/>
        </p:nvSpPr>
        <p:spPr>
          <a:xfrm>
            <a:off x="3248127" y="924818"/>
            <a:ext cx="2409268" cy="368649"/>
          </a:xfrm>
          <a:prstGeom prst="rect">
            <a:avLst/>
          </a:prstGeom>
          <a:noFill/>
        </p:spPr>
        <p:txBody>
          <a:bodyPr wrap="square" rtlCol="0">
            <a:spAutoFit/>
          </a:bodyPr>
          <a:lstStyle/>
          <a:p>
            <a:pPr algn="ctr"/>
            <a:r>
              <a:rPr lang="en-GB" sz="1797" b="1" dirty="0">
                <a:solidFill>
                  <a:srgbClr val="003399"/>
                </a:solidFill>
              </a:rPr>
              <a:t>Antimicrobial sales</a:t>
            </a:r>
          </a:p>
        </p:txBody>
      </p:sp>
      <p:sp>
        <p:nvSpPr>
          <p:cNvPr id="16" name="Rectángulo 28">
            <a:extLst>
              <a:ext uri="{FF2B5EF4-FFF2-40B4-BE49-F238E27FC236}">
                <a16:creationId xmlns:a16="http://schemas.microsoft.com/office/drawing/2014/main" id="{44FA2BA8-D249-0546-028B-46EE2D09D0C8}"/>
              </a:ext>
            </a:extLst>
          </p:cNvPr>
          <p:cNvSpPr/>
          <p:nvPr/>
        </p:nvSpPr>
        <p:spPr>
          <a:xfrm>
            <a:off x="3248127" y="1371599"/>
            <a:ext cx="2381045" cy="3955927"/>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392" b="1" dirty="0">
              <a:latin typeface="EC Square Sans Pro" panose="020B0506040000020004" pitchFamily="34" charset="0"/>
            </a:endParaRPr>
          </a:p>
        </p:txBody>
      </p:sp>
      <p:sp>
        <p:nvSpPr>
          <p:cNvPr id="18" name="CuadroTexto 10">
            <a:extLst>
              <a:ext uri="{FF2B5EF4-FFF2-40B4-BE49-F238E27FC236}">
                <a16:creationId xmlns:a16="http://schemas.microsoft.com/office/drawing/2014/main" id="{4596F090-6BEF-77F2-EBA3-2D576F224142}"/>
              </a:ext>
            </a:extLst>
          </p:cNvPr>
          <p:cNvSpPr txBox="1"/>
          <p:nvPr/>
        </p:nvSpPr>
        <p:spPr>
          <a:xfrm>
            <a:off x="3349598" y="1509367"/>
            <a:ext cx="2345061" cy="553228"/>
          </a:xfrm>
          <a:prstGeom prst="rect">
            <a:avLst/>
          </a:prstGeom>
          <a:noFill/>
        </p:spPr>
        <p:txBody>
          <a:bodyPr wrap="square" rtlCol="0">
            <a:spAutoFit/>
          </a:bodyPr>
          <a:lstStyle/>
          <a:p>
            <a:pPr algn="l"/>
            <a:r>
              <a:rPr lang="en-GB" sz="1198" b="1" dirty="0">
                <a:solidFill>
                  <a:schemeClr val="lt1"/>
                </a:solidFill>
                <a:latin typeface="EC Square Sans Pro" panose="020B0506040000020004" pitchFamily="34" charset="0"/>
              </a:rPr>
              <a:t>2018</a:t>
            </a:r>
          </a:p>
          <a:p>
            <a:pPr algn="ctr"/>
            <a:r>
              <a:rPr lang="en-GB" sz="1797" b="1" dirty="0">
                <a:solidFill>
                  <a:schemeClr val="lt1"/>
                </a:solidFill>
                <a:latin typeface="EC Square Sans Pro" panose="020B0506040000020004" pitchFamily="34" charset="0"/>
              </a:rPr>
              <a:t>35,9 mg/PCU</a:t>
            </a:r>
          </a:p>
        </p:txBody>
      </p:sp>
      <p:sp>
        <p:nvSpPr>
          <p:cNvPr id="19" name="Flecha: hacia abajo 11">
            <a:extLst>
              <a:ext uri="{FF2B5EF4-FFF2-40B4-BE49-F238E27FC236}">
                <a16:creationId xmlns:a16="http://schemas.microsoft.com/office/drawing/2014/main" id="{5EDEED4F-C502-6DB8-5C8C-6E0A539A94FA}"/>
              </a:ext>
            </a:extLst>
          </p:cNvPr>
          <p:cNvSpPr/>
          <p:nvPr/>
        </p:nvSpPr>
        <p:spPr>
          <a:xfrm>
            <a:off x="4103873" y="2091702"/>
            <a:ext cx="456355" cy="4238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7"/>
          </a:p>
        </p:txBody>
      </p:sp>
      <p:sp>
        <p:nvSpPr>
          <p:cNvPr id="20" name="CuadroTexto 51">
            <a:extLst>
              <a:ext uri="{FF2B5EF4-FFF2-40B4-BE49-F238E27FC236}">
                <a16:creationId xmlns:a16="http://schemas.microsoft.com/office/drawing/2014/main" id="{89B1365E-8D7C-1DA7-0DAA-58517DE90052}"/>
              </a:ext>
            </a:extLst>
          </p:cNvPr>
          <p:cNvSpPr txBox="1"/>
          <p:nvPr/>
        </p:nvSpPr>
        <p:spPr>
          <a:xfrm>
            <a:off x="3321936" y="2480228"/>
            <a:ext cx="2345061" cy="1382879"/>
          </a:xfrm>
          <a:prstGeom prst="rect">
            <a:avLst/>
          </a:prstGeom>
          <a:noFill/>
        </p:spPr>
        <p:txBody>
          <a:bodyPr wrap="square" rtlCol="0">
            <a:spAutoFit/>
          </a:bodyPr>
          <a:lstStyle/>
          <a:p>
            <a:pPr algn="l"/>
            <a:r>
              <a:rPr lang="en-GB" sz="1198" b="1" dirty="0">
                <a:solidFill>
                  <a:schemeClr val="lt1"/>
                </a:solidFill>
                <a:latin typeface="EC Square Sans Pro" panose="020B0506040000020004" pitchFamily="34" charset="0"/>
              </a:rPr>
              <a:t>2022</a:t>
            </a:r>
          </a:p>
          <a:p>
            <a:pPr algn="ctr"/>
            <a:r>
              <a:rPr lang="en-GB" sz="3594" b="1" dirty="0">
                <a:solidFill>
                  <a:schemeClr val="lt1"/>
                </a:solidFill>
                <a:latin typeface="EC Square Sans Pro" panose="020B0506040000020004" pitchFamily="34" charset="0"/>
              </a:rPr>
              <a:t>20,8 mg/PCU</a:t>
            </a:r>
          </a:p>
        </p:txBody>
      </p:sp>
      <p:sp>
        <p:nvSpPr>
          <p:cNvPr id="21" name="CuadroTexto 52">
            <a:extLst>
              <a:ext uri="{FF2B5EF4-FFF2-40B4-BE49-F238E27FC236}">
                <a16:creationId xmlns:a16="http://schemas.microsoft.com/office/drawing/2014/main" id="{C5D9B750-8A57-57B3-CD20-488D760F3C8C}"/>
              </a:ext>
            </a:extLst>
          </p:cNvPr>
          <p:cNvSpPr txBox="1"/>
          <p:nvPr/>
        </p:nvSpPr>
        <p:spPr>
          <a:xfrm>
            <a:off x="3868978" y="4283513"/>
            <a:ext cx="1216946" cy="337928"/>
          </a:xfrm>
          <a:prstGeom prst="rect">
            <a:avLst/>
          </a:prstGeom>
          <a:solidFill>
            <a:schemeClr val="bg1"/>
          </a:solidFill>
        </p:spPr>
        <p:txBody>
          <a:bodyPr wrap="square" rtlCol="0">
            <a:spAutoFit/>
          </a:bodyPr>
          <a:lstStyle/>
          <a:p>
            <a:pPr algn="ctr"/>
            <a:r>
              <a:rPr lang="en-GB" sz="1597" b="1" dirty="0">
                <a:solidFill>
                  <a:srgbClr val="003399"/>
                </a:solidFill>
                <a:latin typeface="EC Square Sans Pro" panose="020B0506040000020004" pitchFamily="34" charset="0"/>
              </a:rPr>
              <a:t>-42%</a:t>
            </a:r>
            <a:endParaRPr lang="en-GB" sz="4392" b="1" dirty="0">
              <a:solidFill>
                <a:srgbClr val="003399"/>
              </a:solidFill>
              <a:latin typeface="EC Square Sans Pro" panose="020B0506040000020004" pitchFamily="34" charset="0"/>
            </a:endParaRPr>
          </a:p>
        </p:txBody>
      </p:sp>
      <p:sp>
        <p:nvSpPr>
          <p:cNvPr id="22" name="CuadroTexto 42">
            <a:extLst>
              <a:ext uri="{FF2B5EF4-FFF2-40B4-BE49-F238E27FC236}">
                <a16:creationId xmlns:a16="http://schemas.microsoft.com/office/drawing/2014/main" id="{C2135BAF-CBED-A336-29B8-2BA158C33AD4}"/>
              </a:ext>
            </a:extLst>
          </p:cNvPr>
          <p:cNvSpPr txBox="1"/>
          <p:nvPr/>
        </p:nvSpPr>
        <p:spPr>
          <a:xfrm>
            <a:off x="7921419" y="860682"/>
            <a:ext cx="3422662" cy="368649"/>
          </a:xfrm>
          <a:prstGeom prst="rect">
            <a:avLst/>
          </a:prstGeom>
          <a:noFill/>
        </p:spPr>
        <p:txBody>
          <a:bodyPr wrap="square" rtlCol="0">
            <a:spAutoFit/>
          </a:bodyPr>
          <a:lstStyle/>
          <a:p>
            <a:pPr algn="ctr"/>
            <a:r>
              <a:rPr lang="en-GB" sz="1797" b="1" dirty="0">
                <a:solidFill>
                  <a:srgbClr val="003399"/>
                </a:solidFill>
              </a:rPr>
              <a:t>Sales trends (2010-2022)</a:t>
            </a:r>
          </a:p>
        </p:txBody>
      </p:sp>
      <p:pic>
        <p:nvPicPr>
          <p:cNvPr id="24" name="Picture 23">
            <a:extLst>
              <a:ext uri="{FF2B5EF4-FFF2-40B4-BE49-F238E27FC236}">
                <a16:creationId xmlns:a16="http://schemas.microsoft.com/office/drawing/2014/main" id="{EA7BE650-59DD-99D0-5C97-CE97B304B1D8}"/>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5657396" y="1323327"/>
            <a:ext cx="6229804" cy="3490642"/>
          </a:xfrm>
          <a:prstGeom prst="rect">
            <a:avLst/>
          </a:prstGeom>
        </p:spPr>
      </p:pic>
      <p:pic>
        <p:nvPicPr>
          <p:cNvPr id="26" name="Picture 25">
            <a:extLst>
              <a:ext uri="{FF2B5EF4-FFF2-40B4-BE49-F238E27FC236}">
                <a16:creationId xmlns:a16="http://schemas.microsoft.com/office/drawing/2014/main" id="{7BD5C7EF-8151-D4FB-5759-99AD19279E22}"/>
              </a:ext>
            </a:extLst>
          </p:cNvPr>
          <p:cNvPicPr>
            <a:picLocks noChangeAspect="1"/>
          </p:cNvPicPr>
          <p:nvPr/>
        </p:nvPicPr>
        <p:blipFill>
          <a:blip r:embed="rId10" cstate="email">
            <a:extLst>
              <a:ext uri="{28A0092B-C50C-407E-A947-70E740481C1C}">
                <a14:useLocalDpi xmlns:a14="http://schemas.microsoft.com/office/drawing/2010/main" val="0"/>
              </a:ext>
            </a:extLst>
          </a:blip>
          <a:srcRect/>
          <a:stretch/>
        </p:blipFill>
        <p:spPr>
          <a:xfrm>
            <a:off x="3130731" y="4887476"/>
            <a:ext cx="9024297" cy="1866791"/>
          </a:xfrm>
          <a:prstGeom prst="rect">
            <a:avLst/>
          </a:prstGeom>
        </p:spPr>
      </p:pic>
    </p:spTree>
    <p:extLst>
      <p:ext uri="{BB962C8B-B14F-4D97-AF65-F5344CB8AC3E}">
        <p14:creationId xmlns:p14="http://schemas.microsoft.com/office/powerpoint/2010/main" val="1439650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18D9FDB-467C-40F8-8A6B-C9B3CB26727A}"/>
              </a:ext>
            </a:extLst>
          </p:cNvPr>
          <p:cNvSpPr txBox="1"/>
          <p:nvPr/>
        </p:nvSpPr>
        <p:spPr>
          <a:xfrm>
            <a:off x="9525000" y="1802502"/>
            <a:ext cx="2505075" cy="307777"/>
          </a:xfrm>
          <a:prstGeom prst="rect">
            <a:avLst/>
          </a:prstGeom>
          <a:solidFill>
            <a:srgbClr val="6BB188"/>
          </a:solidFill>
        </p:spPr>
        <p:txBody>
          <a:bodyPr wrap="square">
            <a:spAutoFit/>
          </a:bodyPr>
          <a:lstStyle/>
          <a:p>
            <a:r>
              <a:rPr lang="en-GB" sz="1400" b="1" i="0" u="none" strike="noStrike" baseline="0" dirty="0">
                <a:solidFill>
                  <a:srgbClr val="003399"/>
                </a:solidFill>
                <a:latin typeface="Verdana" panose="020B0604030504040204" pitchFamily="34" charset="0"/>
                <a:hlinkClick r:id="rId3"/>
              </a:rPr>
              <a:t>Country information </a:t>
            </a:r>
            <a:endParaRPr lang="en-GB" sz="1400" b="1" i="0" u="none" strike="noStrike" baseline="0" dirty="0">
              <a:solidFill>
                <a:srgbClr val="003399"/>
              </a:solidFill>
              <a:latin typeface="Verdana" panose="020B0604030504040204" pitchFamily="34" charset="0"/>
            </a:endParaRPr>
          </a:p>
        </p:txBody>
      </p:sp>
      <p:sp>
        <p:nvSpPr>
          <p:cNvPr id="8" name="CuadroTexto 7">
            <a:extLst>
              <a:ext uri="{FF2B5EF4-FFF2-40B4-BE49-F238E27FC236}">
                <a16:creationId xmlns:a16="http://schemas.microsoft.com/office/drawing/2014/main" id="{289DEF0B-35EA-44F6-91E3-B7F31236D5B3}"/>
              </a:ext>
            </a:extLst>
          </p:cNvPr>
          <p:cNvSpPr txBox="1"/>
          <p:nvPr/>
        </p:nvSpPr>
        <p:spPr>
          <a:xfrm>
            <a:off x="9744075" y="2262096"/>
            <a:ext cx="2286000" cy="307777"/>
          </a:xfrm>
          <a:prstGeom prst="rect">
            <a:avLst/>
          </a:prstGeom>
          <a:solidFill>
            <a:schemeClr val="bg1">
              <a:lumMod val="75000"/>
            </a:schemeClr>
          </a:solidFill>
        </p:spPr>
        <p:txBody>
          <a:bodyPr wrap="square">
            <a:spAutoFit/>
          </a:bodyPr>
          <a:lstStyle/>
          <a:p>
            <a:pPr algn="ctr"/>
            <a:r>
              <a:rPr lang="en-GB" sz="1400" b="1" i="0" u="none" strike="noStrike" baseline="0" dirty="0">
                <a:solidFill>
                  <a:srgbClr val="003399"/>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ESVAC report</a:t>
            </a:r>
            <a:endParaRPr lang="en-GB" sz="1400" b="1" i="0" u="none" strike="noStrike" baseline="0" dirty="0">
              <a:solidFill>
                <a:srgbClr val="003399"/>
              </a:solidFill>
              <a:latin typeface="Verdana" panose="020B0604030504040204" pitchFamily="34" charset="0"/>
              <a:ea typeface="Verdana" panose="020B0604030504040204" pitchFamily="34" charset="0"/>
            </a:endParaRPr>
          </a:p>
        </p:txBody>
      </p:sp>
      <p:sp>
        <p:nvSpPr>
          <p:cNvPr id="9" name="Marcador de texto 1">
            <a:extLst>
              <a:ext uri="{FF2B5EF4-FFF2-40B4-BE49-F238E27FC236}">
                <a16:creationId xmlns:a16="http://schemas.microsoft.com/office/drawing/2014/main" id="{E1181018-5A06-40F0-84D8-927C7377B4A2}"/>
              </a:ext>
            </a:extLst>
          </p:cNvPr>
          <p:cNvSpPr>
            <a:spLocks noGrp="1"/>
          </p:cNvSpPr>
          <p:nvPr>
            <p:ph type="body" sz="quarter" idx="10"/>
          </p:nvPr>
        </p:nvSpPr>
        <p:spPr>
          <a:xfrm>
            <a:off x="719926" y="139782"/>
            <a:ext cx="8008947" cy="533400"/>
          </a:xfrm>
        </p:spPr>
        <p:txBody>
          <a:bodyPr>
            <a:normAutofit/>
          </a:bodyPr>
          <a:lstStyle/>
          <a:p>
            <a:pPr marL="0" indent="0">
              <a:buNone/>
            </a:pPr>
            <a:r>
              <a:rPr lang="en-GB" sz="2800" b="1" dirty="0">
                <a:latin typeface="EC Square Sans Pro" panose="020B0506040000020004" pitchFamily="34" charset="0"/>
              </a:rPr>
              <a:t>Sales of VMP in LATVIA</a:t>
            </a:r>
          </a:p>
        </p:txBody>
      </p:sp>
      <p:pic>
        <p:nvPicPr>
          <p:cNvPr id="15" name="Imagen 14">
            <a:extLst>
              <a:ext uri="{FF2B5EF4-FFF2-40B4-BE49-F238E27FC236}">
                <a16:creationId xmlns:a16="http://schemas.microsoft.com/office/drawing/2014/main" id="{ED90EBFC-295D-411D-8B79-CECB89C2A2C3}"/>
              </a:ext>
            </a:extLst>
          </p:cNvPr>
          <p:cNvPicPr>
            <a:picLocks noChangeAspect="1"/>
          </p:cNvPicPr>
          <p:nvPr/>
        </p:nvPicPr>
        <p:blipFill rotWithShape="1">
          <a:blip r:embed="rId5">
            <a:extLst>
              <a:ext uri="{28A0092B-C50C-407E-A947-70E740481C1C}">
                <a14:useLocalDpi xmlns:a14="http://schemas.microsoft.com/office/drawing/2010/main" val="0"/>
              </a:ext>
            </a:extLst>
          </a:blip>
          <a:srcRect t="6604" b="6604"/>
          <a:stretch/>
        </p:blipFill>
        <p:spPr>
          <a:xfrm>
            <a:off x="445396" y="4033730"/>
            <a:ext cx="8242306" cy="1693085"/>
          </a:xfrm>
          <a:prstGeom prst="rect">
            <a:avLst/>
          </a:prstGeom>
        </p:spPr>
      </p:pic>
      <p:pic>
        <p:nvPicPr>
          <p:cNvPr id="3" name="Picture 2">
            <a:extLst>
              <a:ext uri="{FF2B5EF4-FFF2-40B4-BE49-F238E27FC236}">
                <a16:creationId xmlns:a16="http://schemas.microsoft.com/office/drawing/2014/main" id="{C28E199D-AF32-7F6B-3BAA-F2E5BF31F42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71977" y="1111249"/>
            <a:ext cx="8008946" cy="2609473"/>
          </a:xfrm>
          <a:prstGeom prst="rect">
            <a:avLst/>
          </a:prstGeom>
        </p:spPr>
      </p:pic>
    </p:spTree>
    <p:extLst>
      <p:ext uri="{BB962C8B-B14F-4D97-AF65-F5344CB8AC3E}">
        <p14:creationId xmlns:p14="http://schemas.microsoft.com/office/powerpoint/2010/main" val="176333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8B2B85C-F231-4197-BE05-61FADCAE41B0}"/>
              </a:ext>
            </a:extLst>
          </p:cNvPr>
          <p:cNvSpPr>
            <a:spLocks noGrp="1"/>
          </p:cNvSpPr>
          <p:nvPr>
            <p:ph type="body" sz="quarter" idx="10"/>
          </p:nvPr>
        </p:nvSpPr>
        <p:spPr>
          <a:xfrm>
            <a:off x="762000" y="222249"/>
            <a:ext cx="11353800" cy="914400"/>
          </a:xfrm>
        </p:spPr>
        <p:txBody>
          <a:bodyPr>
            <a:normAutofit fontScale="32500" lnSpcReduction="20000"/>
          </a:bodyPr>
          <a:lstStyle/>
          <a:p>
            <a:pPr marL="0" indent="0">
              <a:lnSpc>
                <a:spcPct val="170000"/>
              </a:lnSpc>
              <a:buNone/>
            </a:pPr>
            <a:r>
              <a:rPr lang="en-GB" sz="5500" dirty="0">
                <a:latin typeface="EC Square Sans Pro" panose="020B0506040000020004" pitchFamily="34" charset="0"/>
              </a:rPr>
              <a:t>Consumption of </a:t>
            </a:r>
            <a:r>
              <a:rPr lang="en-GB" sz="5500" b="1" dirty="0">
                <a:latin typeface="EC Square Sans Pro" panose="020B0506040000020004" pitchFamily="34" charset="0"/>
              </a:rPr>
              <a:t>3rd</a:t>
            </a:r>
            <a:r>
              <a:rPr lang="en-GB" sz="5500" dirty="0">
                <a:latin typeface="EC Square Sans Pro" panose="020B0506040000020004" pitchFamily="34" charset="0"/>
              </a:rPr>
              <a:t> and </a:t>
            </a:r>
            <a:r>
              <a:rPr lang="en-GB" sz="5500" b="1" dirty="0">
                <a:latin typeface="EC Square Sans Pro" panose="020B0506040000020004" pitchFamily="34" charset="0"/>
              </a:rPr>
              <a:t>4th-generation </a:t>
            </a:r>
            <a:r>
              <a:rPr lang="en-GB" sz="5500" b="1" dirty="0" err="1">
                <a:latin typeface="EC Square Sans Pro" panose="020B0506040000020004" pitchFamily="34" charset="0"/>
              </a:rPr>
              <a:t>cephalosporings</a:t>
            </a:r>
            <a:r>
              <a:rPr lang="en-GB" sz="5500" b="1" dirty="0">
                <a:latin typeface="EC Square Sans Pro" panose="020B0506040000020004" pitchFamily="34" charset="0"/>
              </a:rPr>
              <a:t>, fluoroquinolones, other quinolones and </a:t>
            </a:r>
            <a:r>
              <a:rPr lang="en-GB" sz="5500" b="1" dirty="0" err="1">
                <a:latin typeface="EC Square Sans Pro" panose="020B0506040000020004" pitchFamily="34" charset="0"/>
              </a:rPr>
              <a:t>polymixins</a:t>
            </a:r>
            <a:r>
              <a:rPr lang="en-GB" sz="5500" b="1" dirty="0">
                <a:latin typeface="EC Square Sans Pro" panose="020B0506040000020004" pitchFamily="34" charset="0"/>
              </a:rPr>
              <a:t> (mg/PCU), food producing animals in 2022</a:t>
            </a:r>
          </a:p>
          <a:p>
            <a:pPr marL="0" indent="0">
              <a:buNone/>
            </a:pPr>
            <a:endParaRPr lang="en-GB" dirty="0"/>
          </a:p>
        </p:txBody>
      </p:sp>
      <p:pic>
        <p:nvPicPr>
          <p:cNvPr id="3" name="Imagen 2">
            <a:extLst>
              <a:ext uri="{FF2B5EF4-FFF2-40B4-BE49-F238E27FC236}">
                <a16:creationId xmlns:a16="http://schemas.microsoft.com/office/drawing/2014/main" id="{C49C23C1-4889-4AA9-A663-CF6E097C1266}"/>
              </a:ext>
            </a:extLst>
          </p:cNvPr>
          <p:cNvPicPr>
            <a:picLocks noChangeAspect="1"/>
          </p:cNvPicPr>
          <p:nvPr/>
        </p:nvPicPr>
        <p:blipFill rotWithShape="1">
          <a:blip r:embed="rId3"/>
          <a:srcRect l="17500" t="19847" r="23125" b="13400"/>
          <a:stretch/>
        </p:blipFill>
        <p:spPr>
          <a:xfrm>
            <a:off x="762000" y="1454150"/>
            <a:ext cx="10591799" cy="5416550"/>
          </a:xfrm>
          <a:prstGeom prst="rect">
            <a:avLst/>
          </a:prstGeom>
        </p:spPr>
      </p:pic>
      <p:sp>
        <p:nvSpPr>
          <p:cNvPr id="4" name="Rectángulo: esquinas redondeadas 3">
            <a:extLst>
              <a:ext uri="{FF2B5EF4-FFF2-40B4-BE49-F238E27FC236}">
                <a16:creationId xmlns:a16="http://schemas.microsoft.com/office/drawing/2014/main" id="{1F693E5B-7E52-4138-AC38-F6874815D651}"/>
              </a:ext>
            </a:extLst>
          </p:cNvPr>
          <p:cNvSpPr/>
          <p:nvPr/>
        </p:nvSpPr>
        <p:spPr>
          <a:xfrm rot="5400000" flipV="1">
            <a:off x="4306887" y="4010026"/>
            <a:ext cx="4264026" cy="30479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uadroTexto 4">
            <a:extLst>
              <a:ext uri="{FF2B5EF4-FFF2-40B4-BE49-F238E27FC236}">
                <a16:creationId xmlns:a16="http://schemas.microsoft.com/office/drawing/2014/main" id="{91D0A8C6-3F02-4D4C-8F74-8B0E8F83A8B8}"/>
              </a:ext>
            </a:extLst>
          </p:cNvPr>
          <p:cNvSpPr txBox="1"/>
          <p:nvPr/>
        </p:nvSpPr>
        <p:spPr>
          <a:xfrm>
            <a:off x="990600" y="6483350"/>
            <a:ext cx="3352800" cy="261610"/>
          </a:xfrm>
          <a:prstGeom prst="rect">
            <a:avLst/>
          </a:prstGeom>
          <a:noFill/>
        </p:spPr>
        <p:txBody>
          <a:bodyPr wrap="square" rtlCol="0">
            <a:spAutoFit/>
          </a:bodyPr>
          <a:lstStyle/>
          <a:p>
            <a:r>
              <a:rPr lang="en-GB" sz="1050" i="1" dirty="0">
                <a:solidFill>
                  <a:srgbClr val="003399"/>
                </a:solidFill>
              </a:rPr>
              <a:t>Source:</a:t>
            </a:r>
            <a:r>
              <a:rPr lang="en-GB" sz="1050" dirty="0">
                <a:solidFill>
                  <a:srgbClr val="003399"/>
                </a:solidFill>
              </a:rPr>
              <a:t> 13</a:t>
            </a:r>
            <a:r>
              <a:rPr lang="en-GB" sz="1050" baseline="30000" dirty="0">
                <a:solidFill>
                  <a:srgbClr val="003399"/>
                </a:solidFill>
              </a:rPr>
              <a:t>th</a:t>
            </a:r>
            <a:r>
              <a:rPr lang="en-GB" sz="1050" dirty="0">
                <a:solidFill>
                  <a:srgbClr val="003399"/>
                </a:solidFill>
              </a:rPr>
              <a:t> ESVAC report</a:t>
            </a:r>
          </a:p>
        </p:txBody>
      </p:sp>
    </p:spTree>
    <p:extLst>
      <p:ext uri="{BB962C8B-B14F-4D97-AF65-F5344CB8AC3E}">
        <p14:creationId xmlns:p14="http://schemas.microsoft.com/office/powerpoint/2010/main" val="546464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A96CB5A-A606-4194-92D9-987501FB92E2}"/>
              </a:ext>
            </a:extLst>
          </p:cNvPr>
          <p:cNvSpPr>
            <a:spLocks noGrp="1"/>
          </p:cNvSpPr>
          <p:nvPr>
            <p:ph type="body" sz="quarter" idx="10"/>
          </p:nvPr>
        </p:nvSpPr>
        <p:spPr>
          <a:xfrm>
            <a:off x="762000" y="311150"/>
            <a:ext cx="8915400" cy="533400"/>
          </a:xfrm>
        </p:spPr>
        <p:txBody>
          <a:bodyPr>
            <a:normAutofit/>
          </a:bodyPr>
          <a:lstStyle/>
          <a:p>
            <a:pPr marL="0" indent="0">
              <a:buNone/>
            </a:pPr>
            <a:r>
              <a:rPr lang="en-GB" dirty="0">
                <a:latin typeface="EC Square Sans Pro" panose="020B0506040000020004" pitchFamily="34" charset="0"/>
              </a:rPr>
              <a:t>Consumption of </a:t>
            </a:r>
            <a:r>
              <a:rPr lang="en-GB" b="1" dirty="0">
                <a:latin typeface="EC Square Sans Pro" panose="020B0506040000020004" pitchFamily="34" charset="0"/>
              </a:rPr>
              <a:t>fluoroquinolones</a:t>
            </a:r>
            <a:r>
              <a:rPr lang="en-GB" dirty="0">
                <a:latin typeface="EC Square Sans Pro" panose="020B0506040000020004" pitchFamily="34" charset="0"/>
              </a:rPr>
              <a:t> and </a:t>
            </a:r>
            <a:r>
              <a:rPr lang="en-GB" b="1" dirty="0">
                <a:latin typeface="EC Square Sans Pro" panose="020B0506040000020004" pitchFamily="34" charset="0"/>
              </a:rPr>
              <a:t>other quinolones</a:t>
            </a:r>
          </a:p>
        </p:txBody>
      </p:sp>
      <p:pic>
        <p:nvPicPr>
          <p:cNvPr id="4" name="Imagen 3">
            <a:extLst>
              <a:ext uri="{FF2B5EF4-FFF2-40B4-BE49-F238E27FC236}">
                <a16:creationId xmlns:a16="http://schemas.microsoft.com/office/drawing/2014/main" id="{69316ACE-EC5B-4CE9-BAD1-431DC10920DF}"/>
              </a:ext>
            </a:extLst>
          </p:cNvPr>
          <p:cNvPicPr>
            <a:picLocks noChangeAspect="1"/>
          </p:cNvPicPr>
          <p:nvPr/>
        </p:nvPicPr>
        <p:blipFill rotWithShape="1">
          <a:blip r:embed="rId3"/>
          <a:srcRect l="36785" t="25890" r="8750" b="26491"/>
          <a:stretch/>
        </p:blipFill>
        <p:spPr>
          <a:xfrm>
            <a:off x="609600" y="996951"/>
            <a:ext cx="11000740" cy="5410199"/>
          </a:xfrm>
          <a:prstGeom prst="rect">
            <a:avLst/>
          </a:prstGeom>
        </p:spPr>
      </p:pic>
      <p:sp>
        <p:nvSpPr>
          <p:cNvPr id="5" name="Rectángulo: esquinas redondeadas 4">
            <a:extLst>
              <a:ext uri="{FF2B5EF4-FFF2-40B4-BE49-F238E27FC236}">
                <a16:creationId xmlns:a16="http://schemas.microsoft.com/office/drawing/2014/main" id="{EB837B3F-419F-4BCC-8D77-FC0F61A7D8C6}"/>
              </a:ext>
            </a:extLst>
          </p:cNvPr>
          <p:cNvSpPr/>
          <p:nvPr/>
        </p:nvSpPr>
        <p:spPr>
          <a:xfrm>
            <a:off x="105233" y="3569512"/>
            <a:ext cx="12009474" cy="26507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uadroTexto 6">
            <a:extLst>
              <a:ext uri="{FF2B5EF4-FFF2-40B4-BE49-F238E27FC236}">
                <a16:creationId xmlns:a16="http://schemas.microsoft.com/office/drawing/2014/main" id="{BAE8EB29-73D3-4961-9C45-AC751516A175}"/>
              </a:ext>
            </a:extLst>
          </p:cNvPr>
          <p:cNvSpPr txBox="1"/>
          <p:nvPr/>
        </p:nvSpPr>
        <p:spPr>
          <a:xfrm>
            <a:off x="17228" y="6559550"/>
            <a:ext cx="9220200" cy="230832"/>
          </a:xfrm>
          <a:prstGeom prst="rect">
            <a:avLst/>
          </a:prstGeom>
          <a:noFill/>
        </p:spPr>
        <p:txBody>
          <a:bodyPr wrap="square">
            <a:spAutoFit/>
          </a:bodyPr>
          <a:lstStyle/>
          <a:p>
            <a:pPr algn="l"/>
            <a:r>
              <a:rPr lang="en-GB" sz="900" dirty="0">
                <a:solidFill>
                  <a:srgbClr val="003399"/>
                </a:solidFill>
                <a:effectLst/>
                <a:latin typeface="EC Square Sans Pro" panose="020B0506040000020004" pitchFamily="34" charset="0"/>
                <a:cs typeface="Arial" panose="020B0604020202020204" pitchFamily="34" charset="0"/>
                <a:hlinkClick r:id="rId4">
                  <a:extLst>
                    <a:ext uri="{A12FA001-AC4F-418D-AE19-62706E023703}">
                      <ahyp:hlinkClr xmlns:ahyp="http://schemas.microsoft.com/office/drawing/2018/hyperlinkcolor" val="tx"/>
                    </a:ext>
                  </a:extLst>
                </a:hlinkClick>
              </a:rPr>
              <a:t>Source: JIACRA III - Antimicrobial consumption and resistance in bacteria from humans and animals</a:t>
            </a:r>
            <a:endParaRPr lang="en-GB" sz="900" dirty="0">
              <a:solidFill>
                <a:srgbClr val="003399"/>
              </a:solidFill>
              <a:effectLst/>
              <a:latin typeface="EC Square Sans Pro" panose="020B0506040000020004" pitchFamily="34" charset="0"/>
              <a:cs typeface="Arial" panose="020B0604020202020204" pitchFamily="34" charset="0"/>
            </a:endParaRPr>
          </a:p>
        </p:txBody>
      </p:sp>
    </p:spTree>
    <p:extLst>
      <p:ext uri="{BB962C8B-B14F-4D97-AF65-F5344CB8AC3E}">
        <p14:creationId xmlns:p14="http://schemas.microsoft.com/office/powerpoint/2010/main" val="2505566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108700" y="1411288"/>
            <a:ext cx="6083300" cy="2024062"/>
          </a:xfrm>
          <a:prstGeom prst="rect">
            <a:avLst/>
          </a:prstGeom>
        </p:spPr>
        <p:txBody>
          <a:bodyPr/>
          <a:lstStyle/>
          <a:p>
            <a:pPr marL="0" indent="0" algn="l">
              <a:buNone/>
            </a:pPr>
            <a:r>
              <a:rPr lang="en-GB" sz="3200" b="1" dirty="0">
                <a:solidFill>
                  <a:srgbClr val="003399"/>
                </a:solidFill>
                <a:latin typeface="EC Square Sans Pro" panose="020B0506040000020004" pitchFamily="34" charset="0"/>
              </a:rPr>
              <a:t>General introduction to the AMR impact. Focus on country’s AMU &amp; AMR figures </a:t>
            </a:r>
          </a:p>
          <a:p>
            <a:pPr algn="l"/>
            <a:endParaRPr lang="es-ES" sz="3600" b="1" dirty="0">
              <a:solidFill>
                <a:srgbClr val="003399"/>
              </a:solidFill>
              <a:effectLst/>
              <a:latin typeface="EC Square Sans Pro" panose="020B0506040000020004" pitchFamily="34" charset="0"/>
            </a:endParaRPr>
          </a:p>
          <a:p>
            <a:endParaRPr lang="es-ES" dirty="0"/>
          </a:p>
        </p:txBody>
      </p:sp>
      <p:sp>
        <p:nvSpPr>
          <p:cNvPr id="4" name="Marcador de texto 2">
            <a:extLst>
              <a:ext uri="{FF2B5EF4-FFF2-40B4-BE49-F238E27FC236}">
                <a16:creationId xmlns:a16="http://schemas.microsoft.com/office/drawing/2014/main" id="{4E95D31D-F549-96D7-F89F-6B0EAF0A6468}"/>
              </a:ext>
            </a:extLst>
          </p:cNvPr>
          <p:cNvSpPr txBox="1">
            <a:spLocks/>
          </p:cNvSpPr>
          <p:nvPr/>
        </p:nvSpPr>
        <p:spPr>
          <a:xfrm>
            <a:off x="6137407" y="5549009"/>
            <a:ext cx="4495800" cy="3238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00339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dirty="0" err="1">
                <a:latin typeface="EC Square Sans Pro" panose="020B0506040000020004" pitchFamily="34" charset="0"/>
              </a:rPr>
              <a:t>Latvia</a:t>
            </a:r>
            <a:r>
              <a:rPr lang="es-ES" dirty="0">
                <a:latin typeface="EC Square Sans Pro" panose="020B0506040000020004" pitchFamily="34" charset="0"/>
              </a:rPr>
              <a:t>, 3 &amp; 4 </a:t>
            </a:r>
            <a:r>
              <a:rPr lang="es-ES" dirty="0" err="1">
                <a:latin typeface="EC Square Sans Pro" panose="020B0506040000020004" pitchFamily="34" charset="0"/>
              </a:rPr>
              <a:t>December</a:t>
            </a:r>
            <a:r>
              <a:rPr lang="es-ES" dirty="0">
                <a:latin typeface="EC Square Sans Pro" panose="020B0506040000020004" pitchFamily="34" charset="0"/>
              </a:rPr>
              <a:t> 2024</a:t>
            </a:r>
          </a:p>
          <a:p>
            <a:pPr marL="0" indent="0">
              <a:buFont typeface="Arial" panose="020B0604020202020204" pitchFamily="34" charset="0"/>
              <a:buNone/>
            </a:pPr>
            <a:endParaRPr lang="es-ES" dirty="0"/>
          </a:p>
        </p:txBody>
      </p:sp>
    </p:spTree>
    <p:extLst>
      <p:ext uri="{BB962C8B-B14F-4D97-AF65-F5344CB8AC3E}">
        <p14:creationId xmlns:p14="http://schemas.microsoft.com/office/powerpoint/2010/main" val="23003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F1D7E46-E490-491E-997D-6B0E085B3913}"/>
              </a:ext>
            </a:extLst>
          </p:cNvPr>
          <p:cNvSpPr txBox="1"/>
          <p:nvPr/>
        </p:nvSpPr>
        <p:spPr>
          <a:xfrm>
            <a:off x="6705600" y="1225550"/>
            <a:ext cx="5486400" cy="1569660"/>
          </a:xfrm>
          <a:prstGeom prst="rect">
            <a:avLst/>
          </a:prstGeom>
          <a:solidFill>
            <a:schemeClr val="bg1"/>
          </a:solidFill>
        </p:spPr>
        <p:txBody>
          <a:bodyPr wrap="square" rtlCol="0">
            <a:spAutoFit/>
          </a:bodyPr>
          <a:lstStyle/>
          <a:p>
            <a:r>
              <a:rPr lang="en-GB" sz="2400" i="1" dirty="0">
                <a:latin typeface="EC Square Sans Pro" panose="020B0506040000020004" pitchFamily="34" charset="0"/>
              </a:rPr>
              <a:t>Example 1 </a:t>
            </a:r>
          </a:p>
          <a:p>
            <a:r>
              <a:rPr lang="en-GB" sz="2400" dirty="0">
                <a:latin typeface="EC Square Sans Pro" panose="020B0506040000020004" pitchFamily="34" charset="0"/>
              </a:rPr>
              <a:t>Trends in  </a:t>
            </a:r>
            <a:r>
              <a:rPr lang="en-GB" sz="2400" b="1" dirty="0">
                <a:latin typeface="EC Square Sans Pro" panose="020B0506040000020004" pitchFamily="34" charset="0"/>
              </a:rPr>
              <a:t>resistance</a:t>
            </a:r>
            <a:r>
              <a:rPr lang="en-GB" sz="2400" dirty="0">
                <a:latin typeface="EC Square Sans Pro" panose="020B0506040000020004" pitchFamily="34" charset="0"/>
              </a:rPr>
              <a:t> to selected </a:t>
            </a:r>
            <a:r>
              <a:rPr lang="en-GB" sz="2400" b="1" dirty="0">
                <a:latin typeface="EC Square Sans Pro" panose="020B0506040000020004" pitchFamily="34" charset="0"/>
              </a:rPr>
              <a:t>antimicrobials </a:t>
            </a:r>
            <a:r>
              <a:rPr lang="en-GB" sz="2400" dirty="0">
                <a:latin typeface="EC Square Sans Pro" panose="020B0506040000020004" pitchFamily="34" charset="0"/>
              </a:rPr>
              <a:t>in indicator </a:t>
            </a:r>
            <a:r>
              <a:rPr lang="en-GB" sz="2400" b="1" i="1" dirty="0">
                <a:latin typeface="EC Square Sans Pro" panose="020B0506040000020004" pitchFamily="34" charset="0"/>
              </a:rPr>
              <a:t>E. coli </a:t>
            </a:r>
            <a:r>
              <a:rPr lang="en-GB" sz="2400" dirty="0">
                <a:latin typeface="EC Square Sans Pro" panose="020B0506040000020004" pitchFamily="34" charset="0"/>
              </a:rPr>
              <a:t>from </a:t>
            </a:r>
            <a:r>
              <a:rPr lang="en-GB" sz="2400" b="1" dirty="0">
                <a:latin typeface="EC Square Sans Pro" panose="020B0506040000020004" pitchFamily="34" charset="0"/>
              </a:rPr>
              <a:t>pigs,</a:t>
            </a:r>
            <a:r>
              <a:rPr lang="en-GB" sz="2400" dirty="0">
                <a:latin typeface="EC Square Sans Pro" panose="020B0506040000020004" pitchFamily="34" charset="0"/>
              </a:rPr>
              <a:t> 2009-2021</a:t>
            </a:r>
          </a:p>
        </p:txBody>
      </p:sp>
      <p:pic>
        <p:nvPicPr>
          <p:cNvPr id="9" name="Imagen 8">
            <a:extLst>
              <a:ext uri="{FF2B5EF4-FFF2-40B4-BE49-F238E27FC236}">
                <a16:creationId xmlns:a16="http://schemas.microsoft.com/office/drawing/2014/main" id="{5D9129BE-E756-4321-93ED-2C020193A78C}"/>
              </a:ext>
            </a:extLst>
          </p:cNvPr>
          <p:cNvPicPr>
            <a:picLocks noChangeAspect="1"/>
          </p:cNvPicPr>
          <p:nvPr/>
        </p:nvPicPr>
        <p:blipFill rotWithShape="1">
          <a:blip r:embed="rId3"/>
          <a:srcRect l="9375" t="15149" r="25000" b="17074"/>
          <a:stretch/>
        </p:blipFill>
        <p:spPr>
          <a:xfrm>
            <a:off x="447436" y="75901"/>
            <a:ext cx="4953000" cy="2877457"/>
          </a:xfrm>
          <a:prstGeom prst="rect">
            <a:avLst/>
          </a:prstGeom>
        </p:spPr>
      </p:pic>
      <p:pic>
        <p:nvPicPr>
          <p:cNvPr id="11" name="Imagen 10">
            <a:extLst>
              <a:ext uri="{FF2B5EF4-FFF2-40B4-BE49-F238E27FC236}">
                <a16:creationId xmlns:a16="http://schemas.microsoft.com/office/drawing/2014/main" id="{16882E40-365D-4376-B28F-4F2BCF9AFBD2}"/>
              </a:ext>
            </a:extLst>
          </p:cNvPr>
          <p:cNvPicPr>
            <a:picLocks noChangeAspect="1"/>
          </p:cNvPicPr>
          <p:nvPr/>
        </p:nvPicPr>
        <p:blipFill rotWithShape="1">
          <a:blip r:embed="rId4"/>
          <a:srcRect l="21250" t="12223" r="21250" b="11111"/>
          <a:stretch/>
        </p:blipFill>
        <p:spPr>
          <a:xfrm>
            <a:off x="457200" y="2933174"/>
            <a:ext cx="5183683" cy="3887762"/>
          </a:xfrm>
          <a:prstGeom prst="rect">
            <a:avLst/>
          </a:prstGeom>
        </p:spPr>
      </p:pic>
      <p:sp>
        <p:nvSpPr>
          <p:cNvPr id="12" name="Flecha: a la derecha 11">
            <a:extLst>
              <a:ext uri="{FF2B5EF4-FFF2-40B4-BE49-F238E27FC236}">
                <a16:creationId xmlns:a16="http://schemas.microsoft.com/office/drawing/2014/main" id="{8017EBE3-34DE-4162-9126-D8A604F56D6C}"/>
              </a:ext>
            </a:extLst>
          </p:cNvPr>
          <p:cNvSpPr/>
          <p:nvPr/>
        </p:nvSpPr>
        <p:spPr>
          <a:xfrm>
            <a:off x="5793283" y="6349172"/>
            <a:ext cx="836117" cy="381000"/>
          </a:xfrm>
          <a:prstGeom prst="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ángulo 19">
            <a:extLst>
              <a:ext uri="{FF2B5EF4-FFF2-40B4-BE49-F238E27FC236}">
                <a16:creationId xmlns:a16="http://schemas.microsoft.com/office/drawing/2014/main" id="{1FB6C07D-7E22-4458-859A-9C9B83464ADD}"/>
              </a:ext>
            </a:extLst>
          </p:cNvPr>
          <p:cNvSpPr/>
          <p:nvPr/>
        </p:nvSpPr>
        <p:spPr>
          <a:xfrm>
            <a:off x="6803360" y="3758372"/>
            <a:ext cx="836116" cy="8069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ángulo 20">
            <a:extLst>
              <a:ext uri="{FF2B5EF4-FFF2-40B4-BE49-F238E27FC236}">
                <a16:creationId xmlns:a16="http://schemas.microsoft.com/office/drawing/2014/main" id="{489964A2-2769-4B75-A955-93ABB5737C66}"/>
              </a:ext>
            </a:extLst>
          </p:cNvPr>
          <p:cNvSpPr/>
          <p:nvPr/>
        </p:nvSpPr>
        <p:spPr>
          <a:xfrm>
            <a:off x="6803360" y="4520372"/>
            <a:ext cx="836116" cy="806976"/>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ángulo 21">
            <a:extLst>
              <a:ext uri="{FF2B5EF4-FFF2-40B4-BE49-F238E27FC236}">
                <a16:creationId xmlns:a16="http://schemas.microsoft.com/office/drawing/2014/main" id="{30BFF1A5-9713-43EA-9A0C-9B4A59CC232D}"/>
              </a:ext>
            </a:extLst>
          </p:cNvPr>
          <p:cNvSpPr/>
          <p:nvPr/>
        </p:nvSpPr>
        <p:spPr>
          <a:xfrm>
            <a:off x="6803360" y="5313596"/>
            <a:ext cx="836116" cy="806976"/>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ángulo 22">
            <a:extLst>
              <a:ext uri="{FF2B5EF4-FFF2-40B4-BE49-F238E27FC236}">
                <a16:creationId xmlns:a16="http://schemas.microsoft.com/office/drawing/2014/main" id="{3B543019-BBCD-4B65-95D9-EBC59BEDDC62}"/>
              </a:ext>
            </a:extLst>
          </p:cNvPr>
          <p:cNvSpPr/>
          <p:nvPr/>
        </p:nvSpPr>
        <p:spPr>
          <a:xfrm>
            <a:off x="6803360" y="6081946"/>
            <a:ext cx="836116" cy="806976"/>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Conector recto de flecha 26">
            <a:extLst>
              <a:ext uri="{FF2B5EF4-FFF2-40B4-BE49-F238E27FC236}">
                <a16:creationId xmlns:a16="http://schemas.microsoft.com/office/drawing/2014/main" id="{53205C0D-5519-4140-BF17-86956B703A98}"/>
              </a:ext>
            </a:extLst>
          </p:cNvPr>
          <p:cNvCxnSpPr/>
          <p:nvPr/>
        </p:nvCxnSpPr>
        <p:spPr>
          <a:xfrm>
            <a:off x="7069018" y="6282497"/>
            <a:ext cx="304800" cy="3810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id="{FC6A06C5-954C-4B11-B8E4-1879F3224AEE}"/>
              </a:ext>
            </a:extLst>
          </p:cNvPr>
          <p:cNvCxnSpPr>
            <a:cxnSpLocks/>
          </p:cNvCxnSpPr>
          <p:nvPr/>
        </p:nvCxnSpPr>
        <p:spPr>
          <a:xfrm>
            <a:off x="7013054" y="4786572"/>
            <a:ext cx="434172" cy="266043"/>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1057F1BB-DFDF-4FE5-84D4-880E28C6582B}"/>
              </a:ext>
            </a:extLst>
          </p:cNvPr>
          <p:cNvCxnSpPr/>
          <p:nvPr/>
        </p:nvCxnSpPr>
        <p:spPr>
          <a:xfrm>
            <a:off x="7103183" y="3897283"/>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4556AB43-11D6-44A5-8CCC-8AF4AF0F75BD}"/>
              </a:ext>
            </a:extLst>
          </p:cNvPr>
          <p:cNvCxnSpPr>
            <a:cxnSpLocks/>
          </p:cNvCxnSpPr>
          <p:nvPr/>
        </p:nvCxnSpPr>
        <p:spPr>
          <a:xfrm>
            <a:off x="6987436" y="5721350"/>
            <a:ext cx="480164" cy="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sp>
        <p:nvSpPr>
          <p:cNvPr id="34" name="CuadroTexto 33">
            <a:extLst>
              <a:ext uri="{FF2B5EF4-FFF2-40B4-BE49-F238E27FC236}">
                <a16:creationId xmlns:a16="http://schemas.microsoft.com/office/drawing/2014/main" id="{63EDC7F7-5CA2-407A-86E7-DB8A88FB7ADB}"/>
              </a:ext>
            </a:extLst>
          </p:cNvPr>
          <p:cNvSpPr txBox="1"/>
          <p:nvPr/>
        </p:nvSpPr>
        <p:spPr>
          <a:xfrm>
            <a:off x="7687340" y="2754789"/>
            <a:ext cx="4047460" cy="4185761"/>
          </a:xfrm>
          <a:prstGeom prst="rect">
            <a:avLst/>
          </a:prstGeom>
          <a:noFill/>
        </p:spPr>
        <p:txBody>
          <a:bodyPr wrap="square">
            <a:spAutoFit/>
          </a:bodyPr>
          <a:lstStyle/>
          <a:p>
            <a:r>
              <a:rPr lang="en-GB" sz="3200" dirty="0">
                <a:latin typeface="EC Square Sans Pro" panose="020B0506040000020004" pitchFamily="34" charset="0"/>
              </a:rPr>
              <a:t>Resistance to:</a:t>
            </a:r>
          </a:p>
          <a:p>
            <a:endParaRPr lang="en-GB" sz="3200" dirty="0">
              <a:latin typeface="EC Square Sans Pro" panose="020B0506040000020004" pitchFamily="34" charset="0"/>
            </a:endParaRPr>
          </a:p>
          <a:p>
            <a:r>
              <a:rPr lang="en-GB" sz="3200" dirty="0">
                <a:latin typeface="EC Square Sans Pro" panose="020B0506040000020004" pitchFamily="34" charset="0"/>
              </a:rPr>
              <a:t>ampicillin (AMP)</a:t>
            </a:r>
          </a:p>
          <a:p>
            <a:endParaRPr lang="en-GB" sz="2400" dirty="0">
              <a:latin typeface="EC Square Sans Pro" panose="020B0506040000020004" pitchFamily="34" charset="0"/>
            </a:endParaRPr>
          </a:p>
          <a:p>
            <a:r>
              <a:rPr lang="en-GB" sz="3200" dirty="0">
                <a:latin typeface="EC Square Sans Pro" panose="020B0506040000020004" pitchFamily="34" charset="0"/>
              </a:rPr>
              <a:t>cefotaxime (CTX)</a:t>
            </a:r>
          </a:p>
          <a:p>
            <a:endParaRPr lang="en-GB" dirty="0">
              <a:latin typeface="EC Square Sans Pro" panose="020B0506040000020004" pitchFamily="34" charset="0"/>
            </a:endParaRPr>
          </a:p>
          <a:p>
            <a:r>
              <a:rPr lang="en-GB" sz="3200" dirty="0">
                <a:latin typeface="EC Square Sans Pro" panose="020B0506040000020004" pitchFamily="34" charset="0"/>
              </a:rPr>
              <a:t>ciprofloxacin (CIP)</a:t>
            </a:r>
          </a:p>
          <a:p>
            <a:endParaRPr lang="en-GB" sz="2800" dirty="0">
              <a:latin typeface="EC Square Sans Pro" panose="020B0506040000020004" pitchFamily="34" charset="0"/>
            </a:endParaRPr>
          </a:p>
          <a:p>
            <a:r>
              <a:rPr lang="en-GB" sz="3200" dirty="0">
                <a:latin typeface="EC Square Sans Pro" panose="020B0506040000020004" pitchFamily="34" charset="0"/>
              </a:rPr>
              <a:t>tetracycline (TET)</a:t>
            </a:r>
            <a:endParaRPr lang="en-GB" sz="3200" dirty="0"/>
          </a:p>
        </p:txBody>
      </p:sp>
      <p:sp>
        <p:nvSpPr>
          <p:cNvPr id="36" name="Rectángulo 35">
            <a:extLst>
              <a:ext uri="{FF2B5EF4-FFF2-40B4-BE49-F238E27FC236}">
                <a16:creationId xmlns:a16="http://schemas.microsoft.com/office/drawing/2014/main" id="{DCB2D1E1-4A0B-4550-8390-93E46C707E93}"/>
              </a:ext>
            </a:extLst>
          </p:cNvPr>
          <p:cNvSpPr/>
          <p:nvPr/>
        </p:nvSpPr>
        <p:spPr>
          <a:xfrm>
            <a:off x="4343400" y="5838299"/>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ángulo 36">
            <a:extLst>
              <a:ext uri="{FF2B5EF4-FFF2-40B4-BE49-F238E27FC236}">
                <a16:creationId xmlns:a16="http://schemas.microsoft.com/office/drawing/2014/main" id="{9ACFE1DB-F97D-41CC-A5E0-4B7C1D478ED7}"/>
              </a:ext>
            </a:extLst>
          </p:cNvPr>
          <p:cNvSpPr/>
          <p:nvPr/>
        </p:nvSpPr>
        <p:spPr>
          <a:xfrm>
            <a:off x="4381493" y="2953358"/>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Marcador de texto 1">
            <a:extLst>
              <a:ext uri="{FF2B5EF4-FFF2-40B4-BE49-F238E27FC236}">
                <a16:creationId xmlns:a16="http://schemas.microsoft.com/office/drawing/2014/main" id="{2C162787-737E-4910-BB3F-5D2442DB82D2}"/>
              </a:ext>
            </a:extLst>
          </p:cNvPr>
          <p:cNvSpPr>
            <a:spLocks noGrp="1"/>
          </p:cNvSpPr>
          <p:nvPr>
            <p:ph type="body" sz="quarter" idx="10"/>
          </p:nvPr>
        </p:nvSpPr>
        <p:spPr>
          <a:xfrm>
            <a:off x="6693941" y="615950"/>
            <a:ext cx="3440659" cy="685800"/>
          </a:xfrm>
          <a:solidFill>
            <a:schemeClr val="bg1"/>
          </a:solidFill>
        </p:spPr>
        <p:txBody>
          <a:bodyPr>
            <a:normAutofit/>
          </a:bodyPr>
          <a:lstStyle/>
          <a:p>
            <a:pPr marL="0" indent="0">
              <a:buNone/>
            </a:pPr>
            <a:r>
              <a:rPr lang="en-GB" sz="4000" b="1" dirty="0">
                <a:latin typeface="EC Square Sans Pro" panose="020B0506040000020004" pitchFamily="34" charset="0"/>
                <a:cs typeface="+mn-cs"/>
              </a:rPr>
              <a:t>Achievements</a:t>
            </a:r>
          </a:p>
        </p:txBody>
      </p:sp>
      <p:pic>
        <p:nvPicPr>
          <p:cNvPr id="39" name="Picture 2" descr="Silhouette of a pig Royalty Free Vector Image - VectorStock">
            <a:extLst>
              <a:ext uri="{FF2B5EF4-FFF2-40B4-BE49-F238E27FC236}">
                <a16:creationId xmlns:a16="http://schemas.microsoft.com/office/drawing/2014/main" id="{EBF0B977-D2E8-488C-A7E6-CD93C1D140E0}"/>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1844" t="18131" r="2411" b="24735"/>
          <a:stretch/>
        </p:blipFill>
        <p:spPr bwMode="auto">
          <a:xfrm flipH="1">
            <a:off x="5974908" y="2368550"/>
            <a:ext cx="578291"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244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AB4B412-712F-449D-BC76-68811EC6DAF8}"/>
              </a:ext>
            </a:extLst>
          </p:cNvPr>
          <p:cNvPicPr>
            <a:picLocks noChangeAspect="1"/>
          </p:cNvPicPr>
          <p:nvPr/>
        </p:nvPicPr>
        <p:blipFill rotWithShape="1">
          <a:blip r:embed="rId3"/>
          <a:srcRect l="21876" t="17778" r="26874" b="24444"/>
          <a:stretch/>
        </p:blipFill>
        <p:spPr>
          <a:xfrm>
            <a:off x="619125" y="-20425"/>
            <a:ext cx="4578349" cy="2903343"/>
          </a:xfrm>
          <a:prstGeom prst="rect">
            <a:avLst/>
          </a:prstGeom>
        </p:spPr>
      </p:pic>
      <p:pic>
        <p:nvPicPr>
          <p:cNvPr id="6" name="Imagen 5">
            <a:extLst>
              <a:ext uri="{FF2B5EF4-FFF2-40B4-BE49-F238E27FC236}">
                <a16:creationId xmlns:a16="http://schemas.microsoft.com/office/drawing/2014/main" id="{70825DA7-AD28-42AD-9061-E4E089157D3F}"/>
              </a:ext>
            </a:extLst>
          </p:cNvPr>
          <p:cNvPicPr>
            <a:picLocks noChangeAspect="1"/>
          </p:cNvPicPr>
          <p:nvPr/>
        </p:nvPicPr>
        <p:blipFill rotWithShape="1">
          <a:blip r:embed="rId4"/>
          <a:srcRect l="21876" t="13333" r="26874" b="10000"/>
          <a:stretch/>
        </p:blipFill>
        <p:spPr>
          <a:xfrm>
            <a:off x="635000" y="2903343"/>
            <a:ext cx="4546600" cy="3825797"/>
          </a:xfrm>
          <a:prstGeom prst="rect">
            <a:avLst/>
          </a:prstGeom>
        </p:spPr>
      </p:pic>
      <p:sp>
        <p:nvSpPr>
          <p:cNvPr id="7" name="Rectángulo 6">
            <a:extLst>
              <a:ext uri="{FF2B5EF4-FFF2-40B4-BE49-F238E27FC236}">
                <a16:creationId xmlns:a16="http://schemas.microsoft.com/office/drawing/2014/main" id="{987E8B90-0636-4775-A4B6-54F8D0D1394F}"/>
              </a:ext>
            </a:extLst>
          </p:cNvPr>
          <p:cNvSpPr/>
          <p:nvPr/>
        </p:nvSpPr>
        <p:spPr>
          <a:xfrm>
            <a:off x="4114800" y="5797550"/>
            <a:ext cx="1371600" cy="93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ángulo 7">
            <a:extLst>
              <a:ext uri="{FF2B5EF4-FFF2-40B4-BE49-F238E27FC236}">
                <a16:creationId xmlns:a16="http://schemas.microsoft.com/office/drawing/2014/main" id="{AD45A128-5E65-418F-930D-D2507A9F25E5}"/>
              </a:ext>
            </a:extLst>
          </p:cNvPr>
          <p:cNvSpPr/>
          <p:nvPr/>
        </p:nvSpPr>
        <p:spPr>
          <a:xfrm>
            <a:off x="2971800" y="5755749"/>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uadroTexto 8">
            <a:extLst>
              <a:ext uri="{FF2B5EF4-FFF2-40B4-BE49-F238E27FC236}">
                <a16:creationId xmlns:a16="http://schemas.microsoft.com/office/drawing/2014/main" id="{F47A1701-2789-4212-AA97-C4DE1A2FD870}"/>
              </a:ext>
            </a:extLst>
          </p:cNvPr>
          <p:cNvSpPr txBox="1"/>
          <p:nvPr/>
        </p:nvSpPr>
        <p:spPr>
          <a:xfrm>
            <a:off x="6705600" y="1256090"/>
            <a:ext cx="5181600" cy="1569660"/>
          </a:xfrm>
          <a:prstGeom prst="rect">
            <a:avLst/>
          </a:prstGeom>
          <a:solidFill>
            <a:schemeClr val="bg1"/>
          </a:solidFill>
        </p:spPr>
        <p:txBody>
          <a:bodyPr wrap="square" rtlCol="0">
            <a:spAutoFit/>
          </a:bodyPr>
          <a:lstStyle/>
          <a:p>
            <a:r>
              <a:rPr lang="en-GB" sz="2400" i="1" dirty="0">
                <a:latin typeface="EC Square Sans Pro" panose="020B0506040000020004" pitchFamily="34" charset="0"/>
              </a:rPr>
              <a:t>Example 2</a:t>
            </a:r>
            <a:r>
              <a:rPr lang="en-GB" sz="2400" dirty="0">
                <a:latin typeface="EC Square Sans Pro" panose="020B0506040000020004" pitchFamily="34" charset="0"/>
              </a:rPr>
              <a:t> </a:t>
            </a:r>
          </a:p>
          <a:p>
            <a:r>
              <a:rPr lang="en-GB" sz="2400" dirty="0">
                <a:latin typeface="EC Square Sans Pro" panose="020B0506040000020004" pitchFamily="34" charset="0"/>
              </a:rPr>
              <a:t>Trends in  </a:t>
            </a:r>
            <a:r>
              <a:rPr lang="en-GB" sz="2400" b="1" dirty="0">
                <a:latin typeface="EC Square Sans Pro" panose="020B0506040000020004" pitchFamily="34" charset="0"/>
              </a:rPr>
              <a:t>resistance </a:t>
            </a:r>
            <a:r>
              <a:rPr lang="en-GB" sz="2400" dirty="0">
                <a:latin typeface="EC Square Sans Pro" panose="020B0506040000020004" pitchFamily="34" charset="0"/>
              </a:rPr>
              <a:t>to selected </a:t>
            </a:r>
            <a:r>
              <a:rPr lang="en-GB" sz="2400" b="1" dirty="0">
                <a:latin typeface="EC Square Sans Pro" panose="020B0506040000020004" pitchFamily="34" charset="0"/>
              </a:rPr>
              <a:t>antimicrobials</a:t>
            </a:r>
            <a:r>
              <a:rPr lang="en-GB" sz="2400" dirty="0">
                <a:latin typeface="EC Square Sans Pro" panose="020B0506040000020004" pitchFamily="34" charset="0"/>
              </a:rPr>
              <a:t> in indicator </a:t>
            </a:r>
            <a:r>
              <a:rPr lang="en-GB" sz="2400" b="1" i="1" dirty="0">
                <a:latin typeface="EC Square Sans Pro" panose="020B0506040000020004" pitchFamily="34" charset="0"/>
              </a:rPr>
              <a:t>E. coli </a:t>
            </a:r>
            <a:r>
              <a:rPr lang="en-GB" sz="2400" b="1" dirty="0">
                <a:latin typeface="EC Square Sans Pro" panose="020B0506040000020004" pitchFamily="34" charset="0"/>
              </a:rPr>
              <a:t>from broilers</a:t>
            </a:r>
            <a:r>
              <a:rPr lang="en-GB" sz="2400" dirty="0">
                <a:latin typeface="EC Square Sans Pro" panose="020B0506040000020004" pitchFamily="34" charset="0"/>
              </a:rPr>
              <a:t>, 2009-2021</a:t>
            </a:r>
          </a:p>
        </p:txBody>
      </p:sp>
      <p:sp>
        <p:nvSpPr>
          <p:cNvPr id="10" name="Flecha: a la derecha 9">
            <a:extLst>
              <a:ext uri="{FF2B5EF4-FFF2-40B4-BE49-F238E27FC236}">
                <a16:creationId xmlns:a16="http://schemas.microsoft.com/office/drawing/2014/main" id="{DC06A3C1-7751-4FDF-AABF-B232759E36CD}"/>
              </a:ext>
            </a:extLst>
          </p:cNvPr>
          <p:cNvSpPr/>
          <p:nvPr/>
        </p:nvSpPr>
        <p:spPr>
          <a:xfrm>
            <a:off x="4788941" y="6126820"/>
            <a:ext cx="836117" cy="381000"/>
          </a:xfrm>
          <a:prstGeom prst="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ángulo 10">
            <a:extLst>
              <a:ext uri="{FF2B5EF4-FFF2-40B4-BE49-F238E27FC236}">
                <a16:creationId xmlns:a16="http://schemas.microsoft.com/office/drawing/2014/main" id="{4E2FBD77-7D5E-4A23-A218-63328DC08C75}"/>
              </a:ext>
            </a:extLst>
          </p:cNvPr>
          <p:cNvSpPr/>
          <p:nvPr/>
        </p:nvSpPr>
        <p:spPr>
          <a:xfrm>
            <a:off x="6803360" y="3740150"/>
            <a:ext cx="836116" cy="8069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ángulo 11">
            <a:extLst>
              <a:ext uri="{FF2B5EF4-FFF2-40B4-BE49-F238E27FC236}">
                <a16:creationId xmlns:a16="http://schemas.microsoft.com/office/drawing/2014/main" id="{4C123E22-4D64-430F-A482-9C24E3741219}"/>
              </a:ext>
            </a:extLst>
          </p:cNvPr>
          <p:cNvSpPr/>
          <p:nvPr/>
        </p:nvSpPr>
        <p:spPr>
          <a:xfrm>
            <a:off x="6803360" y="4502150"/>
            <a:ext cx="836116" cy="806976"/>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ángulo 12">
            <a:extLst>
              <a:ext uri="{FF2B5EF4-FFF2-40B4-BE49-F238E27FC236}">
                <a16:creationId xmlns:a16="http://schemas.microsoft.com/office/drawing/2014/main" id="{08F299C5-2809-4B40-A0C8-524CB94E8227}"/>
              </a:ext>
            </a:extLst>
          </p:cNvPr>
          <p:cNvSpPr/>
          <p:nvPr/>
        </p:nvSpPr>
        <p:spPr>
          <a:xfrm>
            <a:off x="6803360" y="5295374"/>
            <a:ext cx="836116" cy="806976"/>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ángulo 13">
            <a:extLst>
              <a:ext uri="{FF2B5EF4-FFF2-40B4-BE49-F238E27FC236}">
                <a16:creationId xmlns:a16="http://schemas.microsoft.com/office/drawing/2014/main" id="{F76FD2DC-3CBF-4B07-99C2-A30BBEE4494A}"/>
              </a:ext>
            </a:extLst>
          </p:cNvPr>
          <p:cNvSpPr/>
          <p:nvPr/>
        </p:nvSpPr>
        <p:spPr>
          <a:xfrm>
            <a:off x="6803360" y="6063724"/>
            <a:ext cx="836116" cy="806976"/>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Conector recto de flecha 14">
            <a:extLst>
              <a:ext uri="{FF2B5EF4-FFF2-40B4-BE49-F238E27FC236}">
                <a16:creationId xmlns:a16="http://schemas.microsoft.com/office/drawing/2014/main" id="{6D7C9DC3-72B3-44A6-82B1-A5EFA5F9FB11}"/>
              </a:ext>
            </a:extLst>
          </p:cNvPr>
          <p:cNvCxnSpPr/>
          <p:nvPr/>
        </p:nvCxnSpPr>
        <p:spPr>
          <a:xfrm>
            <a:off x="7069018" y="6264275"/>
            <a:ext cx="304800" cy="3810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97D5DA4F-F1EA-44CE-AFAF-A2E101931F52}"/>
              </a:ext>
            </a:extLst>
          </p:cNvPr>
          <p:cNvCxnSpPr/>
          <p:nvPr/>
        </p:nvCxnSpPr>
        <p:spPr>
          <a:xfrm>
            <a:off x="7076836" y="4717787"/>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39C5B4B0-39CD-4052-BD71-E4F55FFB73F0}"/>
              </a:ext>
            </a:extLst>
          </p:cNvPr>
          <p:cNvCxnSpPr/>
          <p:nvPr/>
        </p:nvCxnSpPr>
        <p:spPr>
          <a:xfrm>
            <a:off x="7103183" y="3879061"/>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1467A030-21BF-4F9A-97FB-18DBAEA7E9B1}"/>
              </a:ext>
            </a:extLst>
          </p:cNvPr>
          <p:cNvSpPr txBox="1"/>
          <p:nvPr/>
        </p:nvSpPr>
        <p:spPr>
          <a:xfrm>
            <a:off x="7687340" y="3156387"/>
            <a:ext cx="4047460" cy="3631763"/>
          </a:xfrm>
          <a:prstGeom prst="rect">
            <a:avLst/>
          </a:prstGeom>
          <a:noFill/>
        </p:spPr>
        <p:txBody>
          <a:bodyPr wrap="square">
            <a:spAutoFit/>
          </a:bodyPr>
          <a:lstStyle/>
          <a:p>
            <a:r>
              <a:rPr lang="en-GB" sz="3200" dirty="0">
                <a:latin typeface="EC Square Sans Pro" panose="020B0506040000020004" pitchFamily="34" charset="0"/>
              </a:rPr>
              <a:t>Resistance to:</a:t>
            </a:r>
          </a:p>
          <a:p>
            <a:r>
              <a:rPr lang="en-GB" sz="3200" dirty="0">
                <a:latin typeface="EC Square Sans Pro" panose="020B0506040000020004" pitchFamily="34" charset="0"/>
              </a:rPr>
              <a:t>ampicillin (AMP)</a:t>
            </a:r>
          </a:p>
          <a:p>
            <a:endParaRPr lang="en-GB" sz="2400" dirty="0">
              <a:latin typeface="EC Square Sans Pro" panose="020B0506040000020004" pitchFamily="34" charset="0"/>
            </a:endParaRPr>
          </a:p>
          <a:p>
            <a:r>
              <a:rPr lang="en-GB" sz="3200" dirty="0">
                <a:latin typeface="EC Square Sans Pro" panose="020B0506040000020004" pitchFamily="34" charset="0"/>
              </a:rPr>
              <a:t>cefotaxime (CTX)</a:t>
            </a:r>
          </a:p>
          <a:p>
            <a:endParaRPr lang="en-GB" dirty="0">
              <a:latin typeface="EC Square Sans Pro" panose="020B0506040000020004" pitchFamily="34" charset="0"/>
            </a:endParaRPr>
          </a:p>
          <a:p>
            <a:r>
              <a:rPr lang="en-GB" sz="3200" dirty="0">
                <a:latin typeface="EC Square Sans Pro" panose="020B0506040000020004" pitchFamily="34" charset="0"/>
              </a:rPr>
              <a:t>ciprofloxacin (CIP)</a:t>
            </a:r>
          </a:p>
          <a:p>
            <a:endParaRPr lang="en-GB" sz="2800" dirty="0">
              <a:latin typeface="EC Square Sans Pro" panose="020B0506040000020004" pitchFamily="34" charset="0"/>
            </a:endParaRPr>
          </a:p>
          <a:p>
            <a:r>
              <a:rPr lang="en-GB" sz="3200" dirty="0">
                <a:latin typeface="EC Square Sans Pro" panose="020B0506040000020004" pitchFamily="34" charset="0"/>
              </a:rPr>
              <a:t>tetracycline (TET)</a:t>
            </a:r>
            <a:endParaRPr lang="en-GB" sz="3200" dirty="0"/>
          </a:p>
        </p:txBody>
      </p:sp>
      <p:cxnSp>
        <p:nvCxnSpPr>
          <p:cNvPr id="20" name="Conector recto de flecha 19">
            <a:extLst>
              <a:ext uri="{FF2B5EF4-FFF2-40B4-BE49-F238E27FC236}">
                <a16:creationId xmlns:a16="http://schemas.microsoft.com/office/drawing/2014/main" id="{29579818-B6C6-4601-BFC5-717813140962}"/>
              </a:ext>
            </a:extLst>
          </p:cNvPr>
          <p:cNvCxnSpPr/>
          <p:nvPr/>
        </p:nvCxnSpPr>
        <p:spPr>
          <a:xfrm>
            <a:off x="7086600" y="5492750"/>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m3d="http://schemas.microsoft.com/office/drawing/2017/model3d" Requires="am3d">
          <p:graphicFrame>
            <p:nvGraphicFramePr>
              <p:cNvPr id="23" name="Modelo 3D 22" descr="Trofeo">
                <a:extLst>
                  <a:ext uri="{FF2B5EF4-FFF2-40B4-BE49-F238E27FC236}">
                    <a16:creationId xmlns:a16="http://schemas.microsoft.com/office/drawing/2014/main" id="{4461AB61-83CC-49C0-AA43-1D36F0CAC5C9}"/>
                  </a:ext>
                </a:extLst>
              </p:cNvPr>
              <p:cNvGraphicFramePr>
                <a:graphicFrameLocks noChangeAspect="1"/>
              </p:cNvGraphicFramePr>
              <p:nvPr/>
            </p:nvGraphicFramePr>
            <p:xfrm>
              <a:off x="10578528" y="4178373"/>
              <a:ext cx="1562012" cy="1314375"/>
            </p:xfrm>
            <a:graphic>
              <a:graphicData uri="http://schemas.microsoft.com/office/drawing/2017/model3d">
                <am3d:model3d r:embed="rId5">
                  <am3d:spPr>
                    <a:xfrm>
                      <a:off x="0" y="0"/>
                      <a:ext cx="1562012" cy="1314375"/>
                    </a:xfrm>
                    <a:prstGeom prst="rect">
                      <a:avLst/>
                    </a:prstGeom>
                  </am3d:spPr>
                  <am3d:camera>
                    <am3d:pos x="0" y="0" z="66204656"/>
                    <am3d:up dx="0" dy="36000000" dz="0"/>
                    <am3d:lookAt x="0" y="0" z="0"/>
                    <am3d:perspective fov="2700000"/>
                  </am3d:camera>
                  <am3d:trans>
                    <am3d:meterPerModelUnit n="15605533" d="1000000"/>
                    <am3d:preTrans dx="0" dy="-14889060" dz="-6"/>
                    <am3d:scale>
                      <am3d:sx n="1000000" d="1000000"/>
                      <am3d:sy n="1000000" d="1000000"/>
                      <am3d:sz n="1000000" d="1000000"/>
                    </am3d:scale>
                    <am3d:rot ax="1528524" ay="-1755866" az="-786652"/>
                    <am3d:postTrans dx="0" dy="0" dz="0"/>
                  </am3d:trans>
                  <am3d:raster rName="Office3DRenderer" rVer="16.0.8326">
                    <am3d:blip r:embed="rId6"/>
                  </am3d:raster>
                  <am3d:objViewport viewportSz="201918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3" name="Modelo 3D 22" descr="Trofeo">
                <a:extLst>
                  <a:ext uri="{FF2B5EF4-FFF2-40B4-BE49-F238E27FC236}">
                    <a16:creationId xmlns:a16="http://schemas.microsoft.com/office/drawing/2014/main" id="{4461AB61-83CC-49C0-AA43-1D36F0CAC5C9}"/>
                  </a:ext>
                </a:extLst>
              </p:cNvPr>
              <p:cNvPicPr>
                <a:picLocks noGrp="1" noRot="1" noChangeAspect="1" noMove="1" noResize="1" noEditPoints="1" noAdjustHandles="1" noChangeArrowheads="1" noChangeShapeType="1" noCrop="1"/>
              </p:cNvPicPr>
              <p:nvPr/>
            </p:nvPicPr>
            <p:blipFill>
              <a:blip r:embed="rId6"/>
              <a:stretch>
                <a:fillRect/>
              </a:stretch>
            </p:blipFill>
            <p:spPr>
              <a:xfrm>
                <a:off x="10578528" y="4178373"/>
                <a:ext cx="1562012" cy="1314375"/>
              </a:xfrm>
              <a:prstGeom prst="rect">
                <a:avLst/>
              </a:prstGeom>
            </p:spPr>
          </p:pic>
        </mc:Fallback>
      </mc:AlternateContent>
      <p:sp>
        <p:nvSpPr>
          <p:cNvPr id="25" name="Marcador de texto 1">
            <a:extLst>
              <a:ext uri="{FF2B5EF4-FFF2-40B4-BE49-F238E27FC236}">
                <a16:creationId xmlns:a16="http://schemas.microsoft.com/office/drawing/2014/main" id="{6A2DD187-12BE-40DF-81C2-5807CC2D34D1}"/>
              </a:ext>
            </a:extLst>
          </p:cNvPr>
          <p:cNvSpPr>
            <a:spLocks noGrp="1"/>
          </p:cNvSpPr>
          <p:nvPr>
            <p:ph type="body" sz="quarter" idx="10"/>
          </p:nvPr>
        </p:nvSpPr>
        <p:spPr>
          <a:xfrm>
            <a:off x="6693941" y="615950"/>
            <a:ext cx="3440659" cy="685800"/>
          </a:xfrm>
          <a:solidFill>
            <a:schemeClr val="bg1"/>
          </a:solidFill>
        </p:spPr>
        <p:txBody>
          <a:bodyPr>
            <a:normAutofit/>
          </a:bodyPr>
          <a:lstStyle/>
          <a:p>
            <a:pPr marL="0" indent="0">
              <a:buNone/>
            </a:pPr>
            <a:r>
              <a:rPr lang="en-GB" sz="4000" b="1" dirty="0">
                <a:latin typeface="EC Square Sans Pro" panose="020B0506040000020004" pitchFamily="34" charset="0"/>
                <a:cs typeface="+mn-cs"/>
              </a:rPr>
              <a:t>Achievements</a:t>
            </a:r>
          </a:p>
        </p:txBody>
      </p:sp>
      <p:pic>
        <p:nvPicPr>
          <p:cNvPr id="26" name="Picture 6" descr="Chicken Icon Vector Art, Icons, and Graphics for Free Download">
            <a:extLst>
              <a:ext uri="{FF2B5EF4-FFF2-40B4-BE49-F238E27FC236}">
                <a16:creationId xmlns:a16="http://schemas.microsoft.com/office/drawing/2014/main" id="{02ED8444-E89A-49A1-A18E-E9BACB0DC846}"/>
              </a:ext>
            </a:extLst>
          </p:cNvPr>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l="24649" t="19410" r="24531" b="22786"/>
          <a:stretch/>
        </p:blipFill>
        <p:spPr bwMode="auto">
          <a:xfrm>
            <a:off x="6146866" y="2292350"/>
            <a:ext cx="368603" cy="4192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Rectángulo 21">
            <a:extLst>
              <a:ext uri="{FF2B5EF4-FFF2-40B4-BE49-F238E27FC236}">
                <a16:creationId xmlns:a16="http://schemas.microsoft.com/office/drawing/2014/main" id="{611BE222-C18A-4132-B90F-CA64B56986C3}"/>
              </a:ext>
            </a:extLst>
          </p:cNvPr>
          <p:cNvSpPr/>
          <p:nvPr/>
        </p:nvSpPr>
        <p:spPr>
          <a:xfrm>
            <a:off x="3995597" y="2903343"/>
            <a:ext cx="1301749"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31844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34">
            <a:extLst>
              <a:ext uri="{FF2B5EF4-FFF2-40B4-BE49-F238E27FC236}">
                <a16:creationId xmlns:a16="http://schemas.microsoft.com/office/drawing/2014/main" id="{F14716CD-A60B-44E0-B79E-19772F5B96B3}"/>
              </a:ext>
            </a:extLst>
          </p:cNvPr>
          <p:cNvSpPr>
            <a:spLocks noGrp="1"/>
          </p:cNvSpPr>
          <p:nvPr>
            <p:ph type="body" sz="quarter" idx="4294967295"/>
          </p:nvPr>
        </p:nvSpPr>
        <p:spPr>
          <a:xfrm>
            <a:off x="3571875" y="2057400"/>
            <a:ext cx="3487738" cy="781050"/>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spTree>
    <p:extLst>
      <p:ext uri="{BB962C8B-B14F-4D97-AF65-F5344CB8AC3E}">
        <p14:creationId xmlns:p14="http://schemas.microsoft.com/office/powerpoint/2010/main" val="3253062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6C65370-E0CC-42A0-A0F4-3B48429C8E31}"/>
              </a:ext>
            </a:extLst>
          </p:cNvPr>
          <p:cNvSpPr txBox="1"/>
          <p:nvPr/>
        </p:nvSpPr>
        <p:spPr>
          <a:xfrm>
            <a:off x="0" y="1149350"/>
            <a:ext cx="5486400" cy="830997"/>
          </a:xfrm>
          <a:prstGeom prst="rect">
            <a:avLst/>
          </a:prstGeom>
          <a:solidFill>
            <a:srgbClr val="003399"/>
          </a:solidFill>
        </p:spPr>
        <p:txBody>
          <a:bodyPr wrap="square">
            <a:spAutoFit/>
          </a:bodyPr>
          <a:lstStyle/>
          <a:p>
            <a:pPr algn="ctr"/>
            <a:r>
              <a:rPr lang="en-GB" sz="4800" dirty="0">
                <a:solidFill>
                  <a:schemeClr val="bg1"/>
                </a:solidFill>
                <a:latin typeface="EC Square Sans Pro" panose="020B0506040000020004" pitchFamily="34" charset="0"/>
              </a:rPr>
              <a:t>A Global threat</a:t>
            </a:r>
          </a:p>
        </p:txBody>
      </p:sp>
      <p:pic>
        <p:nvPicPr>
          <p:cNvPr id="3" name="Imagen 2">
            <a:extLst>
              <a:ext uri="{FF2B5EF4-FFF2-40B4-BE49-F238E27FC236}">
                <a16:creationId xmlns:a16="http://schemas.microsoft.com/office/drawing/2014/main" id="{73810695-4B18-4AB9-AAC3-92C349B6A23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4800" y="2825750"/>
            <a:ext cx="4648200" cy="3884112"/>
          </a:xfrm>
          <a:prstGeom prst="rect">
            <a:avLst/>
          </a:prstGeom>
        </p:spPr>
      </p:pic>
      <p:sp>
        <p:nvSpPr>
          <p:cNvPr id="5" name="CuadroTexto 4">
            <a:extLst>
              <a:ext uri="{FF2B5EF4-FFF2-40B4-BE49-F238E27FC236}">
                <a16:creationId xmlns:a16="http://schemas.microsoft.com/office/drawing/2014/main" id="{C5127275-2F9B-44C4-BB3A-46D089D33F07}"/>
              </a:ext>
            </a:extLst>
          </p:cNvPr>
          <p:cNvSpPr txBox="1"/>
          <p:nvPr/>
        </p:nvSpPr>
        <p:spPr>
          <a:xfrm>
            <a:off x="6705600" y="1149349"/>
            <a:ext cx="5486400" cy="830997"/>
          </a:xfrm>
          <a:prstGeom prst="rect">
            <a:avLst/>
          </a:prstGeom>
          <a:solidFill>
            <a:srgbClr val="003399"/>
          </a:solidFill>
        </p:spPr>
        <p:txBody>
          <a:bodyPr wrap="square">
            <a:spAutoFit/>
          </a:bodyPr>
          <a:lstStyle/>
          <a:p>
            <a:pPr algn="ctr"/>
            <a:r>
              <a:rPr lang="en-GB" sz="4800" dirty="0">
                <a:solidFill>
                  <a:schemeClr val="bg1"/>
                </a:solidFill>
                <a:latin typeface="EC Square Sans Pro" panose="020B0506040000020004" pitchFamily="34" charset="0"/>
              </a:rPr>
              <a:t>Economic impact</a:t>
            </a:r>
          </a:p>
        </p:txBody>
      </p:sp>
      <p:sp>
        <p:nvSpPr>
          <p:cNvPr id="7" name="Marcador de texto 1">
            <a:extLst>
              <a:ext uri="{FF2B5EF4-FFF2-40B4-BE49-F238E27FC236}">
                <a16:creationId xmlns:a16="http://schemas.microsoft.com/office/drawing/2014/main" id="{1D42911C-E294-4D6A-BF59-85F8CBB21A2D}"/>
              </a:ext>
            </a:extLst>
          </p:cNvPr>
          <p:cNvSpPr>
            <a:spLocks noGrp="1"/>
          </p:cNvSpPr>
          <p:nvPr>
            <p:ph type="body" sz="quarter" idx="10"/>
          </p:nvPr>
        </p:nvSpPr>
        <p:spPr>
          <a:xfrm>
            <a:off x="762000" y="311150"/>
            <a:ext cx="9462631" cy="476730"/>
          </a:xfrm>
        </p:spPr>
        <p:txBody>
          <a:bodyPr/>
          <a:lstStyle/>
          <a:p>
            <a:pPr marL="0" indent="0">
              <a:buNone/>
            </a:pPr>
            <a:r>
              <a:rPr lang="en-GB" sz="2800" dirty="0">
                <a:latin typeface="EC Square Sans Pro" panose="020B0506040000020004" pitchFamily="34" charset="0"/>
              </a:rPr>
              <a:t>Antimicrobial Resistance</a:t>
            </a:r>
          </a:p>
        </p:txBody>
      </p:sp>
      <p:sp>
        <p:nvSpPr>
          <p:cNvPr id="11" name="CuadroTexto 10">
            <a:extLst>
              <a:ext uri="{FF2B5EF4-FFF2-40B4-BE49-F238E27FC236}">
                <a16:creationId xmlns:a16="http://schemas.microsoft.com/office/drawing/2014/main" id="{411B092D-8A8C-41EC-A18A-7439F8EB7891}"/>
              </a:ext>
            </a:extLst>
          </p:cNvPr>
          <p:cNvSpPr txBox="1"/>
          <p:nvPr/>
        </p:nvSpPr>
        <p:spPr>
          <a:xfrm>
            <a:off x="6705600" y="2238132"/>
            <a:ext cx="4953000" cy="1723549"/>
          </a:xfrm>
          <a:prstGeom prst="rect">
            <a:avLst/>
          </a:prstGeom>
          <a:noFill/>
        </p:spPr>
        <p:txBody>
          <a:bodyPr wrap="square">
            <a:spAutoFit/>
          </a:bodyPr>
          <a:lstStyle/>
          <a:p>
            <a:pPr algn="l"/>
            <a:r>
              <a:rPr lang="en-GB" b="0" i="0" dirty="0">
                <a:solidFill>
                  <a:srgbClr val="3F4A52"/>
                </a:solidFill>
                <a:effectLst/>
                <a:latin typeface="EC Square Sans Pro" panose="020B0506040000020004" pitchFamily="34" charset="0"/>
              </a:rPr>
              <a:t>The estimated cost of AMR for healthcare systems in Europe is:</a:t>
            </a:r>
            <a:endParaRPr lang="en-GB" sz="4000" dirty="0">
              <a:solidFill>
                <a:srgbClr val="3F4A52"/>
              </a:solidFill>
              <a:latin typeface="Open Sans" panose="020B0606030504020204" pitchFamily="34" charset="0"/>
            </a:endParaRPr>
          </a:p>
          <a:p>
            <a:pPr algn="ctr"/>
            <a:r>
              <a:rPr lang="en-GB" sz="4800" b="1" i="0" dirty="0">
                <a:solidFill>
                  <a:srgbClr val="003399"/>
                </a:solidFill>
                <a:effectLst/>
                <a:latin typeface="EC Square Sans Pro" panose="020B0506040000020004" pitchFamily="34" charset="0"/>
              </a:rPr>
              <a:t>€1.1 billion/ year </a:t>
            </a:r>
          </a:p>
        </p:txBody>
      </p:sp>
      <p:sp>
        <p:nvSpPr>
          <p:cNvPr id="2" name="CuadroTexto 1">
            <a:extLst>
              <a:ext uri="{FF2B5EF4-FFF2-40B4-BE49-F238E27FC236}">
                <a16:creationId xmlns:a16="http://schemas.microsoft.com/office/drawing/2014/main" id="{9FE28206-005C-40CF-A816-0832E7C273F7}"/>
              </a:ext>
            </a:extLst>
          </p:cNvPr>
          <p:cNvSpPr txBox="1"/>
          <p:nvPr/>
        </p:nvSpPr>
        <p:spPr>
          <a:xfrm>
            <a:off x="0" y="2018651"/>
            <a:ext cx="5257800" cy="646331"/>
          </a:xfrm>
          <a:prstGeom prst="rect">
            <a:avLst/>
          </a:prstGeom>
          <a:noFill/>
        </p:spPr>
        <p:txBody>
          <a:bodyPr wrap="square" rtlCol="0">
            <a:spAutoFit/>
          </a:bodyPr>
          <a:lstStyle/>
          <a:p>
            <a:r>
              <a:rPr lang="en-GB" dirty="0">
                <a:solidFill>
                  <a:srgbClr val="3F4A52"/>
                </a:solidFill>
                <a:latin typeface="EC Square Sans Pro" panose="020B0506040000020004" pitchFamily="34" charset="0"/>
              </a:rPr>
              <a:t>Estimated number of deaths caused by AMR in 2050 in comparison with current common causes of deaths</a:t>
            </a:r>
          </a:p>
        </p:txBody>
      </p:sp>
      <p:pic>
        <p:nvPicPr>
          <p:cNvPr id="8" name="Picture 7">
            <a:extLst>
              <a:ext uri="{FF2B5EF4-FFF2-40B4-BE49-F238E27FC236}">
                <a16:creationId xmlns:a16="http://schemas.microsoft.com/office/drawing/2014/main" id="{90B716D8-9625-1DFF-BDE4-6B34148141A1}"/>
              </a:ext>
            </a:extLst>
          </p:cNvPr>
          <p:cNvPicPr>
            <a:picLocks noChangeAspect="1"/>
          </p:cNvPicPr>
          <p:nvPr/>
        </p:nvPicPr>
        <p:blipFill>
          <a:blip r:embed="rId4"/>
          <a:stretch>
            <a:fillRect/>
          </a:stretch>
        </p:blipFill>
        <p:spPr>
          <a:xfrm>
            <a:off x="6934200" y="4121149"/>
            <a:ext cx="2136461" cy="26247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59FA4421-ED24-D424-07D1-6E4AE6C01B9A}"/>
              </a:ext>
            </a:extLst>
          </p:cNvPr>
          <p:cNvSpPr txBox="1"/>
          <p:nvPr/>
        </p:nvSpPr>
        <p:spPr>
          <a:xfrm>
            <a:off x="9296400" y="4218281"/>
            <a:ext cx="2590800" cy="2123658"/>
          </a:xfrm>
          <a:prstGeom prst="rect">
            <a:avLst/>
          </a:prstGeom>
          <a:noFill/>
        </p:spPr>
        <p:txBody>
          <a:bodyPr wrap="square" rtlCol="0">
            <a:spAutoFit/>
          </a:bodyPr>
          <a:lstStyle/>
          <a:p>
            <a:r>
              <a:rPr lang="en-US" sz="2800" b="1" dirty="0"/>
              <a:t>New report 2023: </a:t>
            </a:r>
          </a:p>
          <a:p>
            <a:endParaRPr lang="en-US" sz="2800" b="1" dirty="0"/>
          </a:p>
          <a:p>
            <a:r>
              <a:rPr lang="en-US" sz="4800" b="1" dirty="0">
                <a:solidFill>
                  <a:srgbClr val="003399"/>
                </a:solidFill>
                <a:latin typeface="EC Square Sans Pro" panose="020B0506040000020004" pitchFamily="34" charset="0"/>
              </a:rPr>
              <a:t>$$ ↑↑</a:t>
            </a:r>
            <a:endParaRPr lang="en-GB" sz="4800" b="1" dirty="0">
              <a:solidFill>
                <a:srgbClr val="003399"/>
              </a:solidFill>
              <a:latin typeface="EC Square Sans Pro" panose="020B0506040000020004" pitchFamily="34" charset="0"/>
            </a:endParaRPr>
          </a:p>
        </p:txBody>
      </p:sp>
    </p:spTree>
    <p:extLst>
      <p:ext uri="{BB962C8B-B14F-4D97-AF65-F5344CB8AC3E}">
        <p14:creationId xmlns:p14="http://schemas.microsoft.com/office/powerpoint/2010/main" val="3824595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63E4619-3C8A-44F4-B178-A8DFC4BE6BB0}"/>
              </a:ext>
            </a:extLst>
          </p:cNvPr>
          <p:cNvSpPr txBox="1"/>
          <p:nvPr/>
        </p:nvSpPr>
        <p:spPr>
          <a:xfrm>
            <a:off x="323517" y="3954843"/>
            <a:ext cx="2772586" cy="1815882"/>
          </a:xfrm>
          <a:prstGeom prst="rect">
            <a:avLst/>
          </a:prstGeom>
          <a:noFill/>
        </p:spPr>
        <p:txBody>
          <a:bodyPr wrap="square" rtlCol="0">
            <a:spAutoFit/>
          </a:bodyPr>
          <a:lstStyle/>
          <a:p>
            <a:r>
              <a:rPr lang="en-GB" sz="2800" dirty="0">
                <a:latin typeface="EC Square Sans Pro" panose="020B0506040000020004" pitchFamily="34" charset="0"/>
              </a:rPr>
              <a:t>Use, overuse and misuse </a:t>
            </a:r>
            <a:r>
              <a:rPr lang="en-GB" sz="2800" dirty="0">
                <a:solidFill>
                  <a:schemeClr val="tx1"/>
                </a:solidFill>
                <a:latin typeface="EC Square Sans Pro" panose="020B0506040000020004" pitchFamily="34" charset="0"/>
              </a:rPr>
              <a:t>of antimicrobials</a:t>
            </a:r>
          </a:p>
          <a:p>
            <a:endParaRPr lang="en-GB" sz="2800" dirty="0">
              <a:latin typeface="EC Square Sans Pro" panose="020B0506040000020004" pitchFamily="34" charset="0"/>
            </a:endParaRPr>
          </a:p>
        </p:txBody>
      </p:sp>
      <p:sp>
        <p:nvSpPr>
          <p:cNvPr id="7" name="CuadroTexto 6">
            <a:extLst>
              <a:ext uri="{FF2B5EF4-FFF2-40B4-BE49-F238E27FC236}">
                <a16:creationId xmlns:a16="http://schemas.microsoft.com/office/drawing/2014/main" id="{36CCC8AE-EAB6-40DE-A44C-68C21EE7D592}"/>
              </a:ext>
            </a:extLst>
          </p:cNvPr>
          <p:cNvSpPr txBox="1"/>
          <p:nvPr/>
        </p:nvSpPr>
        <p:spPr>
          <a:xfrm>
            <a:off x="3870748" y="3943177"/>
            <a:ext cx="1905000" cy="1384995"/>
          </a:xfrm>
          <a:prstGeom prst="rect">
            <a:avLst/>
          </a:prstGeom>
          <a:noFill/>
        </p:spPr>
        <p:txBody>
          <a:bodyPr wrap="square" rtlCol="0">
            <a:spAutoFit/>
          </a:bodyPr>
          <a:lstStyle/>
          <a:p>
            <a:r>
              <a:rPr lang="en-GB" sz="2800" dirty="0">
                <a:solidFill>
                  <a:schemeClr val="tx1"/>
                </a:solidFill>
                <a:latin typeface="EC Square Sans Pro" panose="020B0506040000020004" pitchFamily="34" charset="0"/>
              </a:rPr>
              <a:t>Microbes </a:t>
            </a:r>
            <a:r>
              <a:rPr lang="en-GB" sz="2800" dirty="0">
                <a:latin typeface="EC Square Sans Pro" panose="020B0506040000020004" pitchFamily="34" charset="0"/>
              </a:rPr>
              <a:t>develop resistance</a:t>
            </a:r>
          </a:p>
        </p:txBody>
      </p:sp>
      <p:sp>
        <p:nvSpPr>
          <p:cNvPr id="8" name="CuadroTexto 7">
            <a:extLst>
              <a:ext uri="{FF2B5EF4-FFF2-40B4-BE49-F238E27FC236}">
                <a16:creationId xmlns:a16="http://schemas.microsoft.com/office/drawing/2014/main" id="{442DF08B-4A1A-433C-96E5-A20EAB01DB2F}"/>
              </a:ext>
            </a:extLst>
          </p:cNvPr>
          <p:cNvSpPr txBox="1"/>
          <p:nvPr/>
        </p:nvSpPr>
        <p:spPr>
          <a:xfrm>
            <a:off x="6379806" y="4054563"/>
            <a:ext cx="2459759" cy="1384995"/>
          </a:xfrm>
          <a:prstGeom prst="rect">
            <a:avLst/>
          </a:prstGeom>
          <a:noFill/>
        </p:spPr>
        <p:txBody>
          <a:bodyPr wrap="square" rtlCol="0">
            <a:spAutoFit/>
          </a:bodyPr>
          <a:lstStyle/>
          <a:p>
            <a:r>
              <a:rPr lang="en-GB" sz="2800" dirty="0">
                <a:latin typeface="EC Square Sans Pro" panose="020B0506040000020004" pitchFamily="34" charset="0"/>
              </a:rPr>
              <a:t>Antimicrob</a:t>
            </a:r>
            <a:r>
              <a:rPr lang="en-GB" sz="2800" dirty="0">
                <a:solidFill>
                  <a:schemeClr val="tx1"/>
                </a:solidFill>
                <a:latin typeface="EC Square Sans Pro" panose="020B0506040000020004" pitchFamily="34" charset="0"/>
              </a:rPr>
              <a:t>ial</a:t>
            </a:r>
            <a:r>
              <a:rPr lang="en-GB" sz="2800" dirty="0">
                <a:latin typeface="EC Square Sans Pro" panose="020B0506040000020004" pitchFamily="34" charset="0"/>
              </a:rPr>
              <a:t>s become less effective</a:t>
            </a:r>
          </a:p>
        </p:txBody>
      </p:sp>
      <p:sp>
        <p:nvSpPr>
          <p:cNvPr id="9" name="CuadroTexto 8">
            <a:extLst>
              <a:ext uri="{FF2B5EF4-FFF2-40B4-BE49-F238E27FC236}">
                <a16:creationId xmlns:a16="http://schemas.microsoft.com/office/drawing/2014/main" id="{56942170-675E-461E-9EBA-F361CB62810E}"/>
              </a:ext>
            </a:extLst>
          </p:cNvPr>
          <p:cNvSpPr txBox="1"/>
          <p:nvPr/>
        </p:nvSpPr>
        <p:spPr>
          <a:xfrm>
            <a:off x="9511714" y="3829268"/>
            <a:ext cx="2083386" cy="1815882"/>
          </a:xfrm>
          <a:prstGeom prst="rect">
            <a:avLst/>
          </a:prstGeom>
          <a:noFill/>
        </p:spPr>
        <p:txBody>
          <a:bodyPr wrap="square" rtlCol="0">
            <a:spAutoFit/>
          </a:bodyPr>
          <a:lstStyle/>
          <a:p>
            <a:r>
              <a:rPr lang="en-GB" sz="2800" dirty="0">
                <a:latin typeface="EC Square Sans Pro" panose="020B0506040000020004" pitchFamily="34" charset="0"/>
              </a:rPr>
              <a:t>Diseases spread more easily, persist or kill</a:t>
            </a:r>
            <a:endParaRPr lang="en-GB" sz="2800" strike="dblStrike" dirty="0">
              <a:solidFill>
                <a:srgbClr val="FF0000"/>
              </a:solidFill>
              <a:latin typeface="EC Square Sans Pro" panose="020B0506040000020004" pitchFamily="34" charset="0"/>
            </a:endParaRPr>
          </a:p>
        </p:txBody>
      </p:sp>
      <p:cxnSp>
        <p:nvCxnSpPr>
          <p:cNvPr id="4" name="Conector recto de flecha 3">
            <a:extLst>
              <a:ext uri="{FF2B5EF4-FFF2-40B4-BE49-F238E27FC236}">
                <a16:creationId xmlns:a16="http://schemas.microsoft.com/office/drawing/2014/main" id="{93CDF22E-462C-4E62-8BBA-64B33A28F0F0}"/>
              </a:ext>
            </a:extLst>
          </p:cNvPr>
          <p:cNvCxnSpPr>
            <a:cxnSpLocks/>
          </p:cNvCxnSpPr>
          <p:nvPr/>
        </p:nvCxnSpPr>
        <p:spPr>
          <a:xfrm>
            <a:off x="3238207" y="4433423"/>
            <a:ext cx="472440" cy="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7D922B4D-F09E-450E-B507-F4B1A88243E6}"/>
              </a:ext>
            </a:extLst>
          </p:cNvPr>
          <p:cNvCxnSpPr>
            <a:cxnSpLocks/>
          </p:cNvCxnSpPr>
          <p:nvPr/>
        </p:nvCxnSpPr>
        <p:spPr>
          <a:xfrm>
            <a:off x="8877007" y="4433423"/>
            <a:ext cx="381000" cy="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427E7028-77BE-4AD0-BB26-5611353C9E8E}"/>
              </a:ext>
            </a:extLst>
          </p:cNvPr>
          <p:cNvCxnSpPr>
            <a:cxnSpLocks/>
          </p:cNvCxnSpPr>
          <p:nvPr/>
        </p:nvCxnSpPr>
        <p:spPr>
          <a:xfrm>
            <a:off x="5600407" y="4433423"/>
            <a:ext cx="381000" cy="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6" name="Gráfico 5" descr="Cápsula de Petri contorno">
            <a:extLst>
              <a:ext uri="{FF2B5EF4-FFF2-40B4-BE49-F238E27FC236}">
                <a16:creationId xmlns:a16="http://schemas.microsoft.com/office/drawing/2014/main" id="{E2EE7E28-C50B-457E-87A2-55D5D594133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449775" y="5425542"/>
            <a:ext cx="646328" cy="646328"/>
          </a:xfrm>
          <a:prstGeom prst="rect">
            <a:avLst/>
          </a:prstGeom>
        </p:spPr>
      </p:pic>
      <p:pic>
        <p:nvPicPr>
          <p:cNvPr id="11" name="Gráfico 10" descr="Cápsula de Petri con relleno sólido">
            <a:extLst>
              <a:ext uri="{FF2B5EF4-FFF2-40B4-BE49-F238E27FC236}">
                <a16:creationId xmlns:a16="http://schemas.microsoft.com/office/drawing/2014/main" id="{60303A49-96BB-4531-BBC2-86A1DE7AE74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19961" y="3168576"/>
            <a:ext cx="738570" cy="738570"/>
          </a:xfrm>
          <a:prstGeom prst="rect">
            <a:avLst/>
          </a:prstGeom>
        </p:spPr>
      </p:pic>
      <p:pic>
        <p:nvPicPr>
          <p:cNvPr id="17" name="Gráfico 16" descr="Germen con relleno sólido">
            <a:extLst>
              <a:ext uri="{FF2B5EF4-FFF2-40B4-BE49-F238E27FC236}">
                <a16:creationId xmlns:a16="http://schemas.microsoft.com/office/drawing/2014/main" id="{62D33601-3982-4CE7-A367-FC52ECA7AEF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6026346">
            <a:off x="10788977" y="5523546"/>
            <a:ext cx="564902" cy="564902"/>
          </a:xfrm>
          <a:prstGeom prst="rect">
            <a:avLst/>
          </a:prstGeom>
        </p:spPr>
      </p:pic>
      <p:pic>
        <p:nvPicPr>
          <p:cNvPr id="19" name="Gráfico 18" descr="Germen con relleno sólido">
            <a:extLst>
              <a:ext uri="{FF2B5EF4-FFF2-40B4-BE49-F238E27FC236}">
                <a16:creationId xmlns:a16="http://schemas.microsoft.com/office/drawing/2014/main" id="{A09D8FBC-4BE1-4CD3-A561-EEDE97F685D3}"/>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937479" y="5264150"/>
            <a:ext cx="807720" cy="807720"/>
          </a:xfrm>
          <a:prstGeom prst="rect">
            <a:avLst/>
          </a:prstGeom>
        </p:spPr>
      </p:pic>
      <p:pic>
        <p:nvPicPr>
          <p:cNvPr id="21" name="Gráfico 20" descr="Germen contorno">
            <a:extLst>
              <a:ext uri="{FF2B5EF4-FFF2-40B4-BE49-F238E27FC236}">
                <a16:creationId xmlns:a16="http://schemas.microsoft.com/office/drawing/2014/main" id="{44DB5C35-5A7A-402A-BCF1-F6C05B011527}"/>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928989" y="2989672"/>
            <a:ext cx="807720" cy="807720"/>
          </a:xfrm>
          <a:prstGeom prst="rect">
            <a:avLst/>
          </a:prstGeom>
        </p:spPr>
      </p:pic>
      <p:pic>
        <p:nvPicPr>
          <p:cNvPr id="23" name="Gráfico 22" descr="Germen contorno">
            <a:extLst>
              <a:ext uri="{FF2B5EF4-FFF2-40B4-BE49-F238E27FC236}">
                <a16:creationId xmlns:a16="http://schemas.microsoft.com/office/drawing/2014/main" id="{591A33C3-5243-448E-900D-0B62ED7BFB78}"/>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232762" y="3242859"/>
            <a:ext cx="631890" cy="631890"/>
          </a:xfrm>
          <a:prstGeom prst="rect">
            <a:avLst/>
          </a:prstGeom>
        </p:spPr>
      </p:pic>
      <p:pic>
        <p:nvPicPr>
          <p:cNvPr id="25" name="Gráfico 24" descr="Germen contorno">
            <a:extLst>
              <a:ext uri="{FF2B5EF4-FFF2-40B4-BE49-F238E27FC236}">
                <a16:creationId xmlns:a16="http://schemas.microsoft.com/office/drawing/2014/main" id="{91CB132C-7FA1-400E-A9D4-4E726AAD666A}"/>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8865383" y="3094202"/>
            <a:ext cx="646331" cy="646331"/>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983386" y="247805"/>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n-GB" sz="4000" b="1" kern="0" dirty="0">
                <a:solidFill>
                  <a:schemeClr val="bg1"/>
                </a:solidFill>
                <a:latin typeface="EC Square Sans Pro" panose="020B0506040000020004" pitchFamily="34" charset="0"/>
              </a:rPr>
              <a:t>What is AMR and how does AMR occur?</a:t>
            </a:r>
          </a:p>
        </p:txBody>
      </p:sp>
      <p:sp>
        <p:nvSpPr>
          <p:cNvPr id="3" name="TextBox 2">
            <a:extLst>
              <a:ext uri="{FF2B5EF4-FFF2-40B4-BE49-F238E27FC236}">
                <a16:creationId xmlns:a16="http://schemas.microsoft.com/office/drawing/2014/main" id="{E04B6273-B51F-1B86-FCAF-E219E0A13BDA}"/>
              </a:ext>
            </a:extLst>
          </p:cNvPr>
          <p:cNvSpPr txBox="1"/>
          <p:nvPr/>
        </p:nvSpPr>
        <p:spPr>
          <a:xfrm>
            <a:off x="533400" y="1530350"/>
            <a:ext cx="10834381" cy="1384995"/>
          </a:xfrm>
          <a:prstGeom prst="rect">
            <a:avLst/>
          </a:prstGeom>
          <a:noFill/>
        </p:spPr>
        <p:txBody>
          <a:bodyPr wrap="square" rtlCol="0">
            <a:spAutoFit/>
          </a:bodyPr>
          <a:lstStyle/>
          <a:p>
            <a:r>
              <a:rPr lang="en-US" sz="2800" dirty="0">
                <a:latin typeface="EC Square Sans Pro" panose="020B0506040000020004"/>
              </a:rPr>
              <a:t>Antimicrobial resistance (AMR) occurs when germs (bacteria, virus, or fungus) that cause infections resist the effects of the medicines used to treat them. </a:t>
            </a:r>
            <a:endParaRPr lang="LID4096" sz="2800" dirty="0">
              <a:latin typeface="EC Square Sans Pro" panose="020B0506040000020004"/>
            </a:endParaRPr>
          </a:p>
        </p:txBody>
      </p:sp>
    </p:spTree>
    <p:extLst>
      <p:ext uri="{BB962C8B-B14F-4D97-AF65-F5344CB8AC3E}">
        <p14:creationId xmlns:p14="http://schemas.microsoft.com/office/powerpoint/2010/main" val="1936877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7FD3E5C-1606-4DD6-89E1-3F2A497CF977}"/>
              </a:ext>
            </a:extLst>
          </p:cNvPr>
          <p:cNvSpPr/>
          <p:nvPr/>
        </p:nvSpPr>
        <p:spPr>
          <a:xfrm>
            <a:off x="0" y="0"/>
            <a:ext cx="5715000" cy="68707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bg1"/>
              </a:solidFill>
              <a:latin typeface="EC Square Sans Pro" panose="020B0506040000020004" pitchFamily="34" charset="0"/>
            </a:endParaRPr>
          </a:p>
        </p:txBody>
      </p:sp>
      <p:sp>
        <p:nvSpPr>
          <p:cNvPr id="5" name="CuadroTexto 4">
            <a:extLst>
              <a:ext uri="{FF2B5EF4-FFF2-40B4-BE49-F238E27FC236}">
                <a16:creationId xmlns:a16="http://schemas.microsoft.com/office/drawing/2014/main" id="{C22D332C-AA8E-47DE-A0F3-6F3AF9BCE1C9}"/>
              </a:ext>
            </a:extLst>
          </p:cNvPr>
          <p:cNvSpPr txBox="1"/>
          <p:nvPr/>
        </p:nvSpPr>
        <p:spPr>
          <a:xfrm>
            <a:off x="457200" y="2320558"/>
            <a:ext cx="4495800" cy="2554545"/>
          </a:xfrm>
          <a:prstGeom prst="rect">
            <a:avLst/>
          </a:prstGeom>
          <a:noFill/>
        </p:spPr>
        <p:txBody>
          <a:bodyPr wrap="square">
            <a:spAutoFit/>
          </a:bodyPr>
          <a:lstStyle/>
          <a:p>
            <a:pPr algn="ctr"/>
            <a:r>
              <a:rPr lang="en-GB" sz="4000" b="1" dirty="0">
                <a:solidFill>
                  <a:schemeClr val="bg1"/>
                </a:solidFill>
                <a:latin typeface="EC Square Sans Pro" panose="020B0506040000020004" pitchFamily="34" charset="0"/>
              </a:rPr>
              <a:t>AMR is present in humans, animals, plants and the environment</a:t>
            </a:r>
            <a:endParaRPr lang="en-US" sz="4000" b="1" dirty="0">
              <a:solidFill>
                <a:schemeClr val="bg1"/>
              </a:solidFill>
              <a:latin typeface="EC Square Sans Pro" panose="020B0506040000020004" pitchFamily="34" charset="0"/>
            </a:endParaRPr>
          </a:p>
        </p:txBody>
      </p:sp>
      <p:sp>
        <p:nvSpPr>
          <p:cNvPr id="6" name="Forma libre: forma 5">
            <a:extLst>
              <a:ext uri="{FF2B5EF4-FFF2-40B4-BE49-F238E27FC236}">
                <a16:creationId xmlns:a16="http://schemas.microsoft.com/office/drawing/2014/main" id="{62094C6B-0E56-46FE-9595-AF1BAEACF863}"/>
              </a:ext>
            </a:extLst>
          </p:cNvPr>
          <p:cNvSpPr/>
          <p:nvPr/>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3" name="Picture 2" descr="One Health - Wikipedia">
            <a:extLst>
              <a:ext uri="{FF2B5EF4-FFF2-40B4-BE49-F238E27FC236}">
                <a16:creationId xmlns:a16="http://schemas.microsoft.com/office/drawing/2014/main" id="{0E8A1558-21C3-4246-9A71-9A92ECE4C170}"/>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86600" y="20231"/>
            <a:ext cx="3851252" cy="333375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FB3615D5-0E28-4546-9B82-A34F11D5AC7D}"/>
              </a:ext>
            </a:extLst>
          </p:cNvPr>
          <p:cNvSpPr txBox="1"/>
          <p:nvPr/>
        </p:nvSpPr>
        <p:spPr>
          <a:xfrm>
            <a:off x="7086600" y="3597830"/>
            <a:ext cx="1752600" cy="430887"/>
          </a:xfrm>
          <a:prstGeom prst="rect">
            <a:avLst/>
          </a:prstGeom>
          <a:noFill/>
        </p:spPr>
        <p:txBody>
          <a:bodyPr wrap="square" rtlCol="0">
            <a:spAutoFit/>
          </a:bodyPr>
          <a:lstStyle/>
          <a:p>
            <a:pPr algn="ctr"/>
            <a:r>
              <a:rPr lang="en-GB" sz="1100" dirty="0"/>
              <a:t>Antimicrobial consumption in animals</a:t>
            </a:r>
          </a:p>
        </p:txBody>
      </p:sp>
      <p:sp>
        <p:nvSpPr>
          <p:cNvPr id="8" name="CuadroTexto 7">
            <a:extLst>
              <a:ext uri="{FF2B5EF4-FFF2-40B4-BE49-F238E27FC236}">
                <a16:creationId xmlns:a16="http://schemas.microsoft.com/office/drawing/2014/main" id="{6D4739FA-3E36-4EBB-B8B4-DE10C706CD2C}"/>
              </a:ext>
            </a:extLst>
          </p:cNvPr>
          <p:cNvSpPr txBox="1"/>
          <p:nvPr/>
        </p:nvSpPr>
        <p:spPr>
          <a:xfrm>
            <a:off x="9448800" y="3597830"/>
            <a:ext cx="1371600" cy="600164"/>
          </a:xfrm>
          <a:prstGeom prst="rect">
            <a:avLst/>
          </a:prstGeom>
          <a:noFill/>
        </p:spPr>
        <p:txBody>
          <a:bodyPr wrap="square" rtlCol="0">
            <a:spAutoFit/>
          </a:bodyPr>
          <a:lstStyle/>
          <a:p>
            <a:pPr algn="ctr"/>
            <a:r>
              <a:rPr lang="en-GB" sz="1100"/>
              <a:t>Antimicrobial consumption in humans</a:t>
            </a:r>
          </a:p>
        </p:txBody>
      </p:sp>
      <p:sp>
        <p:nvSpPr>
          <p:cNvPr id="3" name="Rectángulo: esquinas redondeadas 2">
            <a:extLst>
              <a:ext uri="{FF2B5EF4-FFF2-40B4-BE49-F238E27FC236}">
                <a16:creationId xmlns:a16="http://schemas.microsoft.com/office/drawing/2014/main" id="{914D3403-12D1-430E-8942-5888B5C60E8B}"/>
              </a:ext>
            </a:extLst>
          </p:cNvPr>
          <p:cNvSpPr/>
          <p:nvPr/>
        </p:nvSpPr>
        <p:spPr>
          <a:xfrm rot="19772696">
            <a:off x="7467600" y="4502150"/>
            <a:ext cx="762000" cy="372953"/>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 name="Rectángulo: esquinas redondeadas 15">
            <a:extLst>
              <a:ext uri="{FF2B5EF4-FFF2-40B4-BE49-F238E27FC236}">
                <a16:creationId xmlns:a16="http://schemas.microsoft.com/office/drawing/2014/main" id="{7E3D17A9-1AE2-4F14-A55F-09C30A3145ED}"/>
              </a:ext>
            </a:extLst>
          </p:cNvPr>
          <p:cNvSpPr/>
          <p:nvPr/>
        </p:nvSpPr>
        <p:spPr>
          <a:xfrm rot="1999970">
            <a:off x="9945792" y="4429508"/>
            <a:ext cx="762000" cy="372953"/>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CuadroTexto 16">
            <a:extLst>
              <a:ext uri="{FF2B5EF4-FFF2-40B4-BE49-F238E27FC236}">
                <a16:creationId xmlns:a16="http://schemas.microsoft.com/office/drawing/2014/main" id="{985533A1-55A8-4BE1-9A76-096F143B67D5}"/>
              </a:ext>
            </a:extLst>
          </p:cNvPr>
          <p:cNvSpPr txBox="1"/>
          <p:nvPr/>
        </p:nvSpPr>
        <p:spPr>
          <a:xfrm>
            <a:off x="7848600" y="4411087"/>
            <a:ext cx="533400" cy="369332"/>
          </a:xfrm>
          <a:prstGeom prst="rect">
            <a:avLst/>
          </a:prstGeom>
          <a:noFill/>
        </p:spPr>
        <p:txBody>
          <a:bodyPr wrap="square" rtlCol="0">
            <a:spAutoFit/>
          </a:bodyPr>
          <a:lstStyle/>
          <a:p>
            <a:r>
              <a:rPr lang="en-GB"/>
              <a:t>A</a:t>
            </a:r>
          </a:p>
        </p:txBody>
      </p:sp>
      <p:sp>
        <p:nvSpPr>
          <p:cNvPr id="18" name="CuadroTexto 17">
            <a:extLst>
              <a:ext uri="{FF2B5EF4-FFF2-40B4-BE49-F238E27FC236}">
                <a16:creationId xmlns:a16="http://schemas.microsoft.com/office/drawing/2014/main" id="{0AF7C949-35A0-492A-8F25-7031FFEEFDF0}"/>
              </a:ext>
            </a:extLst>
          </p:cNvPr>
          <p:cNvSpPr txBox="1"/>
          <p:nvPr/>
        </p:nvSpPr>
        <p:spPr>
          <a:xfrm>
            <a:off x="10287000" y="4505771"/>
            <a:ext cx="533400" cy="369332"/>
          </a:xfrm>
          <a:prstGeom prst="rect">
            <a:avLst/>
          </a:prstGeom>
          <a:noFill/>
        </p:spPr>
        <p:txBody>
          <a:bodyPr wrap="square" rtlCol="0">
            <a:spAutoFit/>
          </a:bodyPr>
          <a:lstStyle/>
          <a:p>
            <a:r>
              <a:rPr lang="en-GB"/>
              <a:t>H</a:t>
            </a:r>
          </a:p>
        </p:txBody>
      </p:sp>
      <p:pic>
        <p:nvPicPr>
          <p:cNvPr id="19" name="Picture 6" descr="Chicken Icon Vector Art, Icons, and Graphics for Free Download">
            <a:extLst>
              <a:ext uri="{FF2B5EF4-FFF2-40B4-BE49-F238E27FC236}">
                <a16:creationId xmlns:a16="http://schemas.microsoft.com/office/drawing/2014/main" id="{EDBCEAB4-7122-4990-B5A4-9FD3FBC5F3D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566227" y="5904540"/>
            <a:ext cx="175015" cy="19906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 name="Picture 8" descr="Sheep Vector Illustration Black Silhouette. Stock Vector - Illustration of  raphic, husbandry: 140349495">
            <a:extLst>
              <a:ext uri="{FF2B5EF4-FFF2-40B4-BE49-F238E27FC236}">
                <a16:creationId xmlns:a16="http://schemas.microsoft.com/office/drawing/2014/main" id="{69389230-7694-4EB4-B733-489568337B63}"/>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3743" t="7481" r="11426" b="9237"/>
          <a:stretch/>
        </p:blipFill>
        <p:spPr bwMode="auto">
          <a:xfrm>
            <a:off x="7566227" y="6157517"/>
            <a:ext cx="230389" cy="17062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1" name="Picture 4" descr="840+ Heifer Illustrations, Royalty-Free Vector Graphics &amp; Clip Art - iStock  | Heifer cows, Heifer vector, Heifer milk">
            <a:extLst>
              <a:ext uri="{FF2B5EF4-FFF2-40B4-BE49-F238E27FC236}">
                <a16:creationId xmlns:a16="http://schemas.microsoft.com/office/drawing/2014/main" id="{862FE27E-F170-4DA4-ABB8-8AAEB4253E6B}"/>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16340" t="28652" r="15867" b="28682"/>
          <a:stretch/>
        </p:blipFill>
        <p:spPr bwMode="auto">
          <a:xfrm>
            <a:off x="7572368" y="6400493"/>
            <a:ext cx="250792" cy="15784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2" name="Picture 12" descr="Over 900 Free Horse Vectors - Pixabay - Pixabay">
            <a:extLst>
              <a:ext uri="{FF2B5EF4-FFF2-40B4-BE49-F238E27FC236}">
                <a16:creationId xmlns:a16="http://schemas.microsoft.com/office/drawing/2014/main" id="{0593146F-7356-411E-B688-9314AEF219E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913345" y="5679971"/>
            <a:ext cx="263499" cy="23471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3" name="Picture 14" descr="Fish Icon Vector Isolated Stock Illustration - Download Image Now - Fish,  Icon, Vector - iStock">
            <a:extLst>
              <a:ext uri="{FF2B5EF4-FFF2-40B4-BE49-F238E27FC236}">
                <a16:creationId xmlns:a16="http://schemas.microsoft.com/office/drawing/2014/main" id="{21332A87-1201-4691-9729-8BDA28A4DC11}"/>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12037" t="29604" r="9625" b="30401"/>
          <a:stretch/>
        </p:blipFill>
        <p:spPr bwMode="auto">
          <a:xfrm>
            <a:off x="7884592" y="5949950"/>
            <a:ext cx="292252" cy="14920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4" name="Picture 10" descr="Goat Vector Art Stock Images | Depositphotos">
            <a:extLst>
              <a:ext uri="{FF2B5EF4-FFF2-40B4-BE49-F238E27FC236}">
                <a16:creationId xmlns:a16="http://schemas.microsoft.com/office/drawing/2014/main" id="{3275B2B3-DFFF-4272-899F-2EB949EB2C7F}"/>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8755" t="14682" r="10177" b="14207"/>
          <a:stretch/>
        </p:blipFill>
        <p:spPr bwMode="auto">
          <a:xfrm>
            <a:off x="7884592" y="6132182"/>
            <a:ext cx="225491" cy="1977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 name="Picture 2" descr="Silhouette of a pig Royalty Free Vector Image - VectorStock">
            <a:extLst>
              <a:ext uri="{FF2B5EF4-FFF2-40B4-BE49-F238E27FC236}">
                <a16:creationId xmlns:a16="http://schemas.microsoft.com/office/drawing/2014/main" id="{61DB3D45-539C-4A74-AB7E-0D232A821FAC}"/>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1844" t="18131" r="2411" b="24735"/>
          <a:stretch/>
        </p:blipFill>
        <p:spPr bwMode="auto">
          <a:xfrm>
            <a:off x="7479597" y="5712142"/>
            <a:ext cx="289158" cy="15713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uman Body Shape Vector Art. Stock Vector - Illustration of ...">
            <a:extLst>
              <a:ext uri="{FF2B5EF4-FFF2-40B4-BE49-F238E27FC236}">
                <a16:creationId xmlns:a16="http://schemas.microsoft.com/office/drawing/2014/main" id="{D51ACD52-0882-4555-B6A0-04151EA9D1CD}"/>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9906000" y="5650799"/>
            <a:ext cx="868274" cy="839899"/>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Conector recto 26">
            <a:extLst>
              <a:ext uri="{FF2B5EF4-FFF2-40B4-BE49-F238E27FC236}">
                <a16:creationId xmlns:a16="http://schemas.microsoft.com/office/drawing/2014/main" id="{A7A8209B-EFDD-4691-9751-A1F62129A15D}"/>
              </a:ext>
            </a:extLst>
          </p:cNvPr>
          <p:cNvCxnSpPr/>
          <p:nvPr/>
        </p:nvCxnSpPr>
        <p:spPr>
          <a:xfrm>
            <a:off x="8534400" y="4595753"/>
            <a:ext cx="1295400" cy="0"/>
          </a:xfrm>
          <a:prstGeom prst="line">
            <a:avLst/>
          </a:prstGeom>
        </p:spPr>
        <p:style>
          <a:lnRef idx="1">
            <a:schemeClr val="dk1"/>
          </a:lnRef>
          <a:fillRef idx="0">
            <a:schemeClr val="dk1"/>
          </a:fillRef>
          <a:effectRef idx="0">
            <a:schemeClr val="dk1"/>
          </a:effectRef>
          <a:fontRef idx="minor">
            <a:schemeClr val="tx1"/>
          </a:fontRef>
        </p:style>
      </p:cxnSp>
      <p:cxnSp>
        <p:nvCxnSpPr>
          <p:cNvPr id="29" name="Conector recto 28">
            <a:extLst>
              <a:ext uri="{FF2B5EF4-FFF2-40B4-BE49-F238E27FC236}">
                <a16:creationId xmlns:a16="http://schemas.microsoft.com/office/drawing/2014/main" id="{1EF394A6-05D5-4D5C-BDCC-B23257FDE0A3}"/>
              </a:ext>
            </a:extLst>
          </p:cNvPr>
          <p:cNvCxnSpPr/>
          <p:nvPr/>
        </p:nvCxnSpPr>
        <p:spPr>
          <a:xfrm>
            <a:off x="8576044" y="6066148"/>
            <a:ext cx="1295400" cy="0"/>
          </a:xfrm>
          <a:prstGeom prst="line">
            <a:avLst/>
          </a:prstGeom>
        </p:spPr>
        <p:style>
          <a:lnRef idx="1">
            <a:schemeClr val="dk1"/>
          </a:lnRef>
          <a:fillRef idx="0">
            <a:schemeClr val="dk1"/>
          </a:fillRef>
          <a:effectRef idx="0">
            <a:schemeClr val="dk1"/>
          </a:effectRef>
          <a:fontRef idx="minor">
            <a:schemeClr val="tx1"/>
          </a:fontRef>
        </p:style>
      </p:cxnSp>
      <p:cxnSp>
        <p:nvCxnSpPr>
          <p:cNvPr id="30" name="Conector recto 29">
            <a:extLst>
              <a:ext uri="{FF2B5EF4-FFF2-40B4-BE49-F238E27FC236}">
                <a16:creationId xmlns:a16="http://schemas.microsoft.com/office/drawing/2014/main" id="{78408D42-7F44-4771-A545-25C18CE10EE3}"/>
              </a:ext>
            </a:extLst>
          </p:cNvPr>
          <p:cNvCxnSpPr>
            <a:cxnSpLocks/>
          </p:cNvCxnSpPr>
          <p:nvPr/>
        </p:nvCxnSpPr>
        <p:spPr>
          <a:xfrm>
            <a:off x="7823160" y="5042489"/>
            <a:ext cx="0" cy="513509"/>
          </a:xfrm>
          <a:prstGeom prst="line">
            <a:avLst/>
          </a:prstGeom>
        </p:spPr>
        <p:style>
          <a:lnRef idx="1">
            <a:schemeClr val="dk1"/>
          </a:lnRef>
          <a:fillRef idx="0">
            <a:schemeClr val="dk1"/>
          </a:fillRef>
          <a:effectRef idx="0">
            <a:schemeClr val="dk1"/>
          </a:effectRef>
          <a:fontRef idx="minor">
            <a:schemeClr val="tx1"/>
          </a:fontRef>
        </p:style>
      </p:cxnSp>
      <p:cxnSp>
        <p:nvCxnSpPr>
          <p:cNvPr id="32" name="Conector recto 31">
            <a:extLst>
              <a:ext uri="{FF2B5EF4-FFF2-40B4-BE49-F238E27FC236}">
                <a16:creationId xmlns:a16="http://schemas.microsoft.com/office/drawing/2014/main" id="{322FDA71-2702-4FA6-9AE3-23F4F5E3546B}"/>
              </a:ext>
            </a:extLst>
          </p:cNvPr>
          <p:cNvCxnSpPr>
            <a:cxnSpLocks/>
            <a:endCxn id="5122" idx="0"/>
          </p:cNvCxnSpPr>
          <p:nvPr/>
        </p:nvCxnSpPr>
        <p:spPr>
          <a:xfrm flipH="1">
            <a:off x="10340137" y="5052741"/>
            <a:ext cx="8140" cy="598058"/>
          </a:xfrm>
          <a:prstGeom prst="line">
            <a:avLst/>
          </a:prstGeom>
        </p:spPr>
        <p:style>
          <a:lnRef idx="1">
            <a:schemeClr val="dk1"/>
          </a:lnRef>
          <a:fillRef idx="0">
            <a:schemeClr val="dk1"/>
          </a:fillRef>
          <a:effectRef idx="0">
            <a:schemeClr val="dk1"/>
          </a:effectRef>
          <a:fontRef idx="minor">
            <a:schemeClr val="tx1"/>
          </a:fontRef>
        </p:style>
      </p:cxnSp>
      <p:cxnSp>
        <p:nvCxnSpPr>
          <p:cNvPr id="36" name="Conector recto 35">
            <a:extLst>
              <a:ext uri="{FF2B5EF4-FFF2-40B4-BE49-F238E27FC236}">
                <a16:creationId xmlns:a16="http://schemas.microsoft.com/office/drawing/2014/main" id="{7E55C06E-C7C6-407E-8236-3C255D1B5268}"/>
              </a:ext>
            </a:extLst>
          </p:cNvPr>
          <p:cNvCxnSpPr/>
          <p:nvPr/>
        </p:nvCxnSpPr>
        <p:spPr>
          <a:xfrm>
            <a:off x="8271551" y="4981145"/>
            <a:ext cx="1599893" cy="80956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62977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184FCC45-1893-41F1-9A04-085CD0D4288A}"/>
              </a:ext>
            </a:extLst>
          </p:cNvPr>
          <p:cNvSpPr txBox="1"/>
          <p:nvPr/>
        </p:nvSpPr>
        <p:spPr>
          <a:xfrm>
            <a:off x="304800" y="2139950"/>
            <a:ext cx="4724400" cy="2923877"/>
          </a:xfrm>
          <a:prstGeom prst="rect">
            <a:avLst/>
          </a:prstGeom>
          <a:noFill/>
        </p:spPr>
        <p:txBody>
          <a:bodyPr wrap="square">
            <a:spAutoFit/>
          </a:bodyPr>
          <a:lstStyle/>
          <a:p>
            <a:pPr algn="ctr"/>
            <a:r>
              <a:rPr lang="en-GB" sz="4000" b="1" dirty="0">
                <a:solidFill>
                  <a:srgbClr val="2C7470"/>
                </a:solidFill>
                <a:latin typeface="EC Square Sans Pro" panose="020B0506040000020004" pitchFamily="34" charset="0"/>
              </a:rPr>
              <a:t>Resistant bacteria infect 800.000 people in EU/EFTA every year</a:t>
            </a:r>
          </a:p>
          <a:p>
            <a:pPr algn="ctr"/>
            <a:r>
              <a:rPr lang="en-GB" sz="2400" b="1" dirty="0">
                <a:solidFill>
                  <a:srgbClr val="2C7470"/>
                </a:solidFill>
                <a:latin typeface="EC Square Sans Pro" panose="020B0506040000020004" pitchFamily="34" charset="0"/>
              </a:rPr>
              <a:t>(ECDC data 2022)</a:t>
            </a:r>
            <a:endParaRPr lang="en-US" sz="2400" b="1" dirty="0">
              <a:solidFill>
                <a:srgbClr val="2C7470"/>
              </a:solidFill>
              <a:latin typeface="EC Square Sans Pro" panose="020B0506040000020004" pitchFamily="34" charset="0"/>
            </a:endParaRPr>
          </a:p>
        </p:txBody>
      </p:sp>
      <p:graphicFrame>
        <p:nvGraphicFramePr>
          <p:cNvPr id="10" name="Gráfico 9">
            <a:extLst>
              <a:ext uri="{FF2B5EF4-FFF2-40B4-BE49-F238E27FC236}">
                <a16:creationId xmlns:a16="http://schemas.microsoft.com/office/drawing/2014/main" id="{9698E90E-AC4D-4FC5-ADA2-FD1BE7E586E6}"/>
              </a:ext>
            </a:extLst>
          </p:cNvPr>
          <p:cNvGraphicFramePr>
            <a:graphicFrameLocks/>
          </p:cNvGraphicFramePr>
          <p:nvPr/>
        </p:nvGraphicFramePr>
        <p:xfrm>
          <a:off x="5181600" y="1073150"/>
          <a:ext cx="7010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5" name="CuadroTexto 4">
            <a:extLst>
              <a:ext uri="{FF2B5EF4-FFF2-40B4-BE49-F238E27FC236}">
                <a16:creationId xmlns:a16="http://schemas.microsoft.com/office/drawing/2014/main" id="{3A21E0AD-CF4E-4F49-8784-E16C80E5D3D4}"/>
              </a:ext>
            </a:extLst>
          </p:cNvPr>
          <p:cNvSpPr txBox="1"/>
          <p:nvPr/>
        </p:nvSpPr>
        <p:spPr>
          <a:xfrm>
            <a:off x="5181600" y="5659050"/>
            <a:ext cx="6096000" cy="261610"/>
          </a:xfrm>
          <a:prstGeom prst="rect">
            <a:avLst/>
          </a:prstGeom>
          <a:noFill/>
        </p:spPr>
        <p:txBody>
          <a:bodyPr wrap="square">
            <a:spAutoFit/>
          </a:bodyPr>
          <a:lstStyle/>
          <a:p>
            <a:r>
              <a:rPr lang="en-GB" sz="1100" b="0" i="1" dirty="0">
                <a:solidFill>
                  <a:srgbClr val="3F4A52"/>
                </a:solidFill>
                <a:effectLst/>
                <a:latin typeface="EC Square Sans Pro" panose="020B0506040000020004" pitchFamily="34" charset="0"/>
              </a:rPr>
              <a:t>Source</a:t>
            </a:r>
            <a:r>
              <a:rPr lang="en-GB" sz="1100" b="0" i="0" dirty="0">
                <a:solidFill>
                  <a:srgbClr val="3F4A52"/>
                </a:solidFill>
                <a:effectLst/>
                <a:latin typeface="EC Square Sans Pro" panose="020B0506040000020004" pitchFamily="34" charset="0"/>
              </a:rPr>
              <a:t>: ECDC (European Centre for Disease Prevention and Control)</a:t>
            </a:r>
            <a:endParaRPr lang="en-GB" sz="1100" dirty="0">
              <a:latin typeface="EC Square Sans Pro" panose="020B0506040000020004" pitchFamily="34" charset="0"/>
            </a:endParaRPr>
          </a:p>
        </p:txBody>
      </p:sp>
    </p:spTree>
    <p:extLst>
      <p:ext uri="{BB962C8B-B14F-4D97-AF65-F5344CB8AC3E}">
        <p14:creationId xmlns:p14="http://schemas.microsoft.com/office/powerpoint/2010/main" val="3906463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629064-E304-535F-88F9-AF8222B2E65E}"/>
              </a:ext>
            </a:extLst>
          </p:cNvPr>
          <p:cNvSpPr>
            <a:spLocks noGrp="1"/>
          </p:cNvSpPr>
          <p:nvPr>
            <p:ph type="body" sz="quarter" idx="10"/>
          </p:nvPr>
        </p:nvSpPr>
        <p:spPr>
          <a:xfrm>
            <a:off x="609600" y="844550"/>
            <a:ext cx="4076792" cy="1219200"/>
          </a:xfrm>
        </p:spPr>
        <p:txBody>
          <a:bodyPr>
            <a:normAutofit lnSpcReduction="10000"/>
          </a:bodyPr>
          <a:lstStyle/>
          <a:p>
            <a:pPr marL="0" indent="0">
              <a:buNone/>
            </a:pPr>
            <a:r>
              <a:rPr lang="en-US" sz="2800" b="1" dirty="0"/>
              <a:t>Resistance endangers public health AND animal health</a:t>
            </a:r>
            <a:endParaRPr lang="en-GB" b="1" dirty="0"/>
          </a:p>
        </p:txBody>
      </p:sp>
      <p:pic>
        <p:nvPicPr>
          <p:cNvPr id="4" name="Picture 3">
            <a:extLst>
              <a:ext uri="{FF2B5EF4-FFF2-40B4-BE49-F238E27FC236}">
                <a16:creationId xmlns:a16="http://schemas.microsoft.com/office/drawing/2014/main" id="{D277FCF1-ADF9-885E-8887-E8961B4FD1AD}"/>
              </a:ext>
            </a:extLst>
          </p:cNvPr>
          <p:cNvPicPr>
            <a:picLocks noChangeAspect="1"/>
          </p:cNvPicPr>
          <p:nvPr/>
        </p:nvPicPr>
        <p:blipFill>
          <a:blip r:embed="rId3"/>
          <a:stretch>
            <a:fillRect/>
          </a:stretch>
        </p:blipFill>
        <p:spPr>
          <a:xfrm>
            <a:off x="5715000" y="996950"/>
            <a:ext cx="5425910" cy="5319221"/>
          </a:xfrm>
          <a:prstGeom prst="rect">
            <a:avLst/>
          </a:prstGeom>
        </p:spPr>
      </p:pic>
      <p:sp>
        <p:nvSpPr>
          <p:cNvPr id="5" name="TextBox 4">
            <a:extLst>
              <a:ext uri="{FF2B5EF4-FFF2-40B4-BE49-F238E27FC236}">
                <a16:creationId xmlns:a16="http://schemas.microsoft.com/office/drawing/2014/main" id="{19390E1F-0E92-BF6B-8A63-B8A0FB7D3E27}"/>
              </a:ext>
            </a:extLst>
          </p:cNvPr>
          <p:cNvSpPr txBox="1"/>
          <p:nvPr/>
        </p:nvSpPr>
        <p:spPr>
          <a:xfrm>
            <a:off x="762000" y="3130550"/>
            <a:ext cx="3810000" cy="2308324"/>
          </a:xfrm>
          <a:prstGeom prst="rect">
            <a:avLst/>
          </a:prstGeom>
          <a:noFill/>
        </p:spPr>
        <p:txBody>
          <a:bodyPr wrap="square" rtlCol="0">
            <a:spAutoFit/>
          </a:bodyPr>
          <a:lstStyle/>
          <a:p>
            <a:r>
              <a:rPr lang="en-US" sz="2400" dirty="0">
                <a:hlinkClick r:id="rId4"/>
              </a:rPr>
              <a:t>EFSA dashboard</a:t>
            </a:r>
            <a:r>
              <a:rPr lang="en-US" sz="2400" dirty="0"/>
              <a:t>: </a:t>
            </a:r>
          </a:p>
          <a:p>
            <a:endParaRPr lang="en-US" sz="2400" dirty="0"/>
          </a:p>
          <a:p>
            <a:r>
              <a:rPr lang="en-US" sz="2400" dirty="0"/>
              <a:t>Occurrence </a:t>
            </a:r>
            <a:r>
              <a:rPr lang="en-US" sz="2400" dirty="0">
                <a:solidFill>
                  <a:schemeClr val="tx1"/>
                </a:solidFill>
              </a:rPr>
              <a:t>of</a:t>
            </a:r>
            <a:r>
              <a:rPr lang="en-US" sz="2400" dirty="0">
                <a:solidFill>
                  <a:srgbClr val="FF0000"/>
                </a:solidFill>
              </a:rPr>
              <a:t> </a:t>
            </a:r>
            <a:r>
              <a:rPr lang="en-US" sz="2400" dirty="0"/>
              <a:t>AMR in broilers for </a:t>
            </a:r>
            <a:r>
              <a:rPr lang="en-US" sz="2400" i="1" dirty="0"/>
              <a:t>Campylobacter</a:t>
            </a:r>
            <a:r>
              <a:rPr lang="en-US" sz="2400" i="1" dirty="0">
                <a:latin typeface="Times New Roman" panose="02020603050405020304" pitchFamily="18" charset="0"/>
                <a:cs typeface="Times New Roman" panose="02020603050405020304" pitchFamily="18" charset="0"/>
              </a:rPr>
              <a:t> </a:t>
            </a:r>
            <a:r>
              <a:rPr lang="en-US" sz="2400" i="1" dirty="0"/>
              <a:t>j.</a:t>
            </a:r>
            <a:r>
              <a:rPr lang="en-US" sz="2400" dirty="0"/>
              <a:t> against tetracycline</a:t>
            </a:r>
            <a:endParaRPr lang="en-GB" sz="2400" dirty="0"/>
          </a:p>
        </p:txBody>
      </p:sp>
    </p:spTree>
    <p:extLst>
      <p:ext uri="{BB962C8B-B14F-4D97-AF65-F5344CB8AC3E}">
        <p14:creationId xmlns:p14="http://schemas.microsoft.com/office/powerpoint/2010/main" val="671053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3C7788-364F-49D4-1FF5-5AAE19F74076}"/>
              </a:ext>
            </a:extLst>
          </p:cNvPr>
          <p:cNvPicPr>
            <a:picLocks noChangeAspect="1"/>
          </p:cNvPicPr>
          <p:nvPr/>
        </p:nvPicPr>
        <p:blipFill>
          <a:blip r:embed="rId3"/>
          <a:stretch>
            <a:fillRect/>
          </a:stretch>
        </p:blipFill>
        <p:spPr>
          <a:xfrm>
            <a:off x="1600200" y="426758"/>
            <a:ext cx="8591921" cy="6443942"/>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812308" y="153671"/>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n-GB" sz="3200" b="1" dirty="0">
                <a:solidFill>
                  <a:schemeClr val="bg1"/>
                </a:solidFill>
                <a:latin typeface="EC Square Sans Pro" panose="020B0506040000020004" pitchFamily="34" charset="0"/>
              </a:rPr>
              <a:t>Different classes of antimicrobials </a:t>
            </a:r>
            <a:endParaRPr lang="en-GB" sz="3200" b="1" kern="0" dirty="0">
              <a:solidFill>
                <a:schemeClr val="bg1"/>
              </a:solidFill>
              <a:latin typeface="EC Square Sans Pro" panose="020B0506040000020004" pitchFamily="34" charset="0"/>
            </a:endParaRPr>
          </a:p>
        </p:txBody>
      </p:sp>
    </p:spTree>
    <p:extLst>
      <p:ext uri="{BB962C8B-B14F-4D97-AF65-F5344CB8AC3E}">
        <p14:creationId xmlns:p14="http://schemas.microsoft.com/office/powerpoint/2010/main" val="3482017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redondeado 13">
            <a:extLst>
              <a:ext uri="{FF2B5EF4-FFF2-40B4-BE49-F238E27FC236}">
                <a16:creationId xmlns:a16="http://schemas.microsoft.com/office/drawing/2014/main" id="{42C1F3A1-85B6-432A-A5EE-03DD0011563B}"/>
              </a:ext>
            </a:extLst>
          </p:cNvPr>
          <p:cNvSpPr/>
          <p:nvPr/>
        </p:nvSpPr>
        <p:spPr>
          <a:xfrm>
            <a:off x="812308" y="153671"/>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n-GB" sz="3200" b="1" dirty="0">
                <a:solidFill>
                  <a:schemeClr val="bg1"/>
                </a:solidFill>
                <a:latin typeface="EC Square Sans Pro" panose="020B0506040000020004" pitchFamily="34" charset="0"/>
              </a:rPr>
              <a:t>We need to keep the current antimicrobials effective! </a:t>
            </a:r>
            <a:endParaRPr lang="en-GB" sz="3200" b="1" kern="0" dirty="0">
              <a:solidFill>
                <a:schemeClr val="bg1"/>
              </a:solidFill>
              <a:latin typeface="EC Square Sans Pro" panose="020B0506040000020004" pitchFamily="34" charset="0"/>
            </a:endParaRPr>
          </a:p>
        </p:txBody>
      </p:sp>
      <p:pic>
        <p:nvPicPr>
          <p:cNvPr id="16" name="Picture 15">
            <a:extLst>
              <a:ext uri="{FF2B5EF4-FFF2-40B4-BE49-F238E27FC236}">
                <a16:creationId xmlns:a16="http://schemas.microsoft.com/office/drawing/2014/main" id="{63136448-BA0F-1475-86B0-04E64361B4F0}"/>
              </a:ext>
            </a:extLst>
          </p:cNvPr>
          <p:cNvPicPr>
            <a:picLocks noChangeAspect="1"/>
          </p:cNvPicPr>
          <p:nvPr/>
        </p:nvPicPr>
        <p:blipFill>
          <a:blip r:embed="rId3"/>
          <a:stretch>
            <a:fillRect/>
          </a:stretch>
        </p:blipFill>
        <p:spPr>
          <a:xfrm>
            <a:off x="236178" y="1454150"/>
            <a:ext cx="11540690" cy="5029200"/>
          </a:xfrm>
          <a:prstGeom prst="rect">
            <a:avLst/>
          </a:prstGeom>
        </p:spPr>
      </p:pic>
    </p:spTree>
    <p:extLst>
      <p:ext uri="{BB962C8B-B14F-4D97-AF65-F5344CB8AC3E}">
        <p14:creationId xmlns:p14="http://schemas.microsoft.com/office/powerpoint/2010/main" val="2792435232"/>
      </p:ext>
    </p:extLst>
  </p:cSld>
  <p:clrMapOvr>
    <a:masterClrMapping/>
  </p:clrMapOvr>
</p:sld>
</file>

<file path=ppt/theme/theme1.xml><?xml version="1.0" encoding="utf-8"?>
<a:theme xmlns:a="http://schemas.openxmlformats.org/drawingml/2006/main" name="1_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78BAB6A1C84F545963E0C901C12A503" ma:contentTypeVersion="13" ma:contentTypeDescription="Crear nuevo documento." ma:contentTypeScope="" ma:versionID="72f1889dfbcdd83fbc240b864d4538ff">
  <xsd:schema xmlns:xsd="http://www.w3.org/2001/XMLSchema" xmlns:xs="http://www.w3.org/2001/XMLSchema" xmlns:p="http://schemas.microsoft.com/office/2006/metadata/properties" xmlns:ns2="647396e3-6a7c-49e4-86bb-38ecec5b669c" xmlns:ns3="cf327815-79d0-4fc2-8b8d-cf7e72fbbfb7" targetNamespace="http://schemas.microsoft.com/office/2006/metadata/properties" ma:root="true" ma:fieldsID="3e5149360898c58efd1605597a8c192d" ns2:_="" ns3:_="">
    <xsd:import namespace="647396e3-6a7c-49e4-86bb-38ecec5b669c"/>
    <xsd:import namespace="cf327815-79d0-4fc2-8b8d-cf7e72fbbf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396e3-6a7c-49e4-86bb-38ecec5b66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descrip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Etiquetas de imagen" ma:readOnly="false" ma:fieldId="{5cf76f15-5ced-4ddc-b409-7134ff3c332f}" ma:taxonomyMulti="true" ma:sspId="951800dd-f53a-43a5-a698-f470e596063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327815-79d0-4fc2-8b8d-cf7e72fbbfb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b90cdd13-5fd3-47fb-8bca-23f56ed786a9}" ma:internalName="TaxCatchAll" ma:showField="CatchAllData" ma:web="cf327815-79d0-4fc2-8b8d-cf7e72fbbf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47396e3-6a7c-49e4-86bb-38ecec5b669c">
      <Terms xmlns="http://schemas.microsoft.com/office/infopath/2007/PartnerControls"/>
    </lcf76f155ced4ddcb4097134ff3c332f>
    <TaxCatchAll xmlns="cf327815-79d0-4fc2-8b8d-cf7e72fbbfb7" xsi:nil="true"/>
  </documentManagement>
</p:properties>
</file>

<file path=customXml/itemProps1.xml><?xml version="1.0" encoding="utf-8"?>
<ds:datastoreItem xmlns:ds="http://schemas.openxmlformats.org/officeDocument/2006/customXml" ds:itemID="{30869E5C-3B56-4D79-AC5C-374A171E192B}"/>
</file>

<file path=customXml/itemProps2.xml><?xml version="1.0" encoding="utf-8"?>
<ds:datastoreItem xmlns:ds="http://schemas.openxmlformats.org/officeDocument/2006/customXml" ds:itemID="{6AF3FD06-121E-4F13-9171-1254A1A22071}">
  <ds:schemaRefs>
    <ds:schemaRef ds:uri="http://schemas.microsoft.com/sharepoint/v3/contenttype/forms"/>
  </ds:schemaRefs>
</ds:datastoreItem>
</file>

<file path=customXml/itemProps3.xml><?xml version="1.0" encoding="utf-8"?>
<ds:datastoreItem xmlns:ds="http://schemas.openxmlformats.org/officeDocument/2006/customXml" ds:itemID="{FF843ECF-8667-4401-BA6B-7F513BBAF889}">
  <ds:schemaRefs>
    <ds:schemaRef ds:uri="9b53d6be-5940-4371-8a56-d6ca0a43a11a"/>
    <ds:schemaRef ds:uri="http://purl.org/dc/dcmitype/"/>
    <ds:schemaRef ds:uri="http://purl.org/dc/terms/"/>
    <ds:schemaRef ds:uri="http://schemas.microsoft.com/office/infopath/2007/PartnerControls"/>
    <ds:schemaRef ds:uri="http://www.w3.org/XML/1998/namespac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c1752347-4e16-4ce8-a381-9ddf3e797ad6"/>
  </ds:schemaRefs>
</ds:datastoreItem>
</file>

<file path=docProps/app.xml><?xml version="1.0" encoding="utf-8"?>
<Properties xmlns="http://schemas.openxmlformats.org/officeDocument/2006/extended-properties" xmlns:vt="http://schemas.openxmlformats.org/officeDocument/2006/docPropsVTypes">
  <Template/>
  <TotalTime>0</TotalTime>
  <Words>3001</Words>
  <Application>Microsoft Office PowerPoint</Application>
  <PresentationFormat>Custom</PresentationFormat>
  <Paragraphs>272</Paragraphs>
  <Slides>22</Slides>
  <Notes>20</Notes>
  <HiddenSlides>1</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22</vt:i4>
      </vt:variant>
    </vt:vector>
  </HeadingPairs>
  <TitlesOfParts>
    <vt:vector size="42" baseType="lpstr">
      <vt:lpstr>Adobe Clean DC</vt:lpstr>
      <vt:lpstr>Arial</vt:lpstr>
      <vt:lpstr>Arial</vt:lpstr>
      <vt:lpstr>ArialMT</vt:lpstr>
      <vt:lpstr>Calibri</vt:lpstr>
      <vt:lpstr>Calibri Light</vt:lpstr>
      <vt:lpstr>EC Square Sans Pro</vt:lpstr>
      <vt:lpstr>ECSquareSansPro-Regular</vt:lpstr>
      <vt:lpstr>Google Sans</vt:lpstr>
      <vt:lpstr>Montserrat</vt:lpstr>
      <vt:lpstr>Open Sans</vt:lpstr>
      <vt:lpstr>Raleway</vt:lpstr>
      <vt:lpstr>Roboto</vt:lpstr>
      <vt:lpstr>Segoe UI</vt:lpstr>
      <vt:lpstr>Times New Roman</vt:lpstr>
      <vt:lpstr>Verdana</vt:lpstr>
      <vt:lpstr>Whitney-Book</vt:lpstr>
      <vt:lpstr>Wingdings</vt:lpstr>
      <vt:lpstr>1_Office Theme</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Andrea Castro Troya</cp:lastModifiedBy>
  <cp:revision>265</cp:revision>
  <dcterms:created xsi:type="dcterms:W3CDTF">2023-11-20T15:58:16Z</dcterms:created>
  <dcterms:modified xsi:type="dcterms:W3CDTF">2024-10-03T13:53:33Z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y fmtid="{D5CDD505-2E9C-101B-9397-08002B2CF9AE}" pid="7" name="ContentTypeId">
    <vt:lpwstr>0x010100C78BAB6A1C84F545963E0C901C12A503</vt:lpwstr>
  </property>
  <property fmtid="{D5CDD505-2E9C-101B-9397-08002B2CF9AE}" pid="8" name="MSIP_Label_6bd9ddd1-4d20-43f6-abfa-fc3c07406f94_Enabled">
    <vt:lpwstr>true</vt:lpwstr>
  </property>
  <property fmtid="{D5CDD505-2E9C-101B-9397-08002B2CF9AE}" pid="9" name="MSIP_Label_6bd9ddd1-4d20-43f6-abfa-fc3c07406f94_SetDate">
    <vt:lpwstr>2024-01-31T10:53:41Z</vt:lpwstr>
  </property>
  <property fmtid="{D5CDD505-2E9C-101B-9397-08002B2CF9AE}" pid="10" name="MSIP_Label_6bd9ddd1-4d20-43f6-abfa-fc3c07406f94_Method">
    <vt:lpwstr>Standard</vt:lpwstr>
  </property>
  <property fmtid="{D5CDD505-2E9C-101B-9397-08002B2CF9AE}" pid="11" name="MSIP_Label_6bd9ddd1-4d20-43f6-abfa-fc3c07406f94_Name">
    <vt:lpwstr>Commission Use</vt:lpwstr>
  </property>
  <property fmtid="{D5CDD505-2E9C-101B-9397-08002B2CF9AE}" pid="12" name="MSIP_Label_6bd9ddd1-4d20-43f6-abfa-fc3c07406f94_SiteId">
    <vt:lpwstr>b24c8b06-522c-46fe-9080-70926f8dddb1</vt:lpwstr>
  </property>
  <property fmtid="{D5CDD505-2E9C-101B-9397-08002B2CF9AE}" pid="13" name="MSIP_Label_6bd9ddd1-4d20-43f6-abfa-fc3c07406f94_ActionId">
    <vt:lpwstr>e3c45984-78d1-4dc9-b2e6-636c6bc42d8b</vt:lpwstr>
  </property>
  <property fmtid="{D5CDD505-2E9C-101B-9397-08002B2CF9AE}" pid="14" name="MSIP_Label_6bd9ddd1-4d20-43f6-abfa-fc3c07406f94_ContentBits">
    <vt:lpwstr>0</vt:lpwstr>
  </property>
  <property fmtid="{D5CDD505-2E9C-101B-9397-08002B2CF9AE}" pid="15" name="MediaServiceImageTags">
    <vt:lpwstr/>
  </property>
  <property fmtid="{D5CDD505-2E9C-101B-9397-08002B2CF9AE}" pid="16" name="Order">
    <vt:r8>13362800</vt:r8>
  </property>
</Properties>
</file>