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6005" autoAdjust="0"/>
  </p:normalViewPr>
  <p:slideViewPr>
    <p:cSldViewPr>
      <p:cViewPr varScale="1">
        <p:scale>
          <a:sx n="102" d="100"/>
          <a:sy n="102" d="100"/>
        </p:scale>
        <p:origin x="1290" y="108"/>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B1684DD3-0DA0-4844-8A17-53ACB1D80400}"/>
    <pc:docChg chg="modSld">
      <pc:chgData name="Andrea Castro Troya" userId="58fec591-b333-4c59-a2df-1c57e39d4266" providerId="ADAL" clId="{B1684DD3-0DA0-4844-8A17-53ACB1D80400}" dt="2024-11-25T15:41:27.162" v="0" actId="1076"/>
      <pc:docMkLst>
        <pc:docMk/>
      </pc:docMkLst>
      <pc:sldChg chg="modSp mod">
        <pc:chgData name="Andrea Castro Troya" userId="58fec591-b333-4c59-a2df-1c57e39d4266" providerId="ADAL" clId="{B1684DD3-0DA0-4844-8A17-53ACB1D80400}" dt="2024-11-25T15:41:27.162" v="0" actId="1076"/>
        <pc:sldMkLst>
          <pc:docMk/>
          <pc:sldMk cId="23003404" sldId="272"/>
        </pc:sldMkLst>
        <pc:spChg chg="mod">
          <ac:chgData name="Andrea Castro Troya" userId="58fec591-b333-4c59-a2df-1c57e39d4266" providerId="ADAL" clId="{B1684DD3-0DA0-4844-8A17-53ACB1D80400}" dt="2024-11-25T15:41:27.162" v="0" actId="1076"/>
          <ac:spMkLst>
            <pc:docMk/>
            <pc:sldMk cId="23003404" sldId="272"/>
            <ac:spMk id="2" creationId="{411CE633-EB29-E927-F456-A78DDF0F09C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lv-LV" sz="1800" b="0" i="0" u="none" strike="noStrike" kern="1200" baseline="0" dirty="0">
                <a:solidFill>
                  <a:prstClr val="black">
                    <a:lumMod val="65000"/>
                    <a:lumOff val="35000"/>
                  </a:prstClr>
                </a:solidFill>
                <a:effectLst/>
                <a:latin typeface="EC Square Sans Pro" panose="020B0506040000020004" pitchFamily="34" charset="0"/>
              </a:rPr>
              <a:t>Aprēķinātais vidējais inficēšanās gadījumu skaits, visi veidi</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25/11/2024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100" b="0" i="0">
                <a:solidFill>
                  <a:srgbClr val="404040"/>
                </a:solidFill>
                <a:effectLst/>
                <a:latin typeface="arial" panose="020B0604020202020204" pitchFamily="34" charset="0"/>
              </a:rPr>
              <a:t>No JIACRA ziņojuma vienkāršotā kopsavilkuma: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lv-LV" sz="1100">
                <a:latin typeface="EC Square Sans Pro" panose="020B0506040000020004" pitchFamily="34" charset="0"/>
              </a:rPr>
              <a:t>Mērķis "No saimniecības līdz galdam" ir daļa no "Zaļā kursa"</a:t>
            </a:r>
          </a:p>
          <a:p>
            <a:r>
              <a:rPr lang="lv-LV" sz="1100">
                <a:highlight>
                  <a:srgbClr val="FFFF00"/>
                </a:highlight>
                <a:latin typeface="EC Square Sans Pro" panose="020B0506040000020004" pitchFamily="34" charset="0"/>
              </a:rPr>
              <a:t>Sākums: </a:t>
            </a:r>
            <a:r>
              <a:rPr lang="lv-LV" sz="1100">
                <a:latin typeface="EC Square Sans Pro" panose="020B0506040000020004" pitchFamily="34" charset="0"/>
              </a:rPr>
              <a:t>2018. gads.</a:t>
            </a:r>
          </a:p>
          <a:p>
            <a:r>
              <a:rPr lang="lv-LV" sz="1100">
                <a:highlight>
                  <a:srgbClr val="FFFF00"/>
                </a:highlight>
                <a:latin typeface="EC Square Sans Pro" panose="020B0506040000020004" pitchFamily="34" charset="0"/>
              </a:rPr>
              <a:t>Mērķis attiecas uz visām ES valstīm, nevis atsevišķām valstīm</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lv-LV" sz="1100">
                <a:latin typeface="EC Square Sans Pro" panose="020B0506040000020004" pitchFamily="34" charset="0"/>
              </a:rPr>
              <a:t>Eiropas Zāļu aģentūra (</a:t>
            </a:r>
            <a:r>
              <a:rPr lang="lv-LV" sz="1100" i="1">
                <a:latin typeface="EC Square Sans Pro" panose="020B0506040000020004" pitchFamily="34" charset="0"/>
              </a:rPr>
              <a:t>EMA</a:t>
            </a:r>
            <a:r>
              <a:rPr lang="lv-LV" sz="1100">
                <a:latin typeface="EC Square Sans Pro" panose="020B0506040000020004" pitchFamily="34" charset="0"/>
              </a:rPr>
              <a:t>) 2009. gadā uzsāka ESVAC projektu.</a:t>
            </a:r>
          </a:p>
          <a:p>
            <a:pPr marL="0" indent="0">
              <a:buNone/>
            </a:pPr>
            <a:endParaRPr lang="en-GB" sz="1100" dirty="0">
              <a:latin typeface="EC Square Sans Pro" panose="020B0506040000020004" pitchFamily="34" charset="0"/>
            </a:endParaRPr>
          </a:p>
          <a:p>
            <a:pPr marL="0" indent="0">
              <a:buNone/>
            </a:pPr>
            <a:r>
              <a:rPr lang="lv-LV" sz="1100" b="0" i="0">
                <a:solidFill>
                  <a:srgbClr val="1E1E1E"/>
                </a:solidFill>
                <a:effectLst/>
                <a:latin typeface="EC Square Sans Pro" panose="020B0506040000020004" pitchFamily="34" charset="0"/>
              </a:rPr>
              <a:t>Eiropas Veterināro antimikrobiālo līdzekļu patēriņa uzraudzības (</a:t>
            </a:r>
            <a:r>
              <a:rPr lang="lv-LV" sz="1100" b="0" i="1">
                <a:solidFill>
                  <a:srgbClr val="1E1E1E"/>
                </a:solidFill>
                <a:effectLst/>
                <a:latin typeface="EC Square Sans Pro" panose="020B0506040000020004" pitchFamily="34" charset="0"/>
              </a:rPr>
              <a:t>ESVAC</a:t>
            </a:r>
            <a:r>
              <a:rPr lang="lv-LV" sz="1100" b="0" i="0">
                <a:solidFill>
                  <a:srgbClr val="1E1E1E"/>
                </a:solidFill>
                <a:effectLst/>
                <a:latin typeface="EC Square Sans Pro" panose="020B0506040000020004" pitchFamily="34" charset="0"/>
              </a:rPr>
              <a:t>) projektā no 2009. līdz 2023. gadam tika apkopota informācija par </a:t>
            </a:r>
            <a:r>
              <a:rPr lang="lv-LV" sz="1100" b="1" i="0">
                <a:solidFill>
                  <a:srgbClr val="1E1E1E"/>
                </a:solidFill>
                <a:effectLst/>
                <a:latin typeface="EC Square Sans Pro" panose="020B0506040000020004" pitchFamily="34" charset="0"/>
              </a:rPr>
              <a:t>to, kā antimikrobiālās zāles tiek lietotas dzīvniekiem visā Eiropas Savienībā (ES)</a:t>
            </a:r>
            <a:r>
              <a:rPr lang="lv-LV" sz="1100" b="0" i="0">
                <a:solidFill>
                  <a:srgbClr val="1E1E1E"/>
                </a:solidFill>
                <a:effectLst/>
                <a:latin typeface="EC Square Sans Pro" panose="020B0506040000020004" pitchFamily="34" charset="0"/>
              </a:rPr>
              <a:t>. Šī informācija ir būtiska tādu riska faktoru noteikšanā, kuru dēļ rezistence pret antimikrobiāliem līdzekļiem varētu attīstīties un izplatīties.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lv-LV" sz="1100">
                <a:latin typeface="EC Square Sans Pro" panose="020B0506040000020004" pitchFamily="34" charset="0"/>
              </a:rPr>
              <a:t>Nodrošina </a:t>
            </a:r>
            <a:r>
              <a:rPr lang="lv-LV" sz="1100" b="0" i="0">
                <a:solidFill>
                  <a:srgbClr val="1E1E1E"/>
                </a:solidFill>
                <a:effectLst/>
                <a:latin typeface="EC Square Sans Pro" panose="020B0506040000020004" pitchFamily="34" charset="0"/>
              </a:rPr>
              <a:t>saskaņotu pieeju datu vākšanai un ziņošanai par </a:t>
            </a:r>
            <a:r>
              <a:rPr lang="lv-LV" sz="1100" b="1" i="0">
                <a:solidFill>
                  <a:srgbClr val="1E1E1E"/>
                </a:solidFill>
                <a:effectLst/>
                <a:latin typeface="EC Square Sans Pro" panose="020B0506040000020004" pitchFamily="34" charset="0"/>
              </a:rPr>
              <a:t> antimikrobiālo līdzekļu lietošanu</a:t>
            </a:r>
            <a:r>
              <a:rPr lang="lv-LV" sz="1100" b="0" i="0">
                <a:solidFill>
                  <a:srgbClr val="1E1E1E"/>
                </a:solidFill>
                <a:effectLst/>
                <a:latin typeface="EC Square Sans Pro" panose="020B0506040000020004" pitchFamily="34" charset="0"/>
              </a:rPr>
              <a:t> dzīvniekiem no ES un Eiropas Ekonomikas zonas (EEZ) dalībvalstīm.</a:t>
            </a:r>
          </a:p>
          <a:p>
            <a:pPr marL="171450" indent="-171450">
              <a:buFont typeface="Arial" panose="020B0604020202020204" pitchFamily="34" charset="0"/>
              <a:buChar char="•"/>
            </a:pPr>
            <a:r>
              <a:rPr lang="lv-LV" sz="1100" b="0" i="0">
                <a:solidFill>
                  <a:srgbClr val="1E1E1E"/>
                </a:solidFill>
                <a:effectLst/>
                <a:latin typeface="EC Square Sans Pro" panose="020B0506040000020004" pitchFamily="34" charset="0"/>
              </a:rPr>
              <a:t>Brīvprātīga dalība </a:t>
            </a:r>
            <a:r>
              <a:rPr lang="lv-LV" sz="1100" b="0" i="1">
                <a:solidFill>
                  <a:srgbClr val="1E1E1E"/>
                </a:solidFill>
                <a:effectLst/>
                <a:latin typeface="EC Square Sans Pro" panose="020B0506040000020004" pitchFamily="34" charset="0"/>
              </a:rPr>
              <a:t>ESVAC</a:t>
            </a:r>
            <a:r>
              <a:rPr lang="lv-LV" sz="1100" b="0" i="0">
                <a:solidFill>
                  <a:srgbClr val="1E1E1E"/>
                </a:solidFill>
                <a:effectLst/>
                <a:latin typeface="EC Square Sans Pro" panose="020B0506040000020004" pitchFamily="34" charset="0"/>
              </a:rPr>
              <a:t> projektā gadu gaitā palielinājās no 9 līdz 31 ziņotājvalstij.</a:t>
            </a:r>
          </a:p>
          <a:p>
            <a:pPr marL="171450" indent="-171450">
              <a:buFont typeface="Arial" panose="020B0604020202020204" pitchFamily="34" charset="0"/>
              <a:buChar char="•"/>
            </a:pPr>
            <a:r>
              <a:rPr lang="lv-LV" sz="1100" b="0" i="1">
                <a:solidFill>
                  <a:srgbClr val="1E1E1E"/>
                </a:solidFill>
                <a:effectLst/>
                <a:latin typeface="EC Square Sans Pro" panose="020B0506040000020004" pitchFamily="34" charset="0"/>
              </a:rPr>
              <a:t>ESVAC</a:t>
            </a:r>
            <a:r>
              <a:rPr lang="lv-LV" sz="1100" b="0" i="0">
                <a:solidFill>
                  <a:srgbClr val="1E1E1E"/>
                </a:solidFill>
                <a:effectLst/>
                <a:latin typeface="EC Square Sans Pro" panose="020B0506040000020004" pitchFamily="34" charset="0"/>
              </a:rPr>
              <a:t> projekts oficiāli noslēdzās 2023. gada novembrī, kad tika publicēts tā nobeiguma ziņojums.</a:t>
            </a:r>
          </a:p>
          <a:p>
            <a:pPr marL="171450" indent="-171450">
              <a:buFont typeface="Arial" panose="020B0604020202020204" pitchFamily="34" charset="0"/>
              <a:buChar char="•"/>
            </a:pPr>
            <a:r>
              <a:rPr lang="lv-LV" sz="1100" i="0">
                <a:solidFill>
                  <a:srgbClr val="1E1E1E"/>
                </a:solidFill>
                <a:effectLst/>
                <a:latin typeface="EC Square Sans Pro" panose="020B0506040000020004" pitchFamily="34" charset="0"/>
              </a:rPr>
              <a:t>Sākot ar </a:t>
            </a:r>
            <a:r>
              <a:rPr lang="lv-LV" sz="1100" b="0" i="0">
                <a:solidFill>
                  <a:srgbClr val="1E1E1E"/>
                </a:solidFill>
                <a:effectLst/>
                <a:latin typeface="EC Square Sans Pro" panose="020B0506040000020004" pitchFamily="34" charset="0"/>
              </a:rPr>
              <a:t>2024. gada janvāri, visas ES/EEZ dalībvalstis iesniedz datus par </a:t>
            </a:r>
            <a:r>
              <a:rPr lang="lv-LV" sz="1100" b="1" i="0">
                <a:solidFill>
                  <a:srgbClr val="1E1E1E"/>
                </a:solidFill>
                <a:effectLst/>
                <a:latin typeface="EC Square Sans Pro" panose="020B0506040000020004" pitchFamily="34" charset="0"/>
              </a:rPr>
              <a:t>pārdošanas apjomu un</a:t>
            </a:r>
            <a:r>
              <a:rPr lang="lv-LV" sz="1100" b="0" i="0">
                <a:solidFill>
                  <a:srgbClr val="1E1E1E"/>
                </a:solidFill>
                <a:effectLst/>
                <a:latin typeface="EC Square Sans Pro" panose="020B0506040000020004" pitchFamily="34" charset="0"/>
              </a:rPr>
              <a:t> </a:t>
            </a:r>
            <a:r>
              <a:rPr lang="lv-LV" sz="1100" b="1" i="0">
                <a:solidFill>
                  <a:srgbClr val="1E1E1E"/>
                </a:solidFill>
                <a:effectLst/>
                <a:latin typeface="EC Square Sans Pro" panose="020B0506040000020004" pitchFamily="34" charset="0"/>
              </a:rPr>
              <a:t>antimikrobiālo zāļu lietošanu dzīvniekiem</a:t>
            </a:r>
            <a:r>
              <a:rPr lang="lv-LV" sz="1100" b="0" i="0">
                <a:solidFill>
                  <a:srgbClr val="1E1E1E"/>
                </a:solidFill>
                <a:effectLst/>
                <a:latin typeface="EC Square Sans Pro" panose="020B0506040000020004" pitchFamily="34" charset="0"/>
              </a:rPr>
              <a:t> saskaņā ar </a:t>
            </a:r>
            <a:r>
              <a:rPr lang="lv-LV" sz="1100" b="0" i="0">
                <a:solidFill>
                  <a:srgbClr val="1E1E1E"/>
                </a:solidFill>
                <a:effectLst/>
                <a:latin typeface="EC Square Sans Pro" panose="020B0506040000020004" pitchFamily="34" charset="0"/>
                <a:hlinkClick r:id="rId3" tooltip="Veterināro zāļu regula"/>
              </a:rPr>
              <a:t>Veterināro zāļu regulu</a:t>
            </a:r>
            <a:r>
              <a:rPr lang="lv-LV"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lv-LV" sz="1100" b="0" i="0">
                <a:solidFill>
                  <a:srgbClr val="1E1E1E"/>
                </a:solidFill>
                <a:effectLst/>
                <a:latin typeface="EC Square Sans Pro" panose="020B0506040000020004" pitchFamily="34" charset="0"/>
              </a:rPr>
              <a:t>ES/EEZ dalībvalstīm jāizmanto </a:t>
            </a:r>
            <a:r>
              <a:rPr lang="lv-LV" sz="1100" b="0" i="1">
                <a:solidFill>
                  <a:srgbClr val="1E1E1E"/>
                </a:solidFill>
                <a:effectLst/>
                <a:latin typeface="EC Square Sans Pro" panose="020B0506040000020004" pitchFamily="34" charset="0"/>
              </a:rPr>
              <a:t>EMA </a:t>
            </a:r>
            <a:r>
              <a:rPr lang="lv-LV" sz="1100" b="1" i="0">
                <a:solidFill>
                  <a:srgbClr val="1E1E1E"/>
                </a:solidFill>
                <a:effectLst/>
                <a:latin typeface="EC Square Sans Pro" panose="020B0506040000020004" pitchFamily="34" charset="0"/>
              </a:rPr>
              <a:t>Antimikrobiālo līdzekļu pārdošanas un lietošanas platforma</a:t>
            </a:r>
            <a:r>
              <a:rPr lang="lv-LV" sz="1100" b="0" i="0">
                <a:solidFill>
                  <a:srgbClr val="1E1E1E"/>
                </a:solidFill>
                <a:effectLst/>
                <a:latin typeface="EC Square Sans Pro" panose="020B0506040000020004" pitchFamily="34" charset="0"/>
              </a:rPr>
              <a:t> lai savus datus nodotu </a:t>
            </a:r>
            <a:r>
              <a:rPr lang="lv-LV" sz="1100" b="0" i="1">
                <a:solidFill>
                  <a:srgbClr val="1E1E1E"/>
                </a:solidFill>
                <a:effectLst/>
                <a:latin typeface="EC Square Sans Pro" panose="020B0506040000020004" pitchFamily="34" charset="0"/>
              </a:rPr>
              <a:t>EMA.</a:t>
            </a:r>
          </a:p>
          <a:p>
            <a:pPr marL="0" indent="0">
              <a:buNone/>
            </a:pPr>
            <a:endParaRPr lang="en-GB" sz="1100" dirty="0">
              <a:latin typeface="EC Square Sans Pro" panose="020B0506040000020004" pitchFamily="34" charset="0"/>
            </a:endParaRPr>
          </a:p>
          <a:p>
            <a:r>
              <a:rPr lang="lv-LV" sz="1100">
                <a:latin typeface="EC Square Sans Pro" panose="020B0506040000020004" pitchFamily="34" charset="0"/>
              </a:rPr>
              <a:t>Apaļais attēls: parāda antibiotisko veterināro medikamentu, kas paredzēti produktīvajiem dzīvniekiem, kopējā pārdošanas apjoma īpatsvaru mg/PCU sadalījumā pa antibiotiku klasēm 31 Eiropas valstī 2022. gadā</a:t>
            </a:r>
          </a:p>
          <a:p>
            <a:r>
              <a:rPr lang="lv-LV" sz="1100">
                <a:latin typeface="EC Square Sans Pro" panose="020B0506040000020004" pitchFamily="34" charset="0"/>
              </a:rPr>
              <a:t>Citas klases" ietver amfenikolus, cefalosporīnus, citus hinolonus un "Citi"</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lv-LV" sz="1800">
                <a:effectLst/>
                <a:latin typeface="Segoe UI" panose="020B0502040204020203" pitchFamily="34" charset="0"/>
              </a:rPr>
              <a:t>Regulas 2021/578 pielikums. </a:t>
            </a:r>
            <a:r>
              <a:rPr lang="lv-LV"/>
              <a:t>  https://eur-lex.europa.eu/eli/reg_del/2021/578/oj</a:t>
            </a:r>
          </a:p>
          <a:p>
            <a:endParaRPr lang="en-US" dirty="0"/>
          </a:p>
          <a:p>
            <a:pPr marL="228600" indent="-228600">
              <a:buAutoNum type="arabicPeriod"/>
            </a:pPr>
            <a:r>
              <a:rPr lang="lv-LV"/>
              <a:t>Pirmo ziņojumu par veterināro antimikrobiālo zāļu pārdošanas apjomu un antimikrobiālo zāļu lietošanu pa dzīvnieku sugām Aģentūra publicē līdz 2025. gada 31. martam, un tajā iekļauj šādu informāciju: a) informācija par veterināro antimikrobiālo zāļu pārdošanas apjomu, ietverot datus par 2023. gadu, kurus dalībvalstis iesniegušas līdz 2024. gada 30. jūnijam; b) informācija par antimikrobiālo zāļu lietošanu attiecīgajām dzīvnieku sugām, kategorijām vai stadijām, ietverot datus par 2023. gadu, kurus dalībvalstis iesniegušas līdz 2024. gada 30. septembrim.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a:t>2. No 2025. gada nākamos ziņojumus pēc pirmā ziņojuma Aģentūra publicē līdz 31. decembrim, un tajos iekļauj šādu informāciju: a) informācija par veterināro antimikrobiālo zāļu pārdošanas apjomu, kuru dalībvalstis iesniedz katru gadu līdz 30. jūnijam un kura ietver datus par iepriekšējo kalendāro gadu; b) informācija par antimikrobiālo zāļu lietošanu attiecīgajām dzīvnieku sugām, kategorijām vai stadijām, kuru dalībvalstis iesniedz katru gadu līdz 30. jūnijam un kura ietver datus par iepriekšējo kalendāro gadu.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a:effectLst/>
                <a:latin typeface="Arial" panose="020B0604020202020204" pitchFamily="34" charset="0"/>
                <a:ea typeface="Calibri" panose="020F0502020204030204" pitchFamily="34" charset="0"/>
              </a:rPr>
              <a:t>Datu vākšana sāksies no minētajiem gadiem. Ziņošana sāksies nākamajos gados (t. i., par liellopiem, cūkām un mājputniem jāsniedz ziņojumi 2024. gadā, par citiem produktīvajiem dzīvniekiem - 2027. gadā, par suņiem, kaķiem un kažokzvēriem - 2030. gadā)</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100">
                <a:latin typeface="EC Square Sans Pro" panose="020B0506040000020004" pitchFamily="34" charset="0"/>
              </a:rPr>
              <a:t>Lauksaimniecības dzīvnieku populācijas statistika: </a:t>
            </a:r>
            <a:r>
              <a:rPr lang="lv-LV" sz="1100">
                <a:latin typeface="EC Square Sans Pro" panose="020B0506040000020004" pitchFamily="34" charset="0"/>
                <a:hlinkClick r:id="rId3"/>
              </a:rPr>
              <a:t>Statistika | Eurostat (europa.eu)</a:t>
            </a:r>
            <a:r>
              <a:rPr lang="lv-LV" sz="1100">
                <a:latin typeface="EC Square Sans Pro" panose="020B0506040000020004" pitchFamily="34" charset="0"/>
              </a:rPr>
              <a:t> (2020)</a:t>
            </a:r>
          </a:p>
          <a:p>
            <a:endParaRPr lang="en-GB" sz="1100" dirty="0">
              <a:latin typeface="EC Square Sans Pro" panose="020B0506040000020004" pitchFamily="34" charset="0"/>
            </a:endParaRPr>
          </a:p>
          <a:p>
            <a:r>
              <a:rPr lang="lv-LV" sz="1100">
                <a:latin typeface="EC Square Sans Pro" panose="020B0506040000020004" pitchFamily="34" charset="0"/>
              </a:rPr>
              <a:t>Akvakultūras statistika: </a:t>
            </a:r>
            <a:r>
              <a:rPr lang="lv-LV" sz="1100">
                <a:latin typeface="EC Square Sans Pro" panose="020B0506040000020004" pitchFamily="34" charset="0"/>
                <a:hlinkClick r:id="rId4"/>
              </a:rPr>
              <a:t>Akvakultūras statistika - Statistics Explained (europa.eu)</a:t>
            </a:r>
          </a:p>
          <a:p>
            <a:endParaRPr lang="en-GB" sz="1100" dirty="0">
              <a:latin typeface="EC Square Sans Pro" panose="020B0506040000020004" pitchFamily="34" charset="0"/>
            </a:endParaRPr>
          </a:p>
          <a:p>
            <a:r>
              <a:rPr lang="lv-LV" sz="1100">
                <a:latin typeface="EC Square Sans Pro" panose="020B0506040000020004" pitchFamily="34" charset="0"/>
              </a:rPr>
              <a:t>Dati par katru ES valsti un konkrētā proporcija katrai sugai katrā valstī.</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800" b="0" i="0" u="none" strike="noStrike" baseline="0">
                <a:solidFill>
                  <a:srgbClr val="000000"/>
                </a:solidFill>
                <a:latin typeface="EC Square Sans Pro" panose="020B0506040000020004" pitchFamily="34" charset="0"/>
              </a:rPr>
              <a:t>1 Atšķirības starp valstīm jāinterpretē ļoti uzmanīgi, jo šo antibiotiku klašu/apakšklašu dozēšanas shēmas ir ļoti atšķirīgas. </a:t>
            </a:r>
          </a:p>
          <a:p>
            <a:r>
              <a:rPr lang="lv-LV" sz="1800" b="0" i="0" u="none" strike="noStrike" baseline="0">
                <a:solidFill>
                  <a:srgbClr val="000000"/>
                </a:solidFill>
                <a:latin typeface="EC Square Sans Pro" panose="020B0506040000020004" pitchFamily="34" charset="0"/>
              </a:rPr>
              <a:t>2 Netika ziņots par citu hinolonu pārdošanas apjomiem Austrijā, Horvātijā, Kiprā, Čehijā, Igaunijā, Somijā, Vācijā, Ungārijā, Īrijā, Islandē, Īrijā, Latvijā, Lietuvā, Luksemburgā, Maltā, Portugālē, Slovēnijā, Šveicē, Ungārijā un Apvienotajā Karalistē. </a:t>
            </a:r>
          </a:p>
          <a:p>
            <a:r>
              <a:rPr lang="lv-LV" sz="1800" b="0" i="0" u="none" strike="noStrike" baseline="0">
                <a:solidFill>
                  <a:srgbClr val="000000"/>
                </a:solidFill>
                <a:latin typeface="EC Square Sans Pro" panose="020B0506040000020004" pitchFamily="34" charset="0"/>
              </a:rPr>
              <a:t>3 Netika ziņots par polimiksīnu pārdošanas apjomiem Dānijā, Somijā, Islandē, Īrijā, Īrijā, Norvēģijā, Somijā un Apvienotajā Karalistē. </a:t>
            </a:r>
          </a:p>
          <a:p>
            <a:r>
              <a:rPr lang="lv-LV" sz="1800" b="0" i="0" u="none" strike="noStrike" baseline="0">
                <a:solidFill>
                  <a:srgbClr val="000000"/>
                </a:solidFill>
                <a:latin typeface="EC Square Sans Pro" panose="020B0506040000020004" pitchFamily="34" charset="0"/>
              </a:rPr>
              <a:t>4 Kopējais īpatsvars 31 Eiropas valstij ir aprēķināts, pamatojoties uz kopējo pārdoto antibiotiku aktīvo vielu daudzumu (mg), kas dalīts ar kopējo pārdoto vienību skaitu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lv-LV" sz="1100" b="0" i="1" u="none" strike="noStrike" baseline="0">
                <a:latin typeface="EC Square Sans Pro" panose="020B0506040000020004" pitchFamily="34" charset="0"/>
              </a:rPr>
              <a:t>Avots: </a:t>
            </a:r>
            <a:r>
              <a:rPr lang="lv-LV" sz="1100" b="0" i="0" u="none" strike="noStrike" baseline="0">
                <a:latin typeface="EC Square Sans Pro" panose="020B0506040000020004" pitchFamily="34" charset="0"/>
              </a:rPr>
              <a:t>ESĪP par zoonotisko un indikatorbaktēriju AMR cilvēkiem, dzīvniekiem un pārtikai 2020./2021. gadā. EFSA Journal 2023;21(3):7867. 95. lpp.</a:t>
            </a:r>
          </a:p>
          <a:p>
            <a:pPr algn="l"/>
            <a:endParaRPr lang="en-GB" sz="1100" b="0" i="0" u="none" strike="noStrike" baseline="0" dirty="0">
              <a:solidFill>
                <a:srgbClr val="000000"/>
              </a:solidFill>
              <a:latin typeface="EC Square Sans Pro" panose="020B0506040000020004" pitchFamily="34" charset="0"/>
            </a:endParaRPr>
          </a:p>
          <a:p>
            <a:pPr algn="l"/>
            <a:r>
              <a:rPr lang="lv-LV" sz="1100" b="0" i="0" u="none" strike="noStrike" baseline="0">
                <a:solidFill>
                  <a:srgbClr val="000000"/>
                </a:solidFill>
                <a:latin typeface="EC Square Sans Pro" panose="020B0506040000020004" pitchFamily="34" charset="0"/>
              </a:rPr>
              <a:t>Mērķis ir samazināt rezistenci. </a:t>
            </a:r>
          </a:p>
          <a:p>
            <a:pPr algn="l"/>
            <a:r>
              <a:rPr lang="lv-LV" sz="1100" b="0" i="0" u="none" strike="noStrike" baseline="0">
                <a:solidFill>
                  <a:srgbClr val="000000"/>
                </a:solidFill>
                <a:latin typeface="EC Square Sans Pro" panose="020B0506040000020004" pitchFamily="34" charset="0"/>
              </a:rPr>
              <a:t>Tendences var novērot no baktēriju paraugiem, kas kā rezistentas identificētas no 2009. līdz 2021. gadam. Ne visas valstis ir iesniegušas datus par visiem gadiem. Lai gan dati netiek apkopoti saskaņotā veidā, ir iespējams saskatīt pozitīvu samazināšanās tendenci.</a:t>
            </a:r>
          </a:p>
          <a:p>
            <a:pPr algn="l"/>
            <a:endParaRPr lang="en-GB" sz="1100" b="0" i="0" u="none" strike="noStrike" baseline="0" dirty="0">
              <a:solidFill>
                <a:srgbClr val="000000"/>
              </a:solidFill>
              <a:latin typeface="EC Square Sans Pro" panose="020B0506040000020004" pitchFamily="34" charset="0"/>
            </a:endParaRPr>
          </a:p>
          <a:p>
            <a:pPr algn="l"/>
            <a:r>
              <a:rPr lang="lv-LV" sz="1100" b="0" i="0" u="none" strike="noStrike" baseline="0">
                <a:solidFill>
                  <a:srgbClr val="000000"/>
                </a:solidFill>
                <a:latin typeface="EC Square Sans Pro" panose="020B0506040000020004" pitchFamily="34" charset="0"/>
              </a:rPr>
              <a:t>Tendence bija vērsta vairāk uz samazināšanos, nekā palielināšanos, un visievērojamākā bija tā, ka tetraciklīna rezistences samazināšanās tika novērota aptuveni pusē datu kopu cūku un teļu (24/43) un mājputnu (23/42) datiem.</a:t>
            </a:r>
          </a:p>
          <a:p>
            <a:pPr algn="l"/>
            <a:r>
              <a:rPr lang="lv-LV" sz="1100" b="0" i="0" u="none" strike="noStrike" baseline="0">
                <a:solidFill>
                  <a:srgbClr val="000000"/>
                </a:solidFill>
                <a:latin typeface="EC Square Sans Pro" panose="020B0506040000020004" pitchFamily="34" charset="0"/>
              </a:rPr>
              <a:t>Jāatzīmē, ka vairākās valstīs rezistences līmenis laika gaitā bija stabils un neliels, un lielas izmaiņas nav gaidāmas.</a:t>
            </a:r>
          </a:p>
          <a:p>
            <a:pPr algn="l"/>
            <a:endParaRPr lang="en-GB" sz="1100" b="0" i="0" u="none" strike="noStrike" baseline="0" dirty="0">
              <a:solidFill>
                <a:srgbClr val="000000"/>
              </a:solidFill>
              <a:latin typeface="EC Square Sans Pro" panose="020B0506040000020004" pitchFamily="34" charset="0"/>
            </a:endParaRPr>
          </a:p>
          <a:p>
            <a:pPr algn="l"/>
            <a:r>
              <a:rPr lang="lv-LV" sz="1100" b="0" i="0" u="none" strike="noStrike" baseline="0">
                <a:solidFill>
                  <a:srgbClr val="000000"/>
                </a:solidFill>
                <a:latin typeface="EC Square Sans Pro" panose="020B0506040000020004" pitchFamily="34" charset="0"/>
              </a:rPr>
              <a:t>1. piemērs:</a:t>
            </a:r>
          </a:p>
          <a:p>
            <a:pPr algn="l"/>
            <a:r>
              <a:rPr lang="lv-LV" sz="1100" b="1" i="0" u="none" strike="noStrike" baseline="0">
                <a:solidFill>
                  <a:srgbClr val="000000"/>
                </a:solidFill>
                <a:latin typeface="EC Square Sans Pro" panose="020B0506040000020004" pitchFamily="34" charset="0"/>
              </a:rPr>
              <a:t>Nobarojamas cūkas</a:t>
            </a:r>
          </a:p>
          <a:p>
            <a:pPr algn="l"/>
            <a:r>
              <a:rPr lang="lv-LV" sz="1100" b="0" i="0" u="none" strike="noStrike" baseline="0">
                <a:solidFill>
                  <a:srgbClr val="000000"/>
                </a:solidFill>
                <a:latin typeface="EC Square Sans Pro" panose="020B0506040000020004" pitchFamily="34" charset="0"/>
              </a:rPr>
              <a:t>Attēlā redzams, kā katra no 27 dalībvalstīm no 2009. līdz 2021. gadam ziņoja par </a:t>
            </a:r>
            <a:r>
              <a:rPr lang="lv-LV" sz="1100" b="0" i="1" u="none" strike="noStrike" baseline="0">
                <a:solidFill>
                  <a:srgbClr val="000000"/>
                </a:solidFill>
                <a:latin typeface="EC Square Sans Pro" panose="020B0506040000020004" pitchFamily="34" charset="0"/>
              </a:rPr>
              <a:t>E. coli </a:t>
            </a:r>
            <a:r>
              <a:rPr lang="lv-LV" sz="1100" b="0" i="0" u="none" strike="noStrike" baseline="0">
                <a:solidFill>
                  <a:srgbClr val="000000"/>
                </a:solidFill>
                <a:latin typeface="EC Square Sans Pro" panose="020B0506040000020004" pitchFamily="34" charset="0"/>
              </a:rPr>
              <a:t>baktēriju rezistenci pret dažādām antibiotikām (ampicilīnu, cefotaksīmu, ciprofloksacīnu un tetraciklīnu) nobarojamās cūkās.</a:t>
            </a:r>
          </a:p>
          <a:p>
            <a:pPr algn="l"/>
            <a:r>
              <a:rPr lang="lv-LV" sz="1100" b="0" i="0" u="none" strike="noStrike" baseline="0">
                <a:solidFill>
                  <a:srgbClr val="000000"/>
                </a:solidFill>
                <a:latin typeface="EC Square Sans Pro" panose="020B0506040000020004" pitchFamily="34" charset="0"/>
              </a:rPr>
              <a:t>Vispārējā tendence ir vērsta uz nepārprotamu rezistences pret tetraciklīnu un ampicilīnu samazināšanu. Rezistence pret cefotaksīmu nedaudz samazinās, bet rezistence pret ciprofloksacīnu nemainās.</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1" u="none" strike="noStrike" baseline="0">
                <a:latin typeface="EC Square Sans Pro" panose="020B0506040000020004" pitchFamily="34" charset="0"/>
              </a:rPr>
              <a:t>Avots: </a:t>
            </a:r>
            <a:r>
              <a:rPr lang="lv-LV" sz="1100" b="0" i="0" u="none" strike="noStrike" baseline="0">
                <a:latin typeface="EC Square Sans Pro" panose="020B0506040000020004" pitchFamily="34" charset="0"/>
              </a:rPr>
              <a:t>ESĪP par zoonotisko un indikatorbaktēriju AMR cilvēkiem, dzīvniekiem un pārtikai 2020./2021. gadā. EFSA Journal 2023;21(3):7867. 97. lappuse.</a:t>
            </a:r>
          </a:p>
          <a:p>
            <a:pPr algn="l"/>
            <a:endParaRPr lang="en-GB" sz="1100" b="0" i="0" u="none" strike="noStrike" baseline="0" dirty="0">
              <a:solidFill>
                <a:srgbClr val="000000"/>
              </a:solidFill>
              <a:latin typeface="EC Square Sans Pro" panose="020B0506040000020004" pitchFamily="34" charset="0"/>
            </a:endParaRPr>
          </a:p>
          <a:p>
            <a:pPr algn="l"/>
            <a:r>
              <a:rPr lang="lv-LV" sz="1100" b="0" i="0" u="none" strike="noStrike" baseline="0">
                <a:solidFill>
                  <a:srgbClr val="000000"/>
                </a:solidFill>
                <a:latin typeface="EC Square Sans Pro" panose="020B0506040000020004" pitchFamily="34" charset="0"/>
              </a:rPr>
              <a:t>2. piemērs:</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baseline="0">
                <a:solidFill>
                  <a:srgbClr val="000000"/>
                </a:solidFill>
                <a:latin typeface="EC Square Sans Pro" panose="020B0506040000020004" pitchFamily="34" charset="0"/>
              </a:rPr>
              <a:t>Broileri </a:t>
            </a:r>
            <a:r>
              <a:rPr lang="lv-LV" sz="1100" b="0" i="0" u="none" strike="noStrike" baseline="0">
                <a:solidFill>
                  <a:srgbClr val="000000"/>
                </a:solidFill>
                <a:latin typeface="EC Square Sans Pro" panose="020B0506040000020004" pitchFamily="34" charset="0"/>
              </a:rPr>
              <a:t> </a:t>
            </a:r>
            <a:r>
              <a:rPr lang="lv-LV" sz="1100">
                <a:latin typeface="EC Square Sans Pro" panose="020B0506040000020004" pitchFamily="34" charset="0"/>
              </a:rPr>
              <a:t>Rezistences tendences pret atsevišķiem antimikrobiāliem līdzekļiem </a:t>
            </a:r>
            <a:r>
              <a:rPr lang="lv-LV" sz="1100" b="0" i="0" u="none" strike="noStrike" baseline="0">
                <a:solidFill>
                  <a:srgbClr val="000000"/>
                </a:solidFill>
                <a:latin typeface="EC Square Sans Pro" panose="020B0506040000020004" pitchFamily="34" charset="0"/>
              </a:rPr>
              <a:t>(ampicilīnu, cefotaksīmu, ciprofloksacīnu un tetraciklīnu</a:t>
            </a:r>
            <a:r>
              <a:rPr lang="lv-LV" sz="1100">
                <a:latin typeface="EC Square Sans Pro" panose="020B0506040000020004" pitchFamily="34" charset="0"/>
              </a:rPr>
              <a:t> ) </a:t>
            </a:r>
            <a:r>
              <a:rPr lang="lv-LV" sz="1100" i="1">
                <a:latin typeface="EC Square Sans Pro" panose="020B0506040000020004" pitchFamily="34" charset="0"/>
              </a:rPr>
              <a:t>E. coli </a:t>
            </a:r>
            <a:r>
              <a:rPr lang="lv-LV" sz="1100">
                <a:latin typeface="EC Square Sans Pro" panose="020B0506040000020004" pitchFamily="34" charset="0"/>
              </a:rPr>
              <a:t>baktērijām broileros, 2009.-2021. gads</a:t>
            </a:r>
          </a:p>
          <a:p>
            <a:pPr algn="l"/>
            <a:r>
              <a:rPr lang="lv-LV" sz="1100" b="0" i="0" u="none" strike="noStrike" baseline="0">
                <a:solidFill>
                  <a:srgbClr val="000000"/>
                </a:solidFill>
                <a:latin typeface="EC Square Sans Pro" panose="020B0506040000020004" pitchFamily="34" charset="0"/>
              </a:rPr>
              <a:t>No 30 valstīm, kas sniedza datus par broileru baktēriju paraugiem, 68 paraugos tika konstatētas samazināšanās tendences un 20 paraugos - palielināšanās tendences. </a:t>
            </a:r>
          </a:p>
          <a:p>
            <a:pPr algn="l"/>
            <a:r>
              <a:rPr lang="lv-LV" sz="1100" b="0" i="0" u="none" strike="noStrike" baseline="0">
                <a:solidFill>
                  <a:srgbClr val="000000"/>
                </a:solidFill>
                <a:latin typeface="EC Square Sans Pro" panose="020B0506040000020004" pitchFamily="34" charset="0"/>
              </a:rPr>
              <a:t>- 16 valstīs tika novērotas tikai samazināšanās tendences. Īrijā, Itālijā, Latvijā, Nīderlandē, Spānijā un Latvijā rezistence ir samazinājusies pret visiem četriem antibakteriālajiem līdzekļiem, </a:t>
            </a:r>
          </a:p>
          <a:p>
            <a:pPr algn="l"/>
            <a:r>
              <a:rPr lang="lv-LV" sz="1100" b="0" i="0" u="none" strike="noStrike" baseline="0">
                <a:solidFill>
                  <a:srgbClr val="000000"/>
                </a:solidFill>
                <a:latin typeface="EC Square Sans Pro" panose="020B0506040000020004" pitchFamily="34" charset="0"/>
              </a:rPr>
              <a:t>bet Horvātijā, Igaunijā, Francijā, Lietuvā, Portugālē un Horvātijā - pret trīs antibakteriālajiem līdzekļiem. </a:t>
            </a:r>
          </a:p>
          <a:p>
            <a:pPr marL="285750" indent="-285750" algn="l">
              <a:buFontTx/>
              <a:buChar char="-"/>
            </a:pPr>
            <a:r>
              <a:rPr lang="lv-LV" sz="1100" b="0" i="0" u="none" strike="noStrike" baseline="0">
                <a:solidFill>
                  <a:srgbClr val="000000"/>
                </a:solidFill>
                <a:latin typeface="EC Square Sans Pro" panose="020B0506040000020004" pitchFamily="34" charset="0"/>
              </a:rPr>
              <a:t>Turpretī trijās valstīs tika novērotas tikai pieaugošas tendences. </a:t>
            </a:r>
          </a:p>
          <a:p>
            <a:pPr marL="285750" indent="-285750" algn="l">
              <a:buFontTx/>
              <a:buChar char="-"/>
            </a:pPr>
            <a:r>
              <a:rPr lang="lv-LV" sz="1100" b="0" i="0" u="none" strike="noStrike" baseline="0">
                <a:solidFill>
                  <a:srgbClr val="000000"/>
                </a:solidFill>
                <a:latin typeface="EC Square Sans Pro" panose="020B0506040000020004" pitchFamily="34" charset="0"/>
              </a:rPr>
              <a:t>Pēdējā kvadrāta forma parāda kopsavilkuma kumulatīvo tendenci visām ziņojošajām valstīm (ieskaitot Apvienoto Karalisti): </a:t>
            </a:r>
            <a:r>
              <a:rPr lang="lv-LV" sz="1100" b="0" i="0" u="sng" strike="noStrike" baseline="0">
                <a:solidFill>
                  <a:srgbClr val="000000"/>
                </a:solidFill>
                <a:latin typeface="EC Square Sans Pro" panose="020B0506040000020004" pitchFamily="34" charset="0"/>
              </a:rPr>
              <a:t>rezistence pret visiem četriem antibakteriālajiem līdzekļiem ir statistiski nozīmīgi samazinājusies.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a:t>Šajā prezentācijā tiks sniegti vispārīgi dati un skaitļi par rezistenci, ekonomisko ietekmi, līdz šim veiktajiem pasākumiem un turpmākiem pasākumiem. Mēs aplūkosim, kas ir rezistence pret antimikrobiāliem līdzekļiem, kāpēc mums vajadzētu to ņemt vērā un ko mēs varam darīt.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lv-LV" sz="1100" b="0" i="1" u="none" strike="noStrike" baseline="0">
                <a:solidFill>
                  <a:srgbClr val="818385"/>
                </a:solidFill>
                <a:latin typeface="EC Square Sans Pro" panose="020B0506040000020004" pitchFamily="34" charset="0"/>
              </a:rPr>
              <a:t>"Globāla cīņa pret infekcijām, kas ir rezistentas pret zālēm: Galīgais ziņojums un ieteikumi" - </a:t>
            </a:r>
            <a:r>
              <a:rPr lang="lv-LV" sz="1100" b="1" i="0" u="none" strike="noStrike" baseline="0">
                <a:solidFill>
                  <a:srgbClr val="818385"/>
                </a:solidFill>
                <a:latin typeface="EC Square Sans Pro" panose="020B0506040000020004" pitchFamily="34" charset="0"/>
              </a:rPr>
              <a:t>PĀRSKATS PAR REZISTENCI PRET ANTIMIKROBIĀLAJIEM LĪDZEKĻIEM</a:t>
            </a:r>
          </a:p>
          <a:p>
            <a:pPr algn="l"/>
            <a:r>
              <a:rPr lang="lv-LV" sz="1100" b="0" i="1" u="none" strike="noStrike" baseline="0">
                <a:solidFill>
                  <a:srgbClr val="818385"/>
                </a:solidFill>
                <a:latin typeface="EC Square Sans Pro" panose="020B0506040000020004" pitchFamily="34" charset="0"/>
              </a:rPr>
              <a:t>VADA DŽIMS O’NĪLS (JIM O'NEILL) - 2016. gada maijs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lv-LV" sz="1100" b="0" i="0" u="none" strike="noStrike" baseline="0">
                <a:latin typeface="EC Square Sans Pro" panose="020B0506040000020004" pitchFamily="34" charset="0"/>
              </a:rPr>
              <a:t>Pēdējās divās desmitgadēs kopējais antibiotiku patēriņš cilvēkiem ESAO un ES/EEZ valstīs ir nedaudz palielinājies, savukārt</a:t>
            </a:r>
          </a:p>
          <a:p>
            <a:pPr algn="l"/>
            <a:r>
              <a:rPr lang="lv-LV" sz="1100" b="0" i="0" u="none" strike="noStrike" baseline="0">
                <a:latin typeface="EC Square Sans Pro" panose="020B0506040000020004" pitchFamily="34" charset="0"/>
              </a:rPr>
              <a:t>G20 valstīs ārpus ESAO tas ir ievērojami palielinājies. </a:t>
            </a:r>
          </a:p>
          <a:p>
            <a:pPr algn="l"/>
            <a:endParaRPr lang="en-GB" sz="1100" b="0" i="0" u="none" strike="noStrike" baseline="0" dirty="0">
              <a:latin typeface="EC Square Sans Pro" panose="020B0506040000020004" pitchFamily="34" charset="0"/>
            </a:endParaRPr>
          </a:p>
          <a:p>
            <a:pPr algn="l"/>
            <a:r>
              <a:rPr lang="lv-LV" sz="1100" b="0" i="0" u="none" strike="noStrike" baseline="0">
                <a:latin typeface="EC Square Sans Pro" panose="020B0506040000020004" pitchFamily="34" charset="0"/>
              </a:rPr>
              <a:t>Dzīvnieku audzēšanas nozares dalībnieki ir līdzdarbojušies gandrīz visu ESAO, ES/EEZ un G20 valstu izstrādāto rīcības plānu izstrādē un īstenošanā</a:t>
            </a:r>
          </a:p>
          <a:p>
            <a:pPr algn="l"/>
            <a:r>
              <a:rPr lang="lv-LV" sz="1100" b="0" i="0" u="none" strike="noStrike" baseline="0">
                <a:latin typeface="EC Square Sans Pro" panose="020B0506040000020004" pitchFamily="34" charset="0"/>
              </a:rPr>
              <a:t>Tā kā ir uzlabota pārtikas apstrādes prakse un bioloģiskā drošība, plānots, ka rezistentu infekciju apmērs saimniecībās samazināsies.</a:t>
            </a:r>
          </a:p>
          <a:p>
            <a:pPr algn="l"/>
            <a:r>
              <a:rPr lang="lv-LV" sz="1100" b="0" i="0" u="none" strike="noStrike" baseline="0">
                <a:latin typeface="EC Square Sans Pro" panose="020B0506040000020004" pitchFamily="34" charset="0"/>
              </a:rPr>
              <a:t>Ieguvumi no bioloģiskās drošības uzlabošanas saimniecībās pilnībā kompensē īstenošanas izmaksas.</a:t>
            </a:r>
          </a:p>
          <a:p>
            <a:pPr algn="l"/>
            <a:endParaRPr lang="en-GB" sz="1100" b="0" i="0" u="none" strike="noStrike" baseline="0" dirty="0">
              <a:latin typeface="EC Square Sans Pro" panose="020B0506040000020004" pitchFamily="34" charset="0"/>
            </a:endParaRPr>
          </a:p>
          <a:p>
            <a:pPr algn="l"/>
            <a:r>
              <a:rPr lang="lv-LV" sz="1600" b="0" i="0">
                <a:solidFill>
                  <a:srgbClr val="444444"/>
                </a:solidFill>
                <a:effectLst/>
                <a:latin typeface="Raleway" pitchFamily="2" charset="0"/>
              </a:rPr>
              <a:t>Pamatojoties uz Džima O'Nīla ziņojumu, Apvienoto Nāciju Organizācija lēš, ka līdz 2050. gadam superbaktērijas un ar tām saistīta dažādu veidu rezistence pret antimikrobiāliem līdzekļiem varētu izraisīt līdz pat 10 miljoniem nāves gadījumu gadā. </a:t>
            </a:r>
          </a:p>
          <a:p>
            <a:pPr algn="l"/>
            <a:endParaRPr lang="en-GB" sz="1600" b="0" i="0" u="none" strike="noStrike" baseline="0" dirty="0">
              <a:solidFill>
                <a:srgbClr val="444444"/>
              </a:solidFill>
              <a:effectLst/>
              <a:latin typeface="Raleway" pitchFamily="2" charset="0"/>
            </a:endParaRPr>
          </a:p>
          <a:p>
            <a:pPr algn="l"/>
            <a:r>
              <a:rPr lang="lv-LV" sz="1600" b="0" i="0" u="none" strike="noStrike" baseline="0">
                <a:solidFill>
                  <a:srgbClr val="444444"/>
                </a:solidFill>
                <a:effectLst/>
                <a:latin typeface="Raleway" pitchFamily="2" charset="0"/>
                <a:ea typeface="+mn-ea"/>
                <a:cs typeface="+mn-cs"/>
              </a:rPr>
              <a:t>Grafikā redzama plānotā </a:t>
            </a:r>
            <a:r>
              <a:rPr lang="lv-LV" sz="1600" b="0" i="0">
                <a:solidFill>
                  <a:srgbClr val="444444"/>
                </a:solidFill>
                <a:effectLst/>
                <a:latin typeface="Raleway" pitchFamily="2" charset="0"/>
                <a:ea typeface="+mn-ea"/>
                <a:cs typeface="+mn-cs"/>
              </a:rPr>
              <a:t>mirstība, ko izraisījusi rezistence pret antimikrobiāliem līdzekļiem, un tā salīdzināta ar pašreizējiem vispārējiem nāves cēloņiem un aplēsēm par mirstību 2050. gadā. </a:t>
            </a:r>
          </a:p>
          <a:p>
            <a:pPr algn="l"/>
            <a:r>
              <a:rPr lang="lv-LV" sz="1600" b="0" i="0">
                <a:solidFill>
                  <a:srgbClr val="444444"/>
                </a:solidFill>
                <a:effectLst/>
                <a:latin typeface="Raleway" pitchFamily="2" charset="0"/>
                <a:ea typeface="+mn-ea"/>
                <a:cs typeface="+mn-cs"/>
              </a:rPr>
              <a:t>Dati par dažādiem pašreizējo nāves gadījumu cēloņiem ir ņemti no dažādiem avotiem: </a:t>
            </a:r>
          </a:p>
          <a:p>
            <a:pPr marL="171450" indent="-171450" algn="l">
              <a:buFont typeface="Arial" panose="020B0604020202020204" pitchFamily="34" charset="0"/>
              <a:buChar char="•"/>
            </a:pPr>
            <a:r>
              <a:rPr lang="lv-LV" sz="1100" b="0" i="0" u="none" strike="noStrike" baseline="0">
                <a:solidFill>
                  <a:srgbClr val="3C4982"/>
                </a:solidFill>
                <a:latin typeface="EC Square Sans Pro" panose="020B0506040000020004" pitchFamily="34" charset="0"/>
              </a:rPr>
              <a:t>Diabēts: www.whi.int/mediacentre/factsheets/fs312/en/ Vēzis: www.whi.int/mediacentre/factsheets/fs297/en/</a:t>
            </a:r>
          </a:p>
          <a:p>
            <a:pPr marL="171450" indent="-171450" algn="l">
              <a:buFont typeface="Arial" panose="020B0604020202020204" pitchFamily="34" charset="0"/>
              <a:buChar char="•"/>
            </a:pPr>
            <a:r>
              <a:rPr lang="lv-LV" sz="1100" b="0" i="0" u="none" strike="noStrike" baseline="0">
                <a:solidFill>
                  <a:srgbClr val="3C4982"/>
                </a:solidFill>
                <a:latin typeface="EC Square Sans Pro" panose="020B0506040000020004" pitchFamily="34" charset="0"/>
              </a:rPr>
              <a:t>Holera: www.whi.int/mediacentre/factsheets/fs107/en/ Caureju izraisošas slimības: www.sciencedirect.com/science/article/pii/So140673612617280</a:t>
            </a:r>
          </a:p>
          <a:p>
            <a:pPr marL="171450" indent="-171450" algn="l">
              <a:buFont typeface="Arial" panose="020B0604020202020204" pitchFamily="34" charset="0"/>
              <a:buChar char="•"/>
            </a:pPr>
            <a:r>
              <a:rPr lang="lv-LV" sz="1100" b="0" i="0" u="none" strike="noStrike" baseline="0">
                <a:solidFill>
                  <a:srgbClr val="3C4982"/>
                </a:solidFill>
                <a:latin typeface="EC Square Sans Pro" panose="020B0506040000020004" pitchFamily="34" charset="0"/>
              </a:rPr>
              <a:t>Masalas: www.sciencedirect.com/science/article/pii/So140673612617280 Ceļu satiksmes negadījumi: www.whi.int/mediacentre/factsheets/fs358/en/</a:t>
            </a:r>
          </a:p>
          <a:p>
            <a:pPr marL="171450" indent="-171450" algn="l">
              <a:buFont typeface="Arial" panose="020B0604020202020204" pitchFamily="34" charset="0"/>
              <a:buChar char="•"/>
            </a:pPr>
            <a:r>
              <a:rPr lang="lv-LV" sz="1100" b="0" i="0" u="none" strike="noStrike" baseline="0">
                <a:solidFill>
                  <a:srgbClr val="3C4982"/>
                </a:solidFill>
                <a:latin typeface="EC Square Sans Pro" panose="020B0506040000020004" pitchFamily="34" charset="0"/>
              </a:rPr>
              <a:t>Stingumkrampji: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lv-LV" sz="1100" b="0" i="0" u="none" strike="noStrike" baseline="0">
                <a:solidFill>
                  <a:srgbClr val="3C4982"/>
                </a:solidFill>
                <a:latin typeface="EC Square Sans Pro" panose="020B0506040000020004" pitchFamily="34" charset="0"/>
              </a:rPr>
              <a:t>Rezistence pret antimikrobiāliem līdzekļiem ļoti būtiski ietekmē </a:t>
            </a:r>
            <a:r>
              <a:rPr lang="lv-LV" sz="1100" b="0" i="0" u="none" strike="noStrike" baseline="0">
                <a:solidFill>
                  <a:srgbClr val="3C4982"/>
                </a:solidFill>
                <a:highlight>
                  <a:srgbClr val="FFFF00"/>
                </a:highlight>
                <a:latin typeface="EC Square Sans Pro" panose="020B0506040000020004" pitchFamily="34" charset="0"/>
              </a:rPr>
              <a:t>Eiropas veselības aprūpes sistēmu</a:t>
            </a:r>
            <a:r>
              <a:rPr lang="lv-LV" sz="1100" b="0" i="0" u="none" strike="noStrike" baseline="0">
                <a:solidFill>
                  <a:srgbClr val="3C4982"/>
                </a:solidFill>
                <a:latin typeface="EC Square Sans Pro" panose="020B0506040000020004" pitchFamily="34" charset="0"/>
              </a:rPr>
              <a:t>, proti, aptuveni 1,1 miljardu eiro gadā, saskaņā ar datiem, kas iegūti no </a:t>
            </a:r>
            <a:r>
              <a:rPr lang="lv-LV" sz="1600" b="0" i="0">
                <a:solidFill>
                  <a:srgbClr val="4D5156"/>
                </a:solidFill>
                <a:effectLst/>
                <a:latin typeface="arial" panose="020B0604020202020204" pitchFamily="34" charset="0"/>
              </a:rPr>
              <a:t>Ekonomiskās sadarbības un attīstības organizācijas </a:t>
            </a:r>
            <a:r>
              <a:rPr lang="lv-LV" sz="1600" b="0" i="0" u="none" strike="noStrike" baseline="0">
                <a:solidFill>
                  <a:srgbClr val="3C4982"/>
                </a:solidFill>
                <a:latin typeface="EC Square Sans Pro" panose="020B0506040000020004" pitchFamily="34" charset="0"/>
              </a:rPr>
              <a:t>(ESAO)</a:t>
            </a:r>
            <a:r>
              <a:rPr lang="lv-LV" sz="1600" b="0" i="0">
                <a:solidFill>
                  <a:srgbClr val="4D5156"/>
                </a:solidFill>
                <a:effectLst/>
                <a:latin typeface="arial" panose="020B0604020202020204" pitchFamily="34" charset="0"/>
              </a:rPr>
              <a:t>.</a:t>
            </a:r>
          </a:p>
          <a:p>
            <a:pPr algn="l"/>
            <a:r>
              <a:rPr lang="lv-LV" sz="1100" b="0" i="0">
                <a:solidFill>
                  <a:srgbClr val="3F4A52"/>
                </a:solidFill>
                <a:effectLst/>
                <a:latin typeface="EC Square Sans Pro" panose="020B0506040000020004" pitchFamily="34" charset="0"/>
              </a:rPr>
              <a:t>Ja infekcija nereaģē uz pirmo izvēlēto antimikrobiālo līdzekli </a:t>
            </a:r>
            <a:r>
              <a:rPr lang="lv-LV" sz="1800" b="0" i="0" u="none" strike="noStrike">
                <a:solidFill>
                  <a:srgbClr val="3F4A52"/>
                </a:solidFill>
                <a:effectLst/>
                <a:latin typeface="EC Square Sans Pro" panose="020B0506040000020004" pitchFamily="34" charset="0"/>
              </a:rPr>
              <a:t>("Pirmais izvēlētais līdzeklis ir zāles, ko iesaka izmēģināt pirmās"), </a:t>
            </a:r>
            <a:r>
              <a:rPr lang="lv-LV" sz="1100" b="0" i="0">
                <a:solidFill>
                  <a:srgbClr val="3F4A52"/>
                </a:solidFill>
                <a:effectLst/>
                <a:latin typeface="EC Square Sans Pro" panose="020B0506040000020004" pitchFamily="34" charset="0"/>
              </a:rPr>
              <a:t>veselības aprūpes speciālisti izmanto </a:t>
            </a:r>
            <a:r>
              <a:rPr lang="lv-LV" sz="1100" b="1" i="0">
                <a:solidFill>
                  <a:srgbClr val="3F4A52"/>
                </a:solidFill>
                <a:effectLst/>
                <a:latin typeface="EC Square Sans Pro" panose="020B0506040000020004" pitchFamily="34" charset="0"/>
              </a:rPr>
              <a:t>dārgākas</a:t>
            </a:r>
            <a:r>
              <a:rPr lang="lv-LV" sz="1100" b="0" i="0">
                <a:solidFill>
                  <a:srgbClr val="3F4A52"/>
                </a:solidFill>
                <a:effectLst/>
                <a:latin typeface="EC Square Sans Pro" panose="020B0506040000020004" pitchFamily="34" charset="0"/>
              </a:rPr>
              <a:t> </a:t>
            </a:r>
            <a:r>
              <a:rPr lang="lv-LV" sz="1100" b="1" i="0">
                <a:solidFill>
                  <a:srgbClr val="3F4A52"/>
                </a:solidFill>
                <a:effectLst/>
                <a:latin typeface="EC Square Sans Pro" panose="020B0506040000020004" pitchFamily="34" charset="0"/>
              </a:rPr>
              <a:t>alternatīvas</a:t>
            </a:r>
            <a:r>
              <a:rPr lang="lv-LV" sz="1100" b="0" i="0">
                <a:solidFill>
                  <a:srgbClr val="3F4A52"/>
                </a:solidFill>
                <a:effectLst/>
                <a:latin typeface="EC Square Sans Pro" panose="020B0506040000020004" pitchFamily="34" charset="0"/>
              </a:rPr>
              <a:t>, piemēram, otrās un trešās izvēles zāles (pēdējās pieejamās ārstēšanas iespējas). Komplikācijas vai ilgāks slimības vai ārstēšanas ilgums dažkārt prasa </a:t>
            </a:r>
            <a:r>
              <a:rPr lang="lv-LV" sz="1100" b="1" i="0">
                <a:solidFill>
                  <a:srgbClr val="3F4A52"/>
                </a:solidFill>
                <a:effectLst/>
                <a:latin typeface="EC Square Sans Pro" panose="020B0506040000020004" pitchFamily="34" charset="0"/>
              </a:rPr>
              <a:t>ilgāku uzturēšanos slimnīcā</a:t>
            </a:r>
            <a:r>
              <a:rPr lang="lv-LV" sz="1100" b="0" i="0">
                <a:solidFill>
                  <a:srgbClr val="3F4A52"/>
                </a:solidFill>
                <a:effectLst/>
                <a:latin typeface="EC Square Sans Pro" panose="020B0506040000020004" pitchFamily="34" charset="0"/>
              </a:rPr>
              <a:t>, un tāpēc izmaksas pieaug.</a:t>
            </a:r>
          </a:p>
          <a:p>
            <a:pPr algn="l"/>
            <a:r>
              <a:rPr lang="lv-LV" sz="1100" b="0" i="1">
                <a:solidFill>
                  <a:srgbClr val="000000"/>
                </a:solidFill>
                <a:effectLst/>
                <a:latin typeface="EC Square Sans Pro" panose="020B0506040000020004" pitchFamily="34" charset="0"/>
              </a:rPr>
              <a:t>Avots:</a:t>
            </a:r>
            <a:r>
              <a:rPr lang="lv-LV" sz="1100" b="0" i="0">
                <a:solidFill>
                  <a:srgbClr val="000000"/>
                </a:solidFill>
                <a:effectLst/>
                <a:latin typeface="EC Square Sans Pro" panose="020B0506040000020004" pitchFamily="34" charset="0"/>
              </a:rPr>
              <a:t> ESAO (2018), </a:t>
            </a:r>
            <a:r>
              <a:rPr lang="lv-LV" sz="1100" b="0" i="1">
                <a:solidFill>
                  <a:srgbClr val="000000"/>
                </a:solidFill>
                <a:effectLst/>
                <a:latin typeface="EC Square Sans Pro" panose="020B0506040000020004" pitchFamily="34" charset="0"/>
              </a:rPr>
              <a:t>Stemming the Superbug Tide: Just A Few Dollars More</a:t>
            </a:r>
            <a:r>
              <a:rPr lang="lv-LV" sz="1100" b="0" i="0">
                <a:solidFill>
                  <a:srgbClr val="000000"/>
                </a:solidFill>
                <a:effectLst/>
                <a:latin typeface="EC Square Sans Pro" panose="020B0506040000020004" pitchFamily="34" charset="0"/>
              </a:rPr>
              <a:t>, OECD Health Policy Studies, OECD Publishing, Paris, </a:t>
            </a:r>
            <a:r>
              <a:rPr lang="lv-LV" sz="1100" b="0" i="0">
                <a:solidFill>
                  <a:srgbClr val="000000"/>
                </a:solidFill>
                <a:effectLst/>
                <a:latin typeface="EC Square Sans Pro" panose="020B0506040000020004" pitchFamily="34" charset="0"/>
                <a:hlinkClick r:id="rId3"/>
              </a:rPr>
              <a:t>https://doi.org/10.1787/9789264307599-en</a:t>
            </a:r>
            <a:r>
              <a:rPr lang="lv-LV"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lv-LV" sz="1100" b="0" i="0">
                <a:solidFill>
                  <a:srgbClr val="000000"/>
                </a:solidFill>
                <a:effectLst/>
                <a:latin typeface="EC Square Sans Pro" panose="020B0506040000020004" pitchFamily="34" charset="0"/>
              </a:rPr>
              <a:t>2023. gadā iznāca jauns ESAO ziņojums "Rīcības plāns "Viena veselība" rezistences pret antimikrobiāliem līdzekļiem novēršanai", kurā aprēķināts šīs rezistences radītais ekonomiskais kaitējums ESAO valstīs un ES.  Ziņojumā ņemtas vērā ne tikai izmaksas veselības aprūpes nozarei, bet arī zaudējumi, kas saistīti ar produktivitātes mazināšanos. Ziņojumā ir norādīts, ka ekonomiskā ietekme ES varētu būt daudz lielāka - no 7 līdz 12 miljardiem gadā atkarībā no scenārija. </a:t>
            </a:r>
          </a:p>
          <a:p>
            <a:pPr algn="l"/>
            <a:r>
              <a:rPr lang="lv-LV" sz="1100" b="0" i="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100">
                <a:solidFill>
                  <a:srgbClr val="404040"/>
                </a:solidFill>
                <a:latin typeface="arial" panose="020B0604020202020204" pitchFamily="34" charset="0"/>
              </a:rPr>
              <a:t>Rezistence pret antimikrobiāliem līdzekļiem </a:t>
            </a:r>
            <a:r>
              <a:rPr lang="lv-LV" sz="1100" b="0" i="0">
                <a:solidFill>
                  <a:srgbClr val="404040"/>
                </a:solidFill>
                <a:effectLst/>
                <a:latin typeface="arial" panose="020B0604020202020204" pitchFamily="34" charset="0"/>
              </a:rPr>
              <a:t>ir mikroorganismu spēja izdzīvot vai augt, neraugoties uz antimikrobiālo līdzekli, kas parasti šo </a:t>
            </a:r>
            <a:r>
              <a:rPr lang="lv-LV" sz="1100">
                <a:solidFill>
                  <a:srgbClr val="404040"/>
                </a:solidFill>
                <a:latin typeface="arial" panose="020B0604020202020204" pitchFamily="34" charset="0"/>
              </a:rPr>
              <a:t>mikroorganismu </a:t>
            </a:r>
            <a:r>
              <a:rPr lang="lv-LV" sz="1100" b="0" i="0">
                <a:solidFill>
                  <a:srgbClr val="404040"/>
                </a:solidFill>
                <a:effectLst/>
                <a:latin typeface="arial" panose="020B0604020202020204" pitchFamily="34" charset="0"/>
              </a:rPr>
              <a:t>nomāc vai nogalina </a:t>
            </a:r>
            <a:r>
              <a:rPr lang="lv-LV" sz="1100">
                <a:solidFill>
                  <a:srgbClr val="404040"/>
                </a:solidFill>
                <a:latin typeface="arial" panose="020B0604020202020204" pitchFamily="34" charset="0"/>
              </a:rPr>
              <a:t>. </a:t>
            </a:r>
          </a:p>
          <a:p>
            <a:pPr algn="l"/>
            <a:r>
              <a:rPr lang="lv-LV" sz="1100">
                <a:solidFill>
                  <a:srgbClr val="404040"/>
                </a:solidFill>
                <a:latin typeface="arial" panose="020B0604020202020204" pitchFamily="34" charset="0"/>
              </a:rPr>
              <a:t>Tās ir dabiskās atlases un ģenētikas sekas. </a:t>
            </a:r>
            <a:r>
              <a:rPr lang="lv-LV" sz="1100" b="0" i="0">
                <a:solidFill>
                  <a:srgbClr val="1F1F1F"/>
                </a:solidFill>
                <a:effectLst/>
                <a:latin typeface="Google Sans"/>
              </a:rPr>
              <a:t>Rezistence pret antibiotikām rodas arī tad, kad baktērijas mainās, lai pasargātu sevi no tām. </a:t>
            </a:r>
          </a:p>
          <a:p>
            <a:pPr algn="l"/>
            <a:r>
              <a:rPr lang="lv-LV" sz="1100">
                <a:solidFill>
                  <a:srgbClr val="404040"/>
                </a:solidFill>
                <a:latin typeface="arial" panose="020B0604020202020204" pitchFamily="34" charset="0"/>
              </a:rPr>
              <a:t>Rezistences attīstību veicina arī tādi papildu cilvēciskie faktori kā: </a:t>
            </a:r>
          </a:p>
          <a:p>
            <a:pPr marL="285750" indent="-285750" algn="l">
              <a:buFont typeface="Arial" panose="020B0604020202020204" pitchFamily="34" charset="0"/>
              <a:buChar char="•"/>
            </a:pPr>
            <a:r>
              <a:rPr lang="lv-LV" sz="1100">
                <a:solidFill>
                  <a:srgbClr val="404040"/>
                </a:solidFill>
                <a:latin typeface="arial" panose="020B0604020202020204" pitchFamily="34" charset="0"/>
              </a:rPr>
              <a:t>neatbilstoša lietošana: </a:t>
            </a:r>
          </a:p>
          <a:p>
            <a:pPr marL="742950" lvl="1" indent="-285750" algn="l">
              <a:buFont typeface="Arial" panose="020B0604020202020204" pitchFamily="34" charset="0"/>
              <a:buChar char="•"/>
            </a:pPr>
            <a:r>
              <a:rPr lang="lv-LV" sz="1100">
                <a:solidFill>
                  <a:srgbClr val="404040"/>
                </a:solidFill>
                <a:latin typeface="arial" panose="020B0604020202020204" pitchFamily="34" charset="0"/>
              </a:rPr>
              <a:t>pārmērīga lietošana: </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citai personai izrakstīto antibiotiku lietošana</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antibiotiku lietošana bez nepieciešamības</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antibiotiku lietošana vīrusu infekciju un iekaisumu gadījumā</a:t>
            </a:r>
          </a:p>
          <a:p>
            <a:pPr marL="742950" lvl="1" indent="-285750" algn="l">
              <a:buFont typeface="Arial" panose="020B0604020202020204" pitchFamily="34" charset="0"/>
              <a:buChar char="•"/>
            </a:pPr>
            <a:r>
              <a:rPr lang="lv-LV" sz="1100">
                <a:solidFill>
                  <a:srgbClr val="404040"/>
                </a:solidFill>
                <a:latin typeface="arial" panose="020B0604020202020204" pitchFamily="34" charset="0"/>
              </a:rPr>
              <a:t>nepareiza lietošana: </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antimikrobiālo līdzekļu kā dzīvnieku augšanas veicinātāju lietošana saimniecībās vai akvakultūrā</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pilna kursa nepabeigšana vai nepietiekamas devas lietošana</a:t>
            </a:r>
          </a:p>
          <a:p>
            <a:pPr marL="1200150" lvl="2" indent="-285750" algn="l">
              <a:buFont typeface="Arial" panose="020B0604020202020204" pitchFamily="34" charset="0"/>
              <a:buChar char="•"/>
            </a:pPr>
            <a:r>
              <a:rPr lang="lv-LV" sz="1100">
                <a:solidFill>
                  <a:srgbClr val="404040"/>
                </a:solidFill>
                <a:latin typeface="arial" panose="020B0604020202020204" pitchFamily="34" charset="0"/>
              </a:rPr>
              <a:t>antibiotiku lietošana nepareizu indikāciju dēļ, piemēram, vīrusu infekcijas un iekaisuma gadījumā</a:t>
            </a:r>
          </a:p>
          <a:p>
            <a:pPr algn="l"/>
            <a:endParaRPr lang="en-GB" sz="1100" dirty="0">
              <a:solidFill>
                <a:srgbClr val="404040"/>
              </a:solidFill>
              <a:latin typeface="arial" panose="020B0604020202020204" pitchFamily="34" charset="0"/>
            </a:endParaRPr>
          </a:p>
          <a:p>
            <a:pPr algn="l"/>
            <a:r>
              <a:rPr lang="lv-LV" sz="1100" b="0" i="0" u="none" strike="noStrike" baseline="0">
                <a:latin typeface="ECSquareSansPro-Regular"/>
              </a:rPr>
              <a:t>Laika gaitā tas padara antimikrobiālos līdzekļus mazāk iedarbīgus un galu galā nelietderīgus gan cilvēku, gan </a:t>
            </a:r>
            <a:r>
              <a:rPr lang="lv-LV" sz="1100" b="0" i="0" u="none" strike="noStrike" baseline="0">
                <a:solidFill>
                  <a:srgbClr val="FFFFFF"/>
                </a:solidFill>
                <a:latin typeface="ECSquareSansPro-Regular"/>
              </a:rPr>
              <a:t>veterinārajā medicīnā.</a:t>
            </a:r>
          </a:p>
          <a:p>
            <a:r>
              <a:rPr lang="lv-LV" sz="1100" b="0" i="0">
                <a:solidFill>
                  <a:srgbClr val="1F1F1F"/>
                </a:solidFill>
                <a:effectLst/>
                <a:latin typeface="Google Sans"/>
              </a:rPr>
              <a:t>Visas baktērijas izplatās pa gaisu, ūdeni, augsni, pārtiku vai ar dzīviem pārnēsātājiem. </a:t>
            </a:r>
          </a:p>
          <a:p>
            <a:r>
              <a:rPr lang="lv-LV" sz="1100" b="0" i="0">
                <a:solidFill>
                  <a:srgbClr val="1F1F1F"/>
                </a:solidFill>
                <a:effectLst/>
                <a:latin typeface="Google Sans"/>
              </a:rPr>
              <a:t>Nākamajā slaidā ir parādīti dažādi izplatīšanās virzieni.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lv-LV" sz="1100" b="0" i="0" u="none" strike="noStrike" baseline="0">
                <a:latin typeface="EC Square Sans Pro" panose="020B0506040000020004" pitchFamily="34" charset="0"/>
              </a:rPr>
              <a:t>Plānā "Viena veselība" ir atzīts, ka cilvēku veselība ir cieši saistīta ar dzīvnieku veselību un vidi, t. i., dzīvnieku barība, cilvēku </a:t>
            </a:r>
          </a:p>
          <a:p>
            <a:pPr algn="l"/>
            <a:r>
              <a:rPr lang="lv-LV" sz="1100" b="0" i="0" u="none" strike="noStrike" baseline="0">
                <a:latin typeface="EC Square Sans Pro" panose="020B0506040000020004" pitchFamily="34" charset="0"/>
              </a:rPr>
              <a:t>pārtika, dzīvnieku un cilvēku veselība un vides piesārņojums ir cieši saistīti. </a:t>
            </a:r>
          </a:p>
          <a:p>
            <a:pPr algn="l"/>
            <a:endParaRPr lang="en-GB" sz="1100" b="0" i="0" u="none" strike="noStrike" baseline="0" dirty="0">
              <a:solidFill>
                <a:srgbClr val="404040"/>
              </a:solidFill>
              <a:effectLst/>
              <a:latin typeface="EC Square Sans Pro" panose="020B0506040000020004" pitchFamily="34" charset="0"/>
            </a:endParaRPr>
          </a:p>
          <a:p>
            <a:r>
              <a:rPr lang="lv-LV" sz="1100" b="0" i="0">
                <a:solidFill>
                  <a:srgbClr val="1C1D1E"/>
                </a:solidFill>
                <a:effectLst/>
                <a:latin typeface="EC Square Sans Pro" panose="020B0506040000020004" pitchFamily="34" charset="0"/>
              </a:rPr>
              <a:t>Tas atspoguļo Eiropas Komisijas "Vienas veselības" pieeju rezistences pret antimikrobiāliem līdzekļiem novēršanā. Ar to visaptverošā un koordinētā veidā kopīgi tiek risināti jautājumi cilvēku un veterinārajā sektorā.</a:t>
            </a:r>
          </a:p>
          <a:p>
            <a:endParaRPr lang="en-GB" sz="1100" b="0" i="0" dirty="0">
              <a:solidFill>
                <a:srgbClr val="1C1D1E"/>
              </a:solidFill>
              <a:effectLst/>
              <a:latin typeface="EC Square Sans Pro" panose="020B0506040000020004" pitchFamily="34" charset="0"/>
            </a:endParaRPr>
          </a:p>
          <a:p>
            <a:r>
              <a:rPr lang="lv-LV" sz="1100" b="0" i="0">
                <a:solidFill>
                  <a:srgbClr val="202122"/>
                </a:solidFill>
                <a:effectLst/>
                <a:latin typeface="EC Square Sans Pro" panose="020B0506040000020004" pitchFamily="34" charset="0"/>
              </a:rPr>
              <a:t>Speciālistus satrauc pieaugošais antibiotiku patēriņš, jo </a:t>
            </a:r>
            <a:r>
              <a:rPr lang="lv-LV" sz="1100" b="0" i="0">
                <a:solidFill>
                  <a:srgbClr val="202122"/>
                </a:solidFill>
                <a:effectLst/>
                <a:latin typeface="EC Square Sans Pro" panose="020B0506040000020004" pitchFamily="34" charset="0"/>
                <a:hlinkClick r:id="rId3" tooltip="Rezistence pret antibiotikām">
                  <a:extLst>
                    <a:ext uri="{A12FA001-AC4F-418D-AE19-62706E023703}">
                      <ahyp:hlinkClr xmlns:ahyp="http://schemas.microsoft.com/office/drawing/2018/hyperlinkcolor" val="tx"/>
                    </a:ext>
                  </a:extLst>
                </a:hlinkClick>
              </a:rPr>
              <a:t>rezistence pret antibiotikām</a:t>
            </a:r>
            <a:r>
              <a:rPr lang="lv-LV" sz="1100" b="0" i="0">
                <a:solidFill>
                  <a:srgbClr val="202122"/>
                </a:solidFill>
                <a:effectLst/>
                <a:latin typeface="EC Square Sans Pro" panose="020B0506040000020004" pitchFamily="34" charset="0"/>
              </a:rPr>
              <a:t> tiek uzskatīta par nopietnu draudu cilvēku un dzīvnieku veselībai un labturībai nākotnē, un pieaugošs antibiotiku vai pret antibiotikām rezistentu baktēriju daudzums vidē varētu palielināt pret zālēm rezistentu infekciju skaitu abos gadījumos.</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a:solidFill>
                  <a:srgbClr val="202122"/>
                </a:solidFill>
                <a:effectLst/>
                <a:latin typeface="EC Square Sans Pro" panose="020B0506040000020004" pitchFamily="34" charset="0"/>
              </a:rPr>
              <a:t>Grafikā galvenā uzmanība pievērsta antimikrobiālo līdzekļu patēriņam produktīvajiem dzīvniekiem. Bet </a:t>
            </a:r>
            <a:r>
              <a:rPr lang="lv-LV" sz="1800">
                <a:solidFill>
                  <a:srgbClr val="000000"/>
                </a:solidFill>
                <a:latin typeface="Adobe Clean DC"/>
              </a:rPr>
              <a:t>principā tas neattiecas tikai uz produktīvajiem dzīvniekiem, lai gan mēs runājam ar lauksaimniekiem un produktīvo dzīvnieku veterinārārstiem.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a:solidFill>
                  <a:srgbClr val="3F4A52"/>
                </a:solidFill>
                <a:effectLst/>
                <a:latin typeface="Open Sans" panose="020B0606030504020204" pitchFamily="34" charset="0"/>
              </a:rPr>
              <a:t>2020. gadā vairāk nekā </a:t>
            </a:r>
            <a:r>
              <a:rPr lang="lv-LV" sz="1100" b="1" i="0">
                <a:solidFill>
                  <a:srgbClr val="3F4A52"/>
                </a:solidFill>
                <a:effectLst/>
                <a:latin typeface="Open Sans" panose="020B0606030504020204" pitchFamily="34" charset="0"/>
              </a:rPr>
              <a:t>800 000</a:t>
            </a:r>
            <a:r>
              <a:rPr lang="lv-LV" sz="1100" b="0" i="0">
                <a:solidFill>
                  <a:srgbClr val="3F4A52"/>
                </a:solidFill>
                <a:effectLst/>
                <a:latin typeface="Open Sans" panose="020B0606030504020204" pitchFamily="34" charset="0"/>
              </a:rPr>
              <a:t> cilvēku Eiropā bija </a:t>
            </a:r>
            <a:r>
              <a:rPr lang="lv-LV" sz="1100" b="1" i="0">
                <a:solidFill>
                  <a:srgbClr val="3F4A52"/>
                </a:solidFill>
                <a:effectLst/>
                <a:latin typeface="Open Sans" panose="020B0606030504020204" pitchFamily="34" charset="0"/>
              </a:rPr>
              <a:t>inficējušies</a:t>
            </a:r>
            <a:r>
              <a:rPr lang="lv-LV" sz="1100" b="0" i="0">
                <a:solidFill>
                  <a:srgbClr val="3F4A52"/>
                </a:solidFill>
                <a:effectLst/>
                <a:latin typeface="Open Sans" panose="020B0606030504020204" pitchFamily="34" charset="0"/>
              </a:rPr>
              <a:t> ar baktērijām, kas ir rezistentas pret antibiotikām. Tās izraisīja tādas slimības kā pneimonija, asinsrites un intraabdominālas infekcijas. (Avots: ECDC Eiropas Slimību profilakses un kontroles centrs).</a:t>
            </a:r>
          </a:p>
          <a:p>
            <a:endParaRPr lang="es-ES" sz="1100" dirty="0"/>
          </a:p>
          <a:p>
            <a:r>
              <a:rPr lang="lv-LV" sz="1100" b="0" i="0">
                <a:solidFill>
                  <a:srgbClr val="333333"/>
                </a:solidFill>
                <a:effectLst/>
                <a:latin typeface="Roboto" panose="02000000000000000000" pitchFamily="2" charset="0"/>
              </a:rPr>
              <a:t>Kopumā ES/EEZ uzraudzīto baktēriju sugu un antimikrobiālo līdzekļu grupu kombināciju AMR procentuālais īpatsvars joprojām ir augsts:</a:t>
            </a:r>
          </a:p>
          <a:p>
            <a:pPr marL="171450" indent="-171450">
              <a:buFontTx/>
              <a:buChar char="-"/>
            </a:pPr>
            <a:r>
              <a:rPr lang="lv-LV" sz="1100" b="0">
                <a:solidFill>
                  <a:srgbClr val="333333"/>
                </a:solidFill>
                <a:effectLst/>
                <a:latin typeface="Roboto" panose="02000000000000000000" pitchFamily="2" charset="0"/>
              </a:rPr>
              <a:t>rezistence pret </a:t>
            </a:r>
            <a:r>
              <a:rPr lang="lv-LV" sz="1100" b="0" i="0">
                <a:solidFill>
                  <a:srgbClr val="333333"/>
                </a:solidFill>
                <a:effectLst/>
                <a:latin typeface="Roboto" panose="02000000000000000000" pitchFamily="2" charset="0"/>
              </a:rPr>
              <a:t>karbapenēmiem </a:t>
            </a:r>
            <a:r>
              <a:rPr lang="lv-LV" sz="1100" b="0" i="1">
                <a:solidFill>
                  <a:srgbClr val="333333"/>
                </a:solidFill>
                <a:effectLst/>
                <a:latin typeface="Roboto" panose="02000000000000000000" pitchFamily="2" charset="0"/>
              </a:rPr>
              <a:t>Escherichia coli</a:t>
            </a:r>
            <a:r>
              <a:rPr lang="lv-LV" sz="1100" b="0" i="0">
                <a:solidFill>
                  <a:srgbClr val="333333"/>
                </a:solidFill>
                <a:effectLst/>
                <a:latin typeface="Roboto" panose="02000000000000000000" pitchFamily="2" charset="0"/>
              </a:rPr>
              <a:t> un </a:t>
            </a:r>
            <a:r>
              <a:rPr lang="lv-LV" sz="1100" b="0" i="1">
                <a:solidFill>
                  <a:srgbClr val="333333"/>
                </a:solidFill>
                <a:effectLst/>
                <a:latin typeface="Roboto" panose="02000000000000000000" pitchFamily="2" charset="0"/>
              </a:rPr>
              <a:t>Klebsiella pneumoniae </a:t>
            </a:r>
            <a:r>
              <a:rPr lang="lv-LV" sz="1100" b="0" i="0">
                <a:solidFill>
                  <a:srgbClr val="333333"/>
                </a:solidFill>
                <a:effectLst/>
                <a:latin typeface="Roboto" panose="02000000000000000000" pitchFamily="2" charset="0"/>
              </a:rPr>
              <a:t>(</a:t>
            </a:r>
            <a:r>
              <a:rPr lang="lv-LV" sz="1100" b="0" i="1">
                <a:solidFill>
                  <a:srgbClr val="333333"/>
                </a:solidFill>
                <a:effectLst/>
                <a:latin typeface="Roboto" panose="02000000000000000000" pitchFamily="2" charset="0"/>
              </a:rPr>
              <a:t>K. pneumoniae</a:t>
            </a:r>
            <a:r>
              <a:rPr lang="lv-LV" sz="1100" b="0" i="0">
                <a:solidFill>
                  <a:srgbClr val="333333"/>
                </a:solidFill>
                <a:effectLst/>
                <a:latin typeface="Roboto" panose="02000000000000000000" pitchFamily="2" charset="0"/>
              </a:rPr>
              <a:t>),</a:t>
            </a:r>
          </a:p>
          <a:p>
            <a:pPr marL="171450" indent="-171450">
              <a:buFontTx/>
              <a:buChar char="-"/>
            </a:pPr>
            <a:r>
              <a:rPr lang="lv-LV" sz="1100" b="0" i="0">
                <a:solidFill>
                  <a:srgbClr val="333333"/>
                </a:solidFill>
                <a:effectLst/>
                <a:latin typeface="Roboto" panose="02000000000000000000" pitchFamily="2" charset="0"/>
              </a:rPr>
              <a:t>rezistence pret vankomicīnu </a:t>
            </a:r>
            <a:r>
              <a:rPr lang="lv-LV" sz="1100" b="0" i="1">
                <a:solidFill>
                  <a:srgbClr val="333333"/>
                </a:solidFill>
                <a:effectLst/>
                <a:latin typeface="Roboto" panose="02000000000000000000" pitchFamily="2" charset="0"/>
              </a:rPr>
              <a:t>Enterococcus faecium</a:t>
            </a:r>
            <a:r>
              <a:rPr lang="lv-LV" sz="1100" b="0" i="0">
                <a:solidFill>
                  <a:srgbClr val="333333"/>
                </a:solidFill>
                <a:effectLst/>
                <a:latin typeface="Roboto" panose="02000000000000000000" pitchFamily="2" charset="0"/>
              </a:rPr>
              <a:t> ievērojami pieauga 2016.-2020. gadā. </a:t>
            </a:r>
          </a:p>
          <a:p>
            <a:pPr marL="171450" indent="-171450">
              <a:buFontTx/>
              <a:buChar char="-"/>
            </a:pPr>
            <a:r>
              <a:rPr lang="lv-LV" sz="1100" b="0" i="0">
                <a:solidFill>
                  <a:srgbClr val="333333"/>
                </a:solidFill>
                <a:effectLst/>
                <a:latin typeface="Roboto" panose="02000000000000000000" pitchFamily="2" charset="0"/>
              </a:rPr>
              <a:t>Augsts rezistences īpatsvars pret trešās paaudzes cefalosporīniem un karbapenēmiem </a:t>
            </a:r>
            <a:r>
              <a:rPr lang="lv-LV" sz="1100" b="0" i="1">
                <a:solidFill>
                  <a:srgbClr val="333333"/>
                </a:solidFill>
                <a:effectLst/>
                <a:latin typeface="Roboto" panose="02000000000000000000" pitchFamily="2" charset="0"/>
              </a:rPr>
              <a:t>K. Pneumoniae</a:t>
            </a:r>
          </a:p>
          <a:p>
            <a:pPr marL="171450" indent="-171450">
              <a:buFontTx/>
              <a:buChar char="-"/>
            </a:pPr>
            <a:r>
              <a:rPr lang="lv-LV" sz="1100" b="0" i="0">
                <a:solidFill>
                  <a:srgbClr val="333333"/>
                </a:solidFill>
                <a:effectLst/>
                <a:latin typeface="Roboto" panose="02000000000000000000" pitchFamily="2" charset="0"/>
              </a:rPr>
              <a:t>augsts karbapenēmu rezistences īpatsvars </a:t>
            </a:r>
            <a:r>
              <a:rPr lang="lv-LV" sz="1100" b="0" i="1">
                <a:solidFill>
                  <a:srgbClr val="333333"/>
                </a:solidFill>
                <a:effectLst/>
                <a:latin typeface="Roboto" panose="02000000000000000000" pitchFamily="2" charset="0"/>
              </a:rPr>
              <a:t>Acinetobacter </a:t>
            </a:r>
            <a:r>
              <a:rPr lang="lv-LV" sz="1100" b="0" i="0">
                <a:solidFill>
                  <a:srgbClr val="333333"/>
                </a:solidFill>
                <a:effectLst/>
                <a:latin typeface="Roboto" panose="02000000000000000000" pitchFamily="2" charset="0"/>
              </a:rPr>
              <a:t>sugām un </a:t>
            </a:r>
            <a:r>
              <a:rPr lang="lv-LV" sz="1100" b="0" i="1">
                <a:solidFill>
                  <a:srgbClr val="333333"/>
                </a:solidFill>
                <a:effectLst/>
                <a:latin typeface="Roboto" panose="02000000000000000000" pitchFamily="2" charset="0"/>
              </a:rPr>
              <a:t>Pseudomonas aeruginosa</a:t>
            </a:r>
          </a:p>
          <a:p>
            <a:pPr marL="0" indent="0">
              <a:buFontTx/>
              <a:buNone/>
            </a:pPr>
            <a:r>
              <a:rPr lang="lv-LV" sz="1100" b="0" i="0">
                <a:solidFill>
                  <a:srgbClr val="333333"/>
                </a:solidFill>
                <a:effectLst/>
                <a:latin typeface="Roboto" panose="02000000000000000000" pitchFamily="2" charset="0"/>
              </a:rPr>
              <a:t>(</a:t>
            </a:r>
            <a:r>
              <a:rPr lang="lv-LV" sz="1100" b="0" i="1">
                <a:solidFill>
                  <a:srgbClr val="333333"/>
                </a:solidFill>
                <a:effectLst/>
                <a:latin typeface="Roboto" panose="02000000000000000000" pitchFamily="2" charset="0"/>
              </a:rPr>
              <a:t>Avots</a:t>
            </a:r>
            <a:r>
              <a:rPr lang="lv-LV" sz="1100" b="0" i="0">
                <a:solidFill>
                  <a:srgbClr val="333333"/>
                </a:solidFill>
                <a:effectLst/>
                <a:latin typeface="Roboto" panose="02000000000000000000" pitchFamily="2" charset="0"/>
              </a:rPr>
              <a:t>: Rezistences pret antimikrobiāliem līdzekļiem uzraudzība Eiropā 2022. gadā)</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lv-LV" sz="1100" b="0" i="0">
                <a:solidFill>
                  <a:srgbClr val="333333"/>
                </a:solidFill>
                <a:effectLst/>
                <a:latin typeface="Roboto" panose="02000000000000000000" pitchFamily="2" charset="0"/>
              </a:rPr>
              <a:t>ir konstatētas vairākās Eiropas valstīs.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https://www.efsa.europa.eu/en/microstrategy/dashboard-antimicrobial-resistance</a:t>
            </a:r>
          </a:p>
          <a:p>
            <a:endParaRPr lang="es-ES" dirty="0"/>
          </a:p>
          <a:p>
            <a:r>
              <a:rPr lang="lv-LV"/>
              <a:t>Sniedz pārskatu par AMR uzraudzības datiem.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v-LV" sz="1100" b="0" i="0">
                <a:solidFill>
                  <a:srgbClr val="1F1F1F"/>
                </a:solidFill>
                <a:effectLst/>
                <a:latin typeface="Google Sans"/>
              </a:rPr>
              <a:t>Pamatojoties uz AMEG sarakstu un Regulu 2022/1255</a:t>
            </a:r>
          </a:p>
          <a:p>
            <a:r>
              <a:rPr lang="lv-LV" sz="1100" b="0" i="0">
                <a:solidFill>
                  <a:srgbClr val="1F1F1F"/>
                </a:solidFill>
                <a:effectLst/>
                <a:latin typeface="Google Sans"/>
              </a:rPr>
              <a:t>Mērķis ir izskaidrot, ka daudzi antimikrobiālie līdzekļi nāk no tās pašas klases, ko izmantojam cilvēkiem paredzētajās zālēs un veterinārajās zālēs, un atšķirību starp dažādiem antimikrobiālo līdzekļu veidiem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lv-LV" sz="1800" b="0" i="0" u="none" strike="noStrike" baseline="0">
                <a:solidFill>
                  <a:srgbClr val="6490A2"/>
                </a:solidFill>
                <a:latin typeface="Whitney-Book"/>
              </a:rPr>
              <a:t>Ilgtspējīga un stabila jaunu antibakteriālo zāļu un terapiju izstrāde ir ļoti svarīga</a:t>
            </a:r>
          </a:p>
          <a:p>
            <a:pPr algn="l"/>
            <a:r>
              <a:rPr lang="lv-LV" sz="1800" b="0" i="0" u="none" strike="noStrike" baseline="0">
                <a:solidFill>
                  <a:srgbClr val="6490A2"/>
                </a:solidFill>
                <a:latin typeface="Whitney-Book"/>
              </a:rPr>
              <a:t>sabiedrības veselības saglabāšanai. </a:t>
            </a:r>
            <a:r>
              <a:rPr lang="lv-LV" sz="1800" b="0" i="0" u="none" strike="noStrike" baseline="0">
                <a:latin typeface="Whitney-Book"/>
              </a:rPr>
              <a:t>Antibiotiku atklāšanas kulminācija bija vērojama 20. gadsimta 50. gados, bet pēc tam, sākot ar 80. gadiem, tā strauji samazinājās. (Skatīt 1. attēlu.)1</a:t>
            </a:r>
          </a:p>
          <a:p>
            <a:pPr algn="l"/>
            <a:r>
              <a:rPr lang="lv-LV" sz="1800" b="0" i="0" u="none" strike="noStrike" baseline="0">
                <a:latin typeface="Whitney-Book"/>
              </a:rPr>
              <a:t>Visas mūsdienās klīniski lietojamās antibiotikas ir balstītas uz atklājumiem, kas izdarīti pirms vairāk nekā 30 gadiem.</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8.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1.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4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43.jpeg"/><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09" y="5841094"/>
            <a:ext cx="3418791" cy="717245"/>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v-LV">
                <a:latin typeface="EC Square Sans Pro" panose="020B0506040000020004" pitchFamily="34" charset="0"/>
                <a:hlinkClick r:id="rId16"/>
              </a:rPr>
              <a:t>www.amrfvtraining.eu</a:t>
            </a:r>
            <a:r>
              <a:rPr lang="lv-LV">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v-LV" sz="2400" noProof="0">
                <a:solidFill>
                  <a:srgbClr val="003399"/>
                </a:solidFill>
                <a:latin typeface="EC Square Sans Pro" panose="020B0506040000020004" pitchFamily="34" charset="0"/>
              </a:rPr>
              <a:t>Praktiskās apmācības lauksaimniekiem un veterinārārstiem: jaunas metodes rezistences pret antimikrobiāliem līdzekļiem novēršanā</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lv-LV" sz="2800" b="1">
                <a:solidFill>
                  <a:srgbClr val="002060"/>
                </a:solidFill>
                <a:latin typeface="EC Square Sans Pro" panose="020B0506040000020004" pitchFamily="34" charset="0"/>
              </a:rPr>
              <a:t>Ievads par vispārējo ES tiesisko regulējumu, kas atbalsta labākās prakses principu ieviešanu rezistences pret antimikrobiāliem līdzekļiem novēršanā </a:t>
            </a:r>
            <a:r>
              <a:rPr lang="lv-LV" sz="280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v-LV">
                <a:latin typeface="EC Square Sans Pro" panose="020B0506040000020004" pitchFamily="34" charset="0"/>
                <a:hlinkClick r:id="rId17"/>
              </a:rPr>
              <a:t>www.amrfvtraining.eu</a:t>
            </a:r>
            <a:r>
              <a:rPr lang="lv-LV">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CAFA4BC5-2257-40A4-B395-98CD2A8A41B0}"/>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722498" y="5856956"/>
            <a:ext cx="3429000" cy="719387"/>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v-LV" sz="2400" noProof="0">
                <a:solidFill>
                  <a:srgbClr val="003399"/>
                </a:solidFill>
                <a:latin typeface="EC Square Sans Pro" panose="020B0506040000020004" pitchFamily="34" charset="0"/>
              </a:rPr>
              <a:t>Praktiskās apmācības lauksaimniekiem un veterinārārstiem: jaunas metodes rezistences pret antimikrobiāliem līdzekļiem novēršanā</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25/11/2024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6.xml"/><Relationship Id="rId6" Type="http://schemas.openxmlformats.org/officeDocument/2006/relationships/image" Target="../media/image82.png"/><Relationship Id="rId5" Type="http://schemas.openxmlformats.org/officeDocument/2006/relationships/image" Target="../media/image81.jpeg"/><Relationship Id="rId10" Type="http://schemas.openxmlformats.org/officeDocument/2006/relationships/image" Target="../media/image84.png"/><Relationship Id="rId4" Type="http://schemas.openxmlformats.org/officeDocument/2006/relationships/image" Target="../media/image66.pn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ESVAC+report+country+information+latvia&amp;cvid=57ab547f3e35464bbcd0ccf3a22f1feb&amp;gs_lcrp=EgZjaHJvbWUyBggAEEUYOTIICAEQ6QcY_FXSAQg5NzQyajBqMagCALACAA&amp;FORM=ANAB01&amp;PC=U53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7.png"/><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3.png"/><Relationship Id="rId5" Type="http://schemas.microsoft.com/office/2017/06/relationships/model3d" Target="../media/model3d1.glb"/><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4.xml"/><Relationship Id="rId16" Type="http://schemas.openxmlformats.org/officeDocument/2006/relationships/image" Target="../media/image59.svg"/><Relationship Id="rId1" Type="http://schemas.openxmlformats.org/officeDocument/2006/relationships/slideLayout" Target="../slideLayouts/slideLayout26.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lv-LV" sz="3600" b="1">
                <a:latin typeface="EC Square Sans Pro" panose="020B0506040000020004" pitchFamily="34" charset="0"/>
              </a:rPr>
              <a:t>LATVIJA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lv-LV" dirty="0">
                <a:latin typeface="EC Square Sans Pro" panose="020B0506040000020004" pitchFamily="34" charset="0"/>
              </a:rPr>
              <a:t>2024. GADA 3. UN 4. DECEMBRIS</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996950"/>
            <a:ext cx="10351734"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4000" b="1">
                <a:solidFill>
                  <a:schemeClr val="bg1"/>
                </a:solidFill>
                <a:latin typeface="EC Square Sans Pro" panose="020B0506040000020004" pitchFamily="34" charset="0"/>
              </a:rPr>
              <a:t>Ko mēs varam darīt?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lv-LV" sz="1400"/>
              <a:t>EFSA Journal 2024;22(2):8589</a:t>
            </a:r>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4800" b="1" dirty="0">
                <a:solidFill>
                  <a:srgbClr val="003399"/>
                </a:solidFill>
                <a:latin typeface="EC Square Sans Pro" panose="020B0506040000020004" pitchFamily="34" charset="0"/>
              </a:rPr>
              <a:t>"No saimniecības līdz galdam" Mērķis</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b="0" i="0" u="none" strike="noStrike" baseline="0" dirty="0">
                <a:solidFill>
                  <a:schemeClr val="bg1"/>
                </a:solidFill>
                <a:latin typeface="EC Square Sans Pro" panose="020B0506040000020004" pitchFamily="34" charset="0"/>
              </a:rPr>
              <a:t>Līdz 2030. gadam par 50% samazināt ES kopējo </a:t>
            </a:r>
            <a:r>
              <a:rPr lang="lv-LV" sz="4400" b="0" i="0" u="none" strike="noStrike" baseline="0" dirty="0" err="1">
                <a:solidFill>
                  <a:schemeClr val="bg1"/>
                </a:solidFill>
                <a:latin typeface="EC Square Sans Pro" panose="020B0506040000020004" pitchFamily="34" charset="0"/>
              </a:rPr>
              <a:t>antimikrobiālo</a:t>
            </a:r>
            <a:r>
              <a:rPr lang="lv-LV" sz="4400" b="0" i="0" u="none" strike="noStrike" baseline="0" dirty="0">
                <a:solidFill>
                  <a:schemeClr val="bg1"/>
                </a:solidFill>
                <a:latin typeface="EC Square Sans Pro" panose="020B0506040000020004" pitchFamily="34" charset="0"/>
              </a:rPr>
              <a:t> līdzekļu pārdošanu izmantošanai lauksaimniecības dzīvniekiem un akvakultūrā</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852426" y="4806951"/>
            <a:ext cx="4187492" cy="1807599"/>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8201891" cy="685800"/>
          </a:xfrm>
        </p:spPr>
        <p:txBody>
          <a:bodyPr>
            <a:normAutofit/>
          </a:bodyPr>
          <a:lstStyle/>
          <a:p>
            <a:pPr marL="0" indent="0">
              <a:buNone/>
            </a:pPr>
            <a:r>
              <a:rPr lang="lv-LV" sz="1800" dirty="0">
                <a:latin typeface="EC Square Sans Pro" panose="020B0506040000020004" pitchFamily="34" charset="0"/>
              </a:rPr>
              <a:t>Eiropas Zāļu aģentūra (</a:t>
            </a:r>
            <a:r>
              <a:rPr lang="lv-LV" sz="1800" i="1" dirty="0">
                <a:latin typeface="EC Square Sans Pro" panose="020B0506040000020004" pitchFamily="34" charset="0"/>
              </a:rPr>
              <a:t>EMA</a:t>
            </a:r>
            <a:r>
              <a:rPr lang="lv-LV" sz="1800" dirty="0">
                <a:latin typeface="EC Square Sans Pro" panose="020B0506040000020004" pitchFamily="34" charset="0"/>
              </a:rPr>
              <a:t>) - Trīspadsmit </a:t>
            </a:r>
            <a:r>
              <a:rPr lang="lv-LV" sz="1800" b="1" dirty="0">
                <a:latin typeface="EC Square Sans Pro" panose="020B0506040000020004" pitchFamily="34" charset="0"/>
              </a:rPr>
              <a:t>Eiropas</a:t>
            </a:r>
            <a:r>
              <a:rPr lang="lv-LV" sz="1800" dirty="0">
                <a:latin typeface="EC Square Sans Pro" panose="020B0506040000020004" pitchFamily="34" charset="0"/>
              </a:rPr>
              <a:t> </a:t>
            </a:r>
            <a:r>
              <a:rPr lang="lv-LV" sz="1800" b="1" dirty="0">
                <a:latin typeface="EC Square Sans Pro" panose="020B0506040000020004" pitchFamily="34" charset="0"/>
              </a:rPr>
              <a:t>veterināro</a:t>
            </a:r>
            <a:r>
              <a:rPr lang="lv-LV" sz="1800" dirty="0">
                <a:latin typeface="EC Square Sans Pro" panose="020B0506040000020004" pitchFamily="34" charset="0"/>
              </a:rPr>
              <a:t> </a:t>
            </a:r>
            <a:r>
              <a:rPr lang="lv-LV" sz="1800" b="1" dirty="0" err="1">
                <a:latin typeface="EC Square Sans Pro" panose="020B0506040000020004" pitchFamily="34" charset="0"/>
              </a:rPr>
              <a:t>antimikrobiālo</a:t>
            </a:r>
            <a:r>
              <a:rPr lang="lv-LV" sz="1800" b="1" dirty="0">
                <a:latin typeface="EC Square Sans Pro" panose="020B0506040000020004" pitchFamily="34" charset="0"/>
              </a:rPr>
              <a:t> līdzekļu</a:t>
            </a:r>
            <a:r>
              <a:rPr lang="lv-LV" sz="1800" dirty="0">
                <a:latin typeface="EC Square Sans Pro" panose="020B0506040000020004" pitchFamily="34" charset="0"/>
              </a:rPr>
              <a:t> </a:t>
            </a:r>
            <a:r>
              <a:rPr lang="lv-LV" sz="1800" b="1" dirty="0">
                <a:latin typeface="EC Square Sans Pro" panose="020B0506040000020004" pitchFamily="34" charset="0"/>
              </a:rPr>
              <a:t>patēriņa</a:t>
            </a:r>
            <a:r>
              <a:rPr lang="lv-LV" sz="1800" dirty="0">
                <a:latin typeface="EC Square Sans Pro" panose="020B0506040000020004" pitchFamily="34" charset="0"/>
              </a:rPr>
              <a:t> </a:t>
            </a:r>
            <a:r>
              <a:rPr lang="lv-LV" sz="1800" b="1" dirty="0">
                <a:latin typeface="EC Square Sans Pro" panose="020B0506040000020004" pitchFamily="34" charset="0"/>
              </a:rPr>
              <a:t>uzraudzība</a:t>
            </a:r>
            <a:r>
              <a:rPr lang="lv-LV" sz="1800" dirty="0">
                <a:latin typeface="EC Square Sans Pro" panose="020B0506040000020004" pitchFamily="34" charset="0"/>
              </a:rPr>
              <a:t>- ESVAC ziņojums 2022. gadā</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lv-LV" sz="2800" i="1" dirty="0">
                <a:solidFill>
                  <a:schemeClr val="bg1"/>
                </a:solidFill>
                <a:latin typeface="EC Square Sans Pro" panose="020B0506040000020004" pitchFamily="34" charset="0"/>
              </a:rPr>
              <a:t>ESVAC</a:t>
            </a:r>
            <a:r>
              <a:rPr lang="lv-LV" sz="2800" dirty="0">
                <a:solidFill>
                  <a:schemeClr val="bg1"/>
                </a:solidFill>
                <a:latin typeface="EC Square Sans Pro" panose="020B0506040000020004" pitchFamily="34" charset="0"/>
              </a:rPr>
              <a:t> = Eiropas veterināro </a:t>
            </a:r>
            <a:r>
              <a:rPr lang="lv-LV" sz="2800" dirty="0" err="1">
                <a:solidFill>
                  <a:schemeClr val="bg1"/>
                </a:solidFill>
                <a:latin typeface="EC Square Sans Pro" panose="020B0506040000020004" pitchFamily="34" charset="0"/>
              </a:rPr>
              <a:t>antimikrobiālo</a:t>
            </a:r>
            <a:r>
              <a:rPr lang="lv-LV" sz="2800" dirty="0">
                <a:solidFill>
                  <a:schemeClr val="bg1"/>
                </a:solidFill>
                <a:latin typeface="EC Square Sans Pro" panose="020B0506040000020004" pitchFamily="34" charset="0"/>
              </a:rPr>
              <a:t> līdzekļu patēriņa uzraudzība</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lv-LV" sz="2400" dirty="0">
                <a:latin typeface="EC Square Sans Pro" panose="020B0506040000020004"/>
              </a:rPr>
              <a:t>- Kopējais veterināro antibiotiku pārdošanas apjoms 2022. gadā 31 valstī</a:t>
            </a:r>
            <a:br>
              <a:rPr lang="lv-LV" sz="2400" dirty="0">
                <a:latin typeface="EC Square Sans Pro" panose="020B0506040000020004"/>
              </a:rPr>
            </a:br>
            <a:endParaRPr lang="lv-LV" sz="2400" dirty="0">
              <a:latin typeface="EC Square Sans Pro" panose="020B0506040000020004"/>
            </a:endParaRPr>
          </a:p>
          <a:p>
            <a:r>
              <a:rPr lang="lv-LV" sz="2400" dirty="0">
                <a:latin typeface="EC Square Sans Pro" panose="020B0506040000020004"/>
              </a:rPr>
              <a:t>- Tendences no 2011. līdz 2022. gadam 25 ESVAC iesaistītajās valstīs: </a:t>
            </a:r>
          </a:p>
          <a:p>
            <a:pPr marL="342900" indent="-342900">
              <a:buFont typeface="Wingdings" panose="05000000000000000000" pitchFamily="2" charset="2"/>
              <a:buChar char="ü"/>
            </a:pPr>
            <a:r>
              <a:rPr lang="lv-LV" sz="2400" b="1" dirty="0">
                <a:solidFill>
                  <a:schemeClr val="accent6">
                    <a:lumMod val="75000"/>
                  </a:schemeClr>
                </a:solidFill>
                <a:latin typeface="EC Square Sans Pro" panose="020B0506040000020004"/>
              </a:rPr>
              <a:t>- 53,0% – kopējais pārdošanas apjoms </a:t>
            </a:r>
          </a:p>
          <a:p>
            <a:pPr marL="342900" indent="-342900">
              <a:buFont typeface="Wingdings" panose="05000000000000000000" pitchFamily="2" charset="2"/>
              <a:buChar char="ü"/>
            </a:pPr>
            <a:r>
              <a:rPr lang="lv-LV" sz="2400" dirty="0">
                <a:latin typeface="EC Square Sans Pro" panose="020B0506040000020004"/>
              </a:rPr>
              <a:t>- 49,0% – 3. un 4. paaudzes </a:t>
            </a:r>
            <a:r>
              <a:rPr lang="lv-LV" sz="2400" dirty="0" err="1">
                <a:latin typeface="EC Square Sans Pro" panose="020B0506040000020004"/>
              </a:rPr>
              <a:t>cefalosporīnu</a:t>
            </a:r>
            <a:r>
              <a:rPr lang="lv-LV" sz="2400" dirty="0">
                <a:latin typeface="EC Square Sans Pro" panose="020B0506040000020004"/>
              </a:rPr>
              <a:t> pārdošanas apjoms </a:t>
            </a:r>
          </a:p>
          <a:p>
            <a:pPr marL="342900" indent="-342900">
              <a:buFont typeface="Wingdings" panose="05000000000000000000" pitchFamily="2" charset="2"/>
              <a:buChar char="ü"/>
            </a:pPr>
            <a:r>
              <a:rPr lang="lv-LV" sz="2400" dirty="0">
                <a:latin typeface="EC Square Sans Pro" panose="020B0506040000020004"/>
              </a:rPr>
              <a:t>- 44,0% – visu </a:t>
            </a:r>
            <a:r>
              <a:rPr lang="lv-LV" sz="2400" dirty="0" err="1">
                <a:latin typeface="EC Square Sans Pro" panose="020B0506040000020004"/>
              </a:rPr>
              <a:t>hinolonu</a:t>
            </a:r>
            <a:r>
              <a:rPr lang="lv-LV" sz="2400" dirty="0">
                <a:latin typeface="EC Square Sans Pro" panose="020B0506040000020004"/>
              </a:rPr>
              <a:t> pārdošanas apjoms </a:t>
            </a:r>
          </a:p>
          <a:p>
            <a:pPr marL="342900" indent="-342900">
              <a:buFont typeface="Wingdings" panose="05000000000000000000" pitchFamily="2" charset="2"/>
              <a:buChar char="ü"/>
            </a:pPr>
            <a:r>
              <a:rPr lang="lv-LV" sz="2400" dirty="0">
                <a:latin typeface="EC Square Sans Pro" panose="020B0506040000020004"/>
              </a:rPr>
              <a:t>- 81,0% – </a:t>
            </a:r>
            <a:r>
              <a:rPr lang="lv-LV" sz="2400" dirty="0" err="1">
                <a:latin typeface="EC Square Sans Pro" panose="020B0506040000020004"/>
              </a:rPr>
              <a:t>polimiksīnu</a:t>
            </a:r>
            <a:r>
              <a:rPr lang="lv-LV" sz="2400" dirty="0">
                <a:latin typeface="EC Square Sans Pro" panose="020B0506040000020004"/>
              </a:rPr>
              <a:t> pārdošanas apjoms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v-LV" sz="2800">
                <a:latin typeface="EC Square Sans Pro" panose="020B0506040000020004" pitchFamily="34" charset="0"/>
              </a:rPr>
              <a:t>Kopīgi noteikumi</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lv-LV" sz="2000" b="1" i="0" strike="noStrike" cap="none" normalizeH="0" baseline="0" noProof="0">
                <a:ln>
                  <a:noFill/>
                </a:ln>
                <a:solidFill>
                  <a:srgbClr val="FFFFFF"/>
                </a:solidFill>
                <a:effectLst/>
                <a:uLnTx/>
                <a:uFillTx/>
                <a:latin typeface="Montserrat" panose="00000500000000000000" pitchFamily="2" charset="0"/>
                <a:ea typeface="+mn-ea"/>
                <a:cs typeface="+mn-cs"/>
              </a:rPr>
              <a:t>No</a:t>
            </a:r>
            <a:r>
              <a:rPr kumimoji="0" lang="lv-LV" sz="2000" b="1" i="0" u="none" strike="noStrike" cap="none" normalizeH="0" baseline="0" noProof="0">
                <a:ln>
                  <a:noFill/>
                </a:ln>
                <a:solidFill>
                  <a:srgbClr val="FFFFFF"/>
                </a:solidFill>
                <a:effectLst/>
                <a:uLnTx/>
                <a:uFillTx/>
                <a:latin typeface="Montserrat" panose="00000500000000000000" pitchFamily="2" charset="0"/>
                <a:ea typeface="+mn-ea"/>
                <a:cs typeface="+mn-cs"/>
              </a:rPr>
              <a:t> 2024. gada ES dalībvalstis katru gadu sniedz datus par antimikrobiālo zāļu, kas paredzētas dzīvniekiem, </a:t>
            </a:r>
            <a:r>
              <a:rPr kumimoji="0" lang="lv-LV" sz="2000" b="1" i="0" u="sng" strike="noStrike" cap="none" normalizeH="0" baseline="0" noProof="0">
                <a:ln>
                  <a:noFill/>
                </a:ln>
                <a:solidFill>
                  <a:srgbClr val="FFFFFF"/>
                </a:solidFill>
                <a:effectLst/>
                <a:uLnTx/>
                <a:uFillTx/>
                <a:latin typeface="Montserrat" panose="00000500000000000000" pitchFamily="2" charset="0"/>
                <a:ea typeface="+mn-ea"/>
                <a:cs typeface="+mn-cs"/>
              </a:rPr>
              <a:t>pārdošanas apjomiem un izmantošanu </a:t>
            </a:r>
            <a:r>
              <a:rPr kumimoji="0" lang="lv-LV" sz="2000" b="1" i="0" strike="noStrike" cap="none" normalizeH="0" baseline="0" noProof="0">
                <a:ln>
                  <a:noFill/>
                </a:ln>
                <a:solidFill>
                  <a:srgbClr val="FFFFFF"/>
                </a:solidFill>
                <a:effectLst/>
                <a:uLnTx/>
                <a:uFillTx/>
                <a:latin typeface="Montserrat" panose="00000500000000000000" pitchFamily="2" charset="0"/>
                <a:ea typeface="+mn-ea"/>
                <a:cs typeface="+mn-cs"/>
              </a:rPr>
              <a:t>iepriekšējā gadā</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lv-LV"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Datu vākšana par antimikrobiālo līdzekļu pārdošanu un lietošanu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400" b="0" i="0" u="none" strike="noStrike" cap="none" normalizeH="0" baseline="0" noProof="0">
                <a:ln>
                  <a:noFill/>
                </a:ln>
                <a:solidFill>
                  <a:sysClr val="windowText" lastClr="000000"/>
                </a:solidFill>
                <a:effectLst/>
                <a:uLnTx/>
                <a:uFillTx/>
                <a:latin typeface="EC Square Sans Pro" panose="020B0506040000020004"/>
              </a:rPr>
              <a:t>ES valstīm jāsāk vākt dati par izmantošanu: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400" b="0" i="0" u="none" strike="noStrike" cap="none" normalizeH="0" baseline="0" noProof="0">
                <a:ln>
                  <a:noFill/>
                </a:ln>
                <a:solidFill>
                  <a:sysClr val="windowText" lastClr="000000"/>
                </a:solidFill>
                <a:effectLst/>
                <a:uLnTx/>
                <a:uFillTx/>
                <a:latin typeface="EC Square Sans Pro" panose="020B0506040000020004"/>
              </a:rPr>
              <a:t>Liellopi, cūkas, mājputni → no 2023. gada</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400" b="0" i="0" u="none" strike="noStrike" cap="none" normalizeH="0" baseline="0" noProof="0">
                <a:ln>
                  <a:noFill/>
                </a:ln>
                <a:solidFill>
                  <a:sysClr val="windowText" lastClr="000000"/>
                </a:solidFill>
                <a:effectLst/>
                <a:uLnTx/>
                <a:uFillTx/>
                <a:latin typeface="EC Square Sans Pro" panose="020B0506040000020004"/>
              </a:rPr>
              <a:t>Visi pārējie produktīvie dzīvnieki → no 2026. gada</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400" b="0" i="0" u="none" strike="noStrike" cap="none" normalizeH="0" baseline="0" noProof="0">
                <a:ln>
                  <a:noFill/>
                </a:ln>
                <a:solidFill>
                  <a:sysClr val="windowText" lastClr="000000"/>
                </a:solidFill>
                <a:effectLst/>
                <a:uLnTx/>
                <a:uFillTx/>
                <a:latin typeface="EC Square Sans Pro" panose="020B0506040000020004"/>
              </a:rPr>
              <a:t>Suņi, kaķi un kažokzvēri → no 2029. gada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400" b="0" i="1" u="none" strike="noStrike" cap="none" normalizeH="0" baseline="0" noProof="0">
                <a:ln>
                  <a:noFill/>
                </a:ln>
                <a:solidFill>
                  <a:sysClr val="windowText" lastClr="000000"/>
                </a:solidFill>
                <a:effectLst/>
                <a:uLnTx/>
                <a:uFillTx/>
                <a:latin typeface="EC Square Sans Pro" panose="020B0506040000020004"/>
              </a:rPr>
              <a:t>EMA </a:t>
            </a:r>
            <a:r>
              <a:rPr kumimoji="0" lang="lv-LV" sz="2400" b="0" i="0" u="none" strike="noStrike" cap="none" normalizeH="0" baseline="0" noProof="0">
                <a:ln>
                  <a:noFill/>
                </a:ln>
                <a:solidFill>
                  <a:sysClr val="windowText" lastClr="000000"/>
                </a:solidFill>
                <a:effectLst/>
                <a:uLnTx/>
                <a:uFillTx/>
                <a:latin typeface="EC Square Sans Pro" panose="020B0506040000020004"/>
              </a:rPr>
              <a:t>pirmo ziņojumu publicēs 2025. gada 31. martā, bet pēc tam līdz 31. decembrim par iepriekšējo gadu</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400" b="0" i="0" u="none" strike="noStrike" cap="none" normalizeH="0" baseline="0" noProof="0">
                <a:ln>
                  <a:noFill/>
                </a:ln>
                <a:solidFill>
                  <a:sysClr val="windowText" lastClr="000000"/>
                </a:solidFill>
                <a:effectLst/>
                <a:uLnTx/>
                <a:uFillTx/>
                <a:latin typeface="EC Square Sans Pro" panose="020B0506040000020004"/>
              </a:rPr>
              <a:t>Dati tiks sīki aprakstīti, norādot attiecīgās dzīvnieku sugas, kategorijas vai stadijas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78094"/>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Dati jāvāc par sekojošām kategorijām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Līdzekļi pret caureju, zarnu </a:t>
            </a:r>
            <a:r>
              <a:rPr kumimoji="0" lang="lv-LV" sz="1700" b="0" i="0" u="none" strike="noStrike" cap="none" normalizeH="0" baseline="0" noProof="0" dirty="0" err="1">
                <a:ln>
                  <a:noFill/>
                </a:ln>
                <a:solidFill>
                  <a:srgbClr val="000000"/>
                </a:solidFill>
                <a:effectLst/>
                <a:uLnTx/>
                <a:uFillTx/>
                <a:latin typeface="EC Square Sans Pro" panose="020B0506040000020004"/>
              </a:rPr>
              <a:t>pretiekaisuma</a:t>
            </a:r>
            <a:r>
              <a:rPr kumimoji="0" lang="lv-LV" sz="1700" b="0" i="0" u="none" strike="noStrike" cap="none" normalizeH="0" baseline="0" noProof="0" dirty="0">
                <a:ln>
                  <a:noFill/>
                </a:ln>
                <a:solidFill>
                  <a:srgbClr val="000000"/>
                </a:solidFill>
                <a:effectLst/>
                <a:uLnTx/>
                <a:uFillTx/>
                <a:latin typeface="EC Square Sans Pro" panose="020B0506040000020004"/>
              </a:rPr>
              <a:t> un </a:t>
            </a:r>
            <a:r>
              <a:rPr kumimoji="0" lang="lv-LV" sz="1700" b="0" i="0" u="none" strike="noStrike" cap="none" normalizeH="0" baseline="0" noProof="0" dirty="0" err="1">
                <a:ln>
                  <a:noFill/>
                </a:ln>
                <a:solidFill>
                  <a:srgbClr val="000000"/>
                </a:solidFill>
                <a:effectLst/>
                <a:uLnTx/>
                <a:uFillTx/>
                <a:latin typeface="EC Square Sans Pro" panose="020B0506040000020004"/>
              </a:rPr>
              <a:t>pretinfekcijas</a:t>
            </a:r>
            <a:r>
              <a:rPr kumimoji="0" lang="lv-LV" sz="1700" b="0" i="0" u="none" strike="noStrike" cap="none" normalizeH="0" baseline="0" noProof="0" dirty="0">
                <a:ln>
                  <a:noFill/>
                </a:ln>
                <a:solidFill>
                  <a:srgbClr val="000000"/>
                </a:solidFill>
                <a:effectLst/>
                <a:uLnTx/>
                <a:uFillTx/>
                <a:latin typeface="EC Square Sans Pro" panose="020B0506040000020004"/>
              </a:rPr>
              <a:t> līdzekļi</a:t>
            </a:r>
          </a:p>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2.  Ginekoloģiskie </a:t>
            </a:r>
            <a:r>
              <a:rPr kumimoji="0" lang="lv-LV" sz="1700" b="0" i="0" u="none" strike="noStrike" cap="none" normalizeH="0" baseline="0" noProof="0" dirty="0" err="1">
                <a:ln>
                  <a:noFill/>
                </a:ln>
                <a:solidFill>
                  <a:srgbClr val="000000"/>
                </a:solidFill>
                <a:effectLst/>
                <a:uLnTx/>
                <a:uFillTx/>
                <a:latin typeface="EC Square Sans Pro" panose="020B0506040000020004"/>
              </a:rPr>
              <a:t>pretinfekcijas</a:t>
            </a:r>
            <a:r>
              <a:rPr kumimoji="0" lang="lv-LV" sz="1700" b="0" i="0" u="none" strike="noStrike" cap="none" normalizeH="0" baseline="0" noProof="0" dirty="0">
                <a:ln>
                  <a:noFill/>
                </a:ln>
                <a:solidFill>
                  <a:srgbClr val="000000"/>
                </a:solidFill>
                <a:effectLst/>
                <a:uLnTx/>
                <a:uFillTx/>
                <a:latin typeface="EC Square Sans Pro" panose="020B0506040000020004"/>
              </a:rPr>
              <a:t> līdzekļi un antiseptiskie līdzekļi</a:t>
            </a:r>
          </a:p>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3. </a:t>
            </a:r>
            <a:r>
              <a:rPr kumimoji="0" lang="lv-LV" sz="1700" b="0" i="0" u="none" strike="noStrike" cap="none" normalizeH="0" baseline="0" noProof="0" dirty="0" err="1">
                <a:ln>
                  <a:noFill/>
                </a:ln>
                <a:solidFill>
                  <a:srgbClr val="000000"/>
                </a:solidFill>
                <a:effectLst/>
                <a:uLnTx/>
                <a:uFillTx/>
                <a:latin typeface="EC Square Sans Pro" panose="020B0506040000020004"/>
              </a:rPr>
              <a:t>Pretinfekcijas</a:t>
            </a:r>
            <a:r>
              <a:rPr kumimoji="0" lang="lv-LV" sz="1700" b="0" i="0" u="none" strike="noStrike" cap="none" normalizeH="0" baseline="0" noProof="0" dirty="0">
                <a:ln>
                  <a:noFill/>
                </a:ln>
                <a:solidFill>
                  <a:srgbClr val="000000"/>
                </a:solidFill>
                <a:effectLst/>
                <a:uLnTx/>
                <a:uFillTx/>
                <a:latin typeface="EC Square Sans Pro" panose="020B0506040000020004"/>
              </a:rPr>
              <a:t> līdzekļi un antiseptiskie līdzekļi </a:t>
            </a:r>
            <a:r>
              <a:rPr kumimoji="0" lang="lv-LV" sz="1700" b="0" i="0" u="none" strike="noStrike" cap="none" normalizeH="0" baseline="0" noProof="0" dirty="0" err="1">
                <a:ln>
                  <a:noFill/>
                </a:ln>
                <a:solidFill>
                  <a:srgbClr val="000000"/>
                </a:solidFill>
                <a:effectLst/>
                <a:uLnTx/>
                <a:uFillTx/>
                <a:latin typeface="EC Square Sans Pro" panose="020B0506040000020004"/>
              </a:rPr>
              <a:t>intrauterīnai</a:t>
            </a:r>
            <a:r>
              <a:rPr kumimoji="0" lang="lv-LV" sz="1700" b="0" i="0" u="none" strike="noStrike" cap="none" normalizeH="0" baseline="0" noProof="0" dirty="0">
                <a:ln>
                  <a:noFill/>
                </a:ln>
                <a:solidFill>
                  <a:srgbClr val="000000"/>
                </a:solidFill>
                <a:effectLst/>
                <a:uLnTx/>
                <a:uFillTx/>
                <a:latin typeface="EC Square Sans Pro" panose="020B0506040000020004"/>
              </a:rPr>
              <a:t> lietošanai</a:t>
            </a:r>
          </a:p>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4. Antibakteriālie līdzekļi sistēmiskai lietošanai </a:t>
            </a:r>
            <a:br>
              <a:rPr kumimoji="0" lang="lv-LV" sz="1700" b="0" i="0" u="none" strike="noStrike" cap="none" normalizeH="0" baseline="0" noProof="0" dirty="0">
                <a:ln>
                  <a:noFill/>
                </a:ln>
                <a:solidFill>
                  <a:srgbClr val="000000"/>
                </a:solidFill>
                <a:effectLst/>
                <a:uLnTx/>
                <a:uFillTx/>
                <a:latin typeface="EC Square Sans Pro" panose="020B0506040000020004"/>
              </a:rPr>
            </a:br>
            <a:r>
              <a:rPr kumimoji="0" lang="lv-LV" sz="1700" b="0" i="0" u="none" strike="noStrike" cap="none" normalizeH="0" baseline="0" noProof="0" dirty="0">
                <a:ln>
                  <a:noFill/>
                </a:ln>
                <a:solidFill>
                  <a:srgbClr val="000000"/>
                </a:solidFill>
                <a:effectLst/>
                <a:uLnTx/>
                <a:uFillTx/>
                <a:latin typeface="EC Square Sans Pro" panose="020B0506040000020004"/>
              </a:rPr>
              <a:t>5. Antibakteriālie līdzekļi </a:t>
            </a:r>
            <a:r>
              <a:rPr kumimoji="0" lang="lv-LV" sz="1700" b="0" i="0" u="none" strike="noStrike" cap="none" normalizeH="0" baseline="0" noProof="0" dirty="0" err="1">
                <a:ln>
                  <a:noFill/>
                </a:ln>
                <a:solidFill>
                  <a:srgbClr val="000000"/>
                </a:solidFill>
                <a:effectLst/>
                <a:uLnTx/>
                <a:uFillTx/>
                <a:latin typeface="EC Square Sans Pro" panose="020B0506040000020004"/>
              </a:rPr>
              <a:t>intramammārai</a:t>
            </a:r>
            <a:r>
              <a:rPr kumimoji="0" lang="lv-LV" sz="1700" b="0" i="0" u="none" strike="noStrike" cap="none" normalizeH="0" baseline="0" noProof="0" dirty="0">
                <a:ln>
                  <a:noFill/>
                </a:ln>
                <a:solidFill>
                  <a:srgbClr val="000000"/>
                </a:solidFill>
                <a:effectLst/>
                <a:uLnTx/>
                <a:uFillTx/>
                <a:latin typeface="EC Square Sans Pro" panose="020B0506040000020004"/>
              </a:rPr>
              <a:t> lietošanai</a:t>
            </a:r>
          </a:p>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6. </a:t>
            </a:r>
            <a:r>
              <a:rPr kumimoji="0" lang="lv-LV" sz="1700" b="0" i="0" u="none" strike="noStrike" cap="none" normalizeH="0" baseline="0" noProof="0" dirty="0" err="1">
                <a:ln>
                  <a:noFill/>
                </a:ln>
                <a:solidFill>
                  <a:srgbClr val="000000"/>
                </a:solidFill>
                <a:effectLst/>
                <a:uLnTx/>
                <a:uFillTx/>
                <a:latin typeface="EC Square Sans Pro" panose="020B0506040000020004"/>
              </a:rPr>
              <a:t>Pretprotozoju</a:t>
            </a:r>
            <a:r>
              <a:rPr kumimoji="0" lang="lv-LV" sz="1700" b="0" i="0" u="none" strike="noStrike" cap="none" normalizeH="0" baseline="0" noProof="0" dirty="0">
                <a:ln>
                  <a:noFill/>
                </a:ln>
                <a:solidFill>
                  <a:srgbClr val="000000"/>
                </a:solidFill>
                <a:effectLst/>
                <a:uLnTx/>
                <a:uFillTx/>
                <a:latin typeface="EC Square Sans Pro" panose="020B0506040000020004"/>
              </a:rPr>
              <a:t> līdzekļi (ar antibakteriālu iedarbību)</a:t>
            </a:r>
          </a:p>
          <a:p>
            <a:pPr marL="0" marR="0" lvl="3" indent="0" defTabSz="914400" eaLnBrk="1" fontAlgn="auto" latinLnBrk="0" hangingPunct="1">
              <a:lnSpc>
                <a:spcPct val="100000"/>
              </a:lnSpc>
              <a:spcBef>
                <a:spcPts val="0"/>
              </a:spcBef>
              <a:spcAft>
                <a:spcPts val="0"/>
              </a:spcAft>
              <a:buClrTx/>
              <a:buSzTx/>
              <a:buFontTx/>
              <a:buNone/>
              <a:tabLst/>
              <a:defRPr/>
            </a:pPr>
            <a:r>
              <a:rPr kumimoji="0" lang="lv-LV" sz="1700" b="0" i="0" u="none" strike="noStrike" cap="none" normalizeH="0" baseline="0" noProof="0" dirty="0">
                <a:ln>
                  <a:noFill/>
                </a:ln>
                <a:solidFill>
                  <a:srgbClr val="000000"/>
                </a:solidFill>
                <a:effectLst/>
                <a:uLnTx/>
                <a:uFillTx/>
                <a:latin typeface="EC Square Sans Pro" panose="020B0506040000020004"/>
              </a:rPr>
              <a:t>7. </a:t>
            </a:r>
            <a:r>
              <a:rPr kumimoji="0" lang="lv-LV" sz="1700" b="0" i="0" u="none" strike="noStrike" cap="none" normalizeH="0" baseline="0" noProof="0" dirty="0" err="1">
                <a:ln>
                  <a:noFill/>
                </a:ln>
                <a:solidFill>
                  <a:srgbClr val="000000"/>
                </a:solidFill>
                <a:effectLst/>
                <a:uLnTx/>
                <a:uFillTx/>
                <a:latin typeface="EC Square Sans Pro" panose="020B0506040000020004"/>
              </a:rPr>
              <a:t>Antimikobaktēriālie</a:t>
            </a:r>
            <a:r>
              <a:rPr kumimoji="0" lang="lv-LV" sz="1700" b="0" i="0" u="none" strike="noStrike" cap="none" normalizeH="0" baseline="0" noProof="0" dirty="0">
                <a:ln>
                  <a:noFill/>
                </a:ln>
                <a:solidFill>
                  <a:srgbClr val="000000"/>
                </a:solidFill>
                <a:effectLst/>
                <a:uLnTx/>
                <a:uFillTx/>
                <a:latin typeface="EC Square Sans Pro" panose="020B0506040000020004"/>
              </a:rPr>
              <a:t> līdzekļi </a:t>
            </a:r>
            <a:r>
              <a:rPr kumimoji="0" lang="lv-LV" sz="1700" b="0" i="0" u="none" strike="noStrike" cap="none" normalizeH="0" baseline="0" noProof="0" dirty="0" err="1">
                <a:ln>
                  <a:noFill/>
                </a:ln>
                <a:solidFill>
                  <a:srgbClr val="000000"/>
                </a:solidFill>
                <a:effectLst/>
                <a:uLnTx/>
                <a:uFillTx/>
                <a:latin typeface="EC Square Sans Pro" panose="020B0506040000020004"/>
              </a:rPr>
              <a:t>intramammārai</a:t>
            </a:r>
            <a:r>
              <a:rPr kumimoji="0" lang="lv-LV" sz="1700" b="0" i="0" u="none" strike="noStrike" cap="none" normalizeH="0" baseline="0" noProof="0" dirty="0">
                <a:ln>
                  <a:noFill/>
                </a:ln>
                <a:solidFill>
                  <a:srgbClr val="000000"/>
                </a:solidFill>
                <a:effectLst/>
                <a:uLnTx/>
                <a:uFillTx/>
                <a:latin typeface="EC Square Sans Pro" panose="020B0506040000020004"/>
              </a:rPr>
              <a:t> lietošanai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lv-LV" sz="3600" dirty="0">
                <a:latin typeface="EC Square Sans Pro" panose="020B0506040000020004" pitchFamily="34" charset="0"/>
              </a:rPr>
              <a:t>VALSTS SKAITĻI</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809939" y="2240154"/>
            <a:ext cx="2568388"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Gráfico, Gráfico de barras&#10;&#10;Descripción generada automáticamente">
            <a:extLst>
              <a:ext uri="{FF2B5EF4-FFF2-40B4-BE49-F238E27FC236}">
                <a16:creationId xmlns:a16="http://schemas.microsoft.com/office/drawing/2014/main" id="{DC572EAE-EE1C-154B-A5CD-70F4C8698C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041423"/>
            <a:ext cx="5494476" cy="2526034"/>
          </a:xfrm>
          <a:prstGeom prst="rect">
            <a:avLst/>
          </a:prstGeom>
        </p:spPr>
      </p:pic>
      <p:pic>
        <p:nvPicPr>
          <p:cNvPr id="4" name="Imagen 3" descr="Gráfico, Gráfico en cascada&#10;&#10;Descripción generada automáticamente">
            <a:extLst>
              <a:ext uri="{FF2B5EF4-FFF2-40B4-BE49-F238E27FC236}">
                <a16:creationId xmlns:a16="http://schemas.microsoft.com/office/drawing/2014/main" id="{4650D525-C190-1704-4864-8E984DA58219}"/>
              </a:ext>
            </a:extLst>
          </p:cNvPr>
          <p:cNvPicPr>
            <a:picLocks noChangeAspect="1"/>
          </p:cNvPicPr>
          <p:nvPr/>
        </p:nvPicPr>
        <p:blipFill>
          <a:blip r:embed="rId4" cstate="email">
            <a:extLst>
              <a:ext uri="{28A0092B-C50C-407E-A947-70E740481C1C}">
                <a14:useLocalDpi xmlns:a14="http://schemas.microsoft.com/office/drawing/2010/main" val="0"/>
              </a:ext>
            </a:extLst>
          </a:blip>
          <a:srcRect b="14585"/>
          <a:stretch/>
        </p:blipFill>
        <p:spPr>
          <a:xfrm>
            <a:off x="3962400" y="90922"/>
            <a:ext cx="4724399" cy="2806948"/>
          </a:xfrm>
          <a:prstGeom prst="rect">
            <a:avLst/>
          </a:prstGeom>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32249" y="3229310"/>
            <a:ext cx="5852102"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6" r="546"/>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5195677"/>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428691"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892540" y="4618820"/>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236447" y="1308326"/>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3200" b="1" dirty="0">
                <a:solidFill>
                  <a:schemeClr val="bg1"/>
                </a:solidFill>
                <a:latin typeface="EC Square Sans Pro" panose="020B0506040000020004" pitchFamily="34" charset="0"/>
              </a:rPr>
              <a:t>LATVIJA</a:t>
            </a:r>
          </a:p>
          <a:p>
            <a:pPr algn="ctr">
              <a:lnSpc>
                <a:spcPct val="120000"/>
              </a:lnSpc>
              <a:defRPr/>
            </a:pPr>
            <a:r>
              <a:rPr lang="lv-LV" sz="3200" b="1" dirty="0">
                <a:solidFill>
                  <a:schemeClr val="bg1"/>
                </a:solidFill>
                <a:latin typeface="EC Square Sans Pro" panose="020B0506040000020004" pitchFamily="34" charset="0"/>
              </a:rPr>
              <a:t> Dzīvnieku pārtikas ražotāju sniegtie dati</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a:blip r:embed="rId7" cstate="email">
            <a:extLst>
              <a:ext uri="{28A0092B-C50C-407E-A947-70E740481C1C}">
                <a14:useLocalDpi xmlns:a14="http://schemas.microsoft.com/office/drawing/2010/main" val="0"/>
              </a:ext>
            </a:extLst>
          </a:blip>
          <a:srcRect l="462" r="11350" b="14737"/>
          <a:stretch/>
        </p:blipFill>
        <p:spPr>
          <a:xfrm>
            <a:off x="9113781" y="2903326"/>
            <a:ext cx="2622983" cy="325984"/>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974873" y="2660681"/>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descr="Gráfico, Gráfico en cascada&#10;&#10;Descripción generada automáticamente">
            <a:extLst>
              <a:ext uri="{FF2B5EF4-FFF2-40B4-BE49-F238E27FC236}">
                <a16:creationId xmlns:a16="http://schemas.microsoft.com/office/drawing/2014/main" id="{31885948-AC61-1FA6-E3C6-28A2A8571F66}"/>
              </a:ext>
            </a:extLst>
          </p:cNvPr>
          <p:cNvPicPr>
            <a:picLocks noChangeAspect="1"/>
          </p:cNvPicPr>
          <p:nvPr/>
        </p:nvPicPr>
        <p:blipFill>
          <a:blip r:embed="rId4" cstate="email">
            <a:extLst>
              <a:ext uri="{28A0092B-C50C-407E-A947-70E740481C1C}">
                <a14:useLocalDpi xmlns:a14="http://schemas.microsoft.com/office/drawing/2010/main" val="0"/>
              </a:ext>
            </a:extLst>
          </a:blip>
          <a:srcRect t="95820" r="55122" b="203"/>
          <a:stretch/>
        </p:blipFill>
        <p:spPr>
          <a:xfrm>
            <a:off x="3975402" y="2816002"/>
            <a:ext cx="2260997" cy="141641"/>
          </a:xfrm>
          <a:prstGeom prst="rect">
            <a:avLst/>
          </a:prstGeom>
        </p:spPr>
      </p:pic>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fontScale="77500" lnSpcReduction="20000"/>
          </a:bodyPr>
          <a:lstStyle/>
          <a:p>
            <a:pPr marL="0" indent="0">
              <a:buNone/>
            </a:pPr>
            <a:r>
              <a:rPr lang="lv-LV" sz="2795" b="1" dirty="0">
                <a:latin typeface="EC Square Sans Pro" panose="020B0506040000020004" pitchFamily="34" charset="0"/>
              </a:rPr>
              <a:t>Veterināro </a:t>
            </a:r>
            <a:r>
              <a:rPr lang="lv-LV" sz="2795" b="1" dirty="0" err="1">
                <a:latin typeface="EC Square Sans Pro" panose="020B0506040000020004" pitchFamily="34" charset="0"/>
              </a:rPr>
              <a:t>antimikrobiālo</a:t>
            </a:r>
            <a:r>
              <a:rPr lang="lv-LV" sz="2795" b="1" dirty="0">
                <a:latin typeface="EC Square Sans Pro" panose="020B0506040000020004" pitchFamily="34" charset="0"/>
              </a:rPr>
              <a:t> zāļu pārdošanas apjomi LATVIJĀ</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1535145676"/>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92</a:t>
                      </a:r>
                    </a:p>
                  </a:txBody>
                  <a:tcPr>
                    <a:noFill/>
                  </a:tcPr>
                </a:tc>
                <a:extLst>
                  <a:ext uri="{0D108BD9-81ED-4DB2-BD59-A6C34878D82A}">
                    <a16:rowId xmlns:a16="http://schemas.microsoft.com/office/drawing/2014/main" val="3960203558"/>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38</a:t>
                      </a:r>
                    </a:p>
                  </a:txBody>
                  <a:tcPr>
                    <a:noFill/>
                  </a:tcPr>
                </a:tc>
                <a:extLst>
                  <a:ext uri="{0D108BD9-81ED-4DB2-BD59-A6C34878D82A}">
                    <a16:rowId xmlns:a16="http://schemas.microsoft.com/office/drawing/2014/main" val="311484526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23</a:t>
                      </a:r>
                    </a:p>
                  </a:txBody>
                  <a:tcPr>
                    <a:noFill/>
                  </a:tcPr>
                </a:tc>
                <a:extLst>
                  <a:ext uri="{0D108BD9-81ED-4DB2-BD59-A6C34878D82A}">
                    <a16:rowId xmlns:a16="http://schemas.microsoft.com/office/drawing/2014/main" val="1869848636"/>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7</a:t>
                      </a:r>
                    </a:p>
                  </a:txBody>
                  <a:tcPr>
                    <a:noFill/>
                  </a:tcPr>
                </a:tc>
                <a:extLst>
                  <a:ext uri="{0D108BD9-81ED-4DB2-BD59-A6C34878D82A}">
                    <a16:rowId xmlns:a16="http://schemas.microsoft.com/office/drawing/2014/main" val="4156667451"/>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0</a:t>
                      </a:r>
                    </a:p>
                  </a:txBody>
                  <a:tcPr>
                    <a:noFill/>
                  </a:tcPr>
                </a:tc>
                <a:extLst>
                  <a:ext uri="{0D108BD9-81ED-4DB2-BD59-A6C34878D82A}">
                    <a16:rowId xmlns:a16="http://schemas.microsoft.com/office/drawing/2014/main" val="150076579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b="0" i="0" u="none" strike="noStrike" baseline="0">
                          <a:solidFill>
                            <a:schemeClr val="dk1"/>
                          </a:solidFill>
                          <a:latin typeface="EC Square Sans Pro" panose="020B0506040000020004" pitchFamily="34" charset="0"/>
                          <a:ea typeface="+mn-ea"/>
                          <a:cs typeface="+mn-cs"/>
                        </a:rPr>
                        <a:t>    0,07	</a:t>
                      </a:r>
                    </a:p>
                    <a:p>
                      <a:pPr algn="l" rtl="0"/>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lv-LV" sz="2000" b="0">
                          <a:latin typeface="EC Square Sans Pro" panose="020B0506040000020004" pitchFamily="34" charset="0"/>
                        </a:rPr>
                        <a:t>3</a:t>
                      </a:r>
                    </a:p>
                  </a:txBody>
                  <a:tcPr>
                    <a:noFill/>
                  </a:tcPr>
                </a:tc>
                <a:extLst>
                  <a:ext uri="{0D108BD9-81ED-4DB2-BD59-A6C34878D82A}">
                    <a16:rowId xmlns:a16="http://schemas.microsoft.com/office/drawing/2014/main" val="3157444402"/>
                  </a:ext>
                </a:extLst>
              </a:tr>
              <a:tr h="370840">
                <a:tc>
                  <a:txBody>
                    <a:bodyPr/>
                    <a:lstStyle/>
                    <a:p>
                      <a:pPr algn="ctr"/>
                      <a:r>
                        <a:rPr lang="lv-LV" sz="2000" b="0">
                          <a:latin typeface="EC Square Sans Pro" panose="020B0506040000020004" pitchFamily="34" charset="0"/>
                        </a:rPr>
                        <a:t>KOPĀ</a:t>
                      </a:r>
                    </a:p>
                  </a:txBody>
                  <a:tcPr>
                    <a:noFill/>
                  </a:tcPr>
                </a:tc>
                <a:tc>
                  <a:txBody>
                    <a:bodyPr/>
                    <a:lstStyle/>
                    <a:p>
                      <a:pPr algn="ctr"/>
                      <a:r>
                        <a:rPr lang="lv-LV" sz="2000" b="0">
                          <a:latin typeface="EC Square Sans Pro" panose="020B0506040000020004" pitchFamily="34" charset="0"/>
                        </a:rPr>
                        <a:t>164</a:t>
                      </a: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523999" y="840337"/>
            <a:ext cx="1695903" cy="537840"/>
          </a:xfrm>
          <a:prstGeom prst="rect">
            <a:avLst/>
          </a:prstGeom>
          <a:noFill/>
        </p:spPr>
        <p:txBody>
          <a:bodyPr wrap="square" rtlCol="0">
            <a:spAutoFit/>
          </a:bodyPr>
          <a:lstStyle/>
          <a:p>
            <a:pPr algn="ctr"/>
            <a:r>
              <a:rPr lang="lv-LV" sz="1797" b="1" dirty="0">
                <a:solidFill>
                  <a:srgbClr val="003399"/>
                </a:solidFill>
              </a:rPr>
              <a:t>PCU</a:t>
            </a:r>
          </a:p>
          <a:p>
            <a:pPr algn="ctr"/>
            <a:r>
              <a:rPr lang="lv-LV" sz="1098" b="1" dirty="0">
                <a:solidFill>
                  <a:srgbClr val="003399"/>
                </a:solidFill>
              </a:rPr>
              <a:t>2022. gads </a:t>
            </a:r>
            <a:r>
              <a:rPr lang="lv-LV" sz="799" b="1" dirty="0">
                <a:solidFill>
                  <a:srgbClr val="003399"/>
                </a:solidFill>
              </a:rPr>
              <a:t>(1000 tonnu)</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076800" y="649984"/>
            <a:ext cx="2723698" cy="645433"/>
          </a:xfrm>
          <a:prstGeom prst="rect">
            <a:avLst/>
          </a:prstGeom>
          <a:noFill/>
        </p:spPr>
        <p:txBody>
          <a:bodyPr wrap="square" rtlCol="0">
            <a:spAutoFit/>
          </a:bodyPr>
          <a:lstStyle/>
          <a:p>
            <a:pPr algn="ctr"/>
            <a:r>
              <a:rPr lang="lv-LV" sz="1797" b="1" dirty="0" err="1">
                <a:solidFill>
                  <a:srgbClr val="003399"/>
                </a:solidFill>
              </a:rPr>
              <a:t>Antimikrobiālo</a:t>
            </a:r>
            <a:r>
              <a:rPr lang="lv-LV" sz="1797" b="1" dirty="0">
                <a:solidFill>
                  <a:srgbClr val="003399"/>
                </a:solidFill>
              </a:rPr>
              <a:t> līdzekļu pārdošanas apjomi</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lv-LV" sz="1198" b="1">
                <a:solidFill>
                  <a:schemeClr val="lt1"/>
                </a:solidFill>
                <a:latin typeface="EC Square Sans Pro" panose="020B0506040000020004" pitchFamily="34" charset="0"/>
              </a:rPr>
              <a:t>2018.</a:t>
            </a:r>
          </a:p>
          <a:p>
            <a:pPr algn="ctr"/>
            <a:r>
              <a:rPr lang="lv-LV" sz="1797" b="1">
                <a:solidFill>
                  <a:schemeClr val="lt1"/>
                </a:solidFill>
                <a:latin typeface="EC Square Sans Pro" panose="020B0506040000020004" pitchFamily="34" charset="0"/>
              </a:rPr>
              <a:t>35,9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lv-LV" sz="1198" b="1">
                <a:solidFill>
                  <a:schemeClr val="lt1"/>
                </a:solidFill>
                <a:latin typeface="EC Square Sans Pro" panose="020B0506040000020004" pitchFamily="34" charset="0"/>
              </a:rPr>
              <a:t>2022.</a:t>
            </a:r>
          </a:p>
          <a:p>
            <a:pPr algn="ctr"/>
            <a:r>
              <a:rPr lang="lv-LV" sz="3594" b="1">
                <a:solidFill>
                  <a:schemeClr val="lt1"/>
                </a:solidFill>
                <a:latin typeface="EC Square Sans Pro" panose="020B0506040000020004" pitchFamily="34" charset="0"/>
              </a:rPr>
              <a:t>20,8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lv-LV" sz="1597" b="1">
                <a:solidFill>
                  <a:srgbClr val="003399"/>
                </a:solidFill>
                <a:latin typeface="EC Square Sans Pro" panose="020B0506040000020004" pitchFamily="34" charset="0"/>
              </a:rPr>
              <a:t>-42%</a:t>
            </a: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4800" y="705217"/>
            <a:ext cx="3422662" cy="368649"/>
          </a:xfrm>
          <a:prstGeom prst="rect">
            <a:avLst/>
          </a:prstGeom>
          <a:noFill/>
        </p:spPr>
        <p:txBody>
          <a:bodyPr wrap="square" rtlCol="0">
            <a:spAutoFit/>
          </a:bodyPr>
          <a:lstStyle/>
          <a:p>
            <a:pPr algn="ctr"/>
            <a:r>
              <a:rPr lang="lv-LV" sz="1797" b="1" dirty="0">
                <a:solidFill>
                  <a:srgbClr val="003399"/>
                </a:solidFill>
              </a:rPr>
              <a:t>Pārdošanas tendences (2010.-2022.)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666998" y="1323327"/>
            <a:ext cx="6488030" cy="3490642"/>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36994" y="4887476"/>
            <a:ext cx="9011770"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pPr algn="ctr"/>
            <a:r>
              <a:rPr lang="lv-LV" sz="1400" b="1" i="0" u="none" strike="noStrike" baseline="0" dirty="0">
                <a:solidFill>
                  <a:srgbClr val="003399"/>
                </a:solidFill>
                <a:latin typeface="Verdana" panose="020B0604030504040204" pitchFamily="34" charset="0"/>
                <a:hlinkClick r:id="rId3"/>
              </a:rPr>
              <a:t>Valsts informācija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lv-LV" sz="1400" b="1" i="1" u="sng"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a:t>
            </a:r>
            <a:r>
              <a:rPr lang="lv-LV"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ziņojums</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fontScale="77500" lnSpcReduction="20000"/>
          </a:bodyPr>
          <a:lstStyle/>
          <a:p>
            <a:pPr marL="0" indent="0">
              <a:buNone/>
            </a:pPr>
            <a:r>
              <a:rPr lang="lv-LV" sz="2800" b="1">
                <a:latin typeface="EC Square Sans Pro" panose="020B0506040000020004" pitchFamily="34" charset="0"/>
              </a:rPr>
              <a:t>Veterināro antimikrobiālo zāļu pārdošanas apjomi LATVIJĀ</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a:blip r:embed="rId5">
            <a:extLst>
              <a:ext uri="{28A0092B-C50C-407E-A947-70E740481C1C}">
                <a14:useLocalDpi xmlns:a14="http://schemas.microsoft.com/office/drawing/2010/main" val="0"/>
              </a:ext>
            </a:extLst>
          </a:blip>
          <a:srcRect t="6604" b="6604"/>
          <a:stretch/>
        </p:blipFill>
        <p:spPr>
          <a:xfrm>
            <a:off x="445396" y="403373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1977" y="1111249"/>
            <a:ext cx="8008946" cy="2609472"/>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Gráfico, Gráfico de barras&#10;&#10;Descripción generada automáticamente">
            <a:extLst>
              <a:ext uri="{FF2B5EF4-FFF2-40B4-BE49-F238E27FC236}">
                <a16:creationId xmlns:a16="http://schemas.microsoft.com/office/drawing/2014/main" id="{0BBFD94E-299E-420E-68C4-1EB75DF658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1086" y="1381096"/>
            <a:ext cx="9363113" cy="5489603"/>
          </a:xfrm>
          <a:prstGeom prst="rect">
            <a:avLst/>
          </a:prstGeom>
        </p:spPr>
      </p:pic>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8534400" cy="914400"/>
          </a:xfrm>
        </p:spPr>
        <p:txBody>
          <a:bodyPr>
            <a:normAutofit fontScale="32500" lnSpcReduction="20000"/>
          </a:bodyPr>
          <a:lstStyle/>
          <a:p>
            <a:pPr marL="0" indent="0">
              <a:lnSpc>
                <a:spcPct val="170000"/>
              </a:lnSpc>
              <a:buNone/>
            </a:pPr>
            <a:r>
              <a:rPr lang="lv-LV" sz="5500" b="1" dirty="0">
                <a:latin typeface="EC Square Sans Pro" panose="020B0506040000020004" pitchFamily="34" charset="0"/>
              </a:rPr>
              <a:t>3.</a:t>
            </a:r>
            <a:r>
              <a:rPr lang="lv-LV" sz="5500" dirty="0">
                <a:latin typeface="EC Square Sans Pro" panose="020B0506040000020004" pitchFamily="34" charset="0"/>
              </a:rPr>
              <a:t> un </a:t>
            </a:r>
            <a:r>
              <a:rPr lang="lv-LV" sz="5500" b="1" dirty="0">
                <a:latin typeface="EC Square Sans Pro" panose="020B0506040000020004" pitchFamily="34" charset="0"/>
              </a:rPr>
              <a:t>4. paaudzes </a:t>
            </a:r>
            <a:r>
              <a:rPr lang="lv-LV" sz="5500" b="1" dirty="0" err="1">
                <a:latin typeface="EC Square Sans Pro" panose="020B0506040000020004" pitchFamily="34" charset="0"/>
              </a:rPr>
              <a:t>cefalosporīnu</a:t>
            </a:r>
            <a:r>
              <a:rPr lang="lv-LV" sz="5500" b="1" dirty="0">
                <a:latin typeface="EC Square Sans Pro" panose="020B0506040000020004" pitchFamily="34" charset="0"/>
              </a:rPr>
              <a:t>, </a:t>
            </a:r>
            <a:r>
              <a:rPr lang="lv-LV" sz="5500" b="1" dirty="0" err="1">
                <a:latin typeface="EC Square Sans Pro" panose="020B0506040000020004" pitchFamily="34" charset="0"/>
              </a:rPr>
              <a:t>fluorhinolonu</a:t>
            </a:r>
            <a:r>
              <a:rPr lang="lv-LV" sz="5500" b="1" dirty="0">
                <a:latin typeface="EC Square Sans Pro" panose="020B0506040000020004" pitchFamily="34" charset="0"/>
              </a:rPr>
              <a:t>, citu </a:t>
            </a:r>
            <a:r>
              <a:rPr lang="lv-LV" sz="5500" b="1" dirty="0" err="1">
                <a:latin typeface="EC Square Sans Pro" panose="020B0506040000020004" pitchFamily="34" charset="0"/>
              </a:rPr>
              <a:t>hinolonu</a:t>
            </a:r>
            <a:r>
              <a:rPr lang="lv-LV" sz="5500" b="1" dirty="0">
                <a:latin typeface="EC Square Sans Pro" panose="020B0506040000020004" pitchFamily="34" charset="0"/>
              </a:rPr>
              <a:t> un </a:t>
            </a:r>
            <a:r>
              <a:rPr lang="lv-LV" sz="5500" b="1" dirty="0" err="1">
                <a:latin typeface="EC Square Sans Pro" panose="020B0506040000020004" pitchFamily="34" charset="0"/>
              </a:rPr>
              <a:t>polimiksīnu</a:t>
            </a:r>
            <a:r>
              <a:rPr lang="lv-LV" sz="5500" dirty="0">
                <a:latin typeface="EC Square Sans Pro" panose="020B0506040000020004" pitchFamily="34" charset="0"/>
              </a:rPr>
              <a:t> patēriņš </a:t>
            </a:r>
            <a:r>
              <a:rPr lang="lv-LV" sz="5500" b="1" dirty="0">
                <a:latin typeface="EC Square Sans Pro" panose="020B0506040000020004" pitchFamily="34" charset="0"/>
              </a:rPr>
              <a:t>(mg/PCU), produktīvie dzīvnieki 2022. gadā</a:t>
            </a:r>
          </a:p>
          <a:p>
            <a:pPr marL="0" indent="0">
              <a:buNone/>
            </a:pPr>
            <a:endParaRPr lang="en-GB" dirty="0"/>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4383086" y="4011598"/>
            <a:ext cx="4264026" cy="2285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lv-LV" sz="1050" i="1">
                <a:solidFill>
                  <a:srgbClr val="003399"/>
                </a:solidFill>
              </a:rPr>
              <a:t>Avots:</a:t>
            </a:r>
            <a:r>
              <a:rPr lang="lv-LV" sz="1050">
                <a:solidFill>
                  <a:srgbClr val="003399"/>
                </a:solidFill>
              </a:rPr>
              <a:t> 13. ESVAC ziņojums</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Gráfico, Gráfico de barras&#10;&#10;Descripción generada automáticamente">
            <a:extLst>
              <a:ext uri="{FF2B5EF4-FFF2-40B4-BE49-F238E27FC236}">
                <a16:creationId xmlns:a16="http://schemas.microsoft.com/office/drawing/2014/main" id="{7CE85CFA-6B30-90B3-1273-8A1602938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86166"/>
            <a:ext cx="11725275" cy="5749584"/>
          </a:xfrm>
          <a:prstGeom prst="rect">
            <a:avLst/>
          </a:prstGeom>
        </p:spPr>
      </p:pic>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lv-LV" b="1">
                <a:latin typeface="EC Square Sans Pro" panose="020B0506040000020004" pitchFamily="34" charset="0"/>
              </a:rPr>
              <a:t>Fluorhinolonu</a:t>
            </a:r>
            <a:r>
              <a:rPr lang="lv-LV">
                <a:latin typeface="EC Square Sans Pro" panose="020B0506040000020004" pitchFamily="34" charset="0"/>
              </a:rPr>
              <a:t> un </a:t>
            </a:r>
            <a:r>
              <a:rPr lang="lv-LV" b="1">
                <a:latin typeface="EC Square Sans Pro" panose="020B0506040000020004" pitchFamily="34" charset="0"/>
              </a:rPr>
              <a:t>citu hinolonu </a:t>
            </a:r>
            <a:r>
              <a:rPr lang="lv-LV">
                <a:latin typeface="EC Square Sans Pro" panose="020B0506040000020004" pitchFamily="34" charset="0"/>
              </a:rPr>
              <a:t>patēriņš</a:t>
            </a:r>
          </a:p>
        </p:txBody>
      </p:sp>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3569512"/>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lv-LV" sz="90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Avots: JIACRA III - Antimikrobiālo līdzekļu patēriņš un rezistence cilvēku un dzīvnieku izcelsmes baktērijās</a:t>
            </a: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0501" y="1149350"/>
            <a:ext cx="6083300" cy="2024062"/>
          </a:xfrm>
          <a:prstGeom prst="rect">
            <a:avLst/>
          </a:prstGeom>
        </p:spPr>
        <p:txBody>
          <a:bodyPr>
            <a:noAutofit/>
          </a:bodyPr>
          <a:lstStyle/>
          <a:p>
            <a:pPr marL="0" indent="0" algn="l">
              <a:buNone/>
            </a:pPr>
            <a:r>
              <a:rPr lang="lv-LV" sz="3000" b="1" dirty="0">
                <a:solidFill>
                  <a:srgbClr val="003399"/>
                </a:solidFill>
                <a:latin typeface="EC Square Sans Pro" panose="020B0506040000020004" pitchFamily="34" charset="0"/>
              </a:rPr>
              <a:t>Vispārīgs ievads par rezistences pret </a:t>
            </a:r>
            <a:r>
              <a:rPr lang="lv-LV" sz="3000" b="1" dirty="0" err="1">
                <a:solidFill>
                  <a:srgbClr val="003399"/>
                </a:solidFill>
                <a:latin typeface="EC Square Sans Pro" panose="020B0506040000020004" pitchFamily="34" charset="0"/>
              </a:rPr>
              <a:t>antimikrobiāliem</a:t>
            </a:r>
            <a:r>
              <a:rPr lang="lv-LV" sz="3000" b="1" dirty="0">
                <a:solidFill>
                  <a:srgbClr val="003399"/>
                </a:solidFill>
                <a:latin typeface="EC Square Sans Pro" panose="020B0506040000020004" pitchFamily="34" charset="0"/>
              </a:rPr>
              <a:t> līdzekļiem ietekmi. Valsts rādītāji saistībā ar </a:t>
            </a:r>
            <a:r>
              <a:rPr lang="lv-LV" sz="3000" b="1" dirty="0" err="1">
                <a:solidFill>
                  <a:srgbClr val="003399"/>
                </a:solidFill>
                <a:latin typeface="EC Square Sans Pro" panose="020B0506040000020004" pitchFamily="34" charset="0"/>
              </a:rPr>
              <a:t>antimikrobiālo</a:t>
            </a:r>
            <a:r>
              <a:rPr lang="lv-LV" sz="3000" b="1" dirty="0">
                <a:solidFill>
                  <a:srgbClr val="003399"/>
                </a:solidFill>
                <a:latin typeface="EC Square Sans Pro" panose="020B0506040000020004" pitchFamily="34" charset="0"/>
              </a:rPr>
              <a:t> līdzekļu lietošanu un rezistenci pret tiem </a:t>
            </a:r>
          </a:p>
          <a:p>
            <a:pPr algn="l"/>
            <a:endParaRPr lang="es-ES" sz="3000" b="1" dirty="0">
              <a:solidFill>
                <a:srgbClr val="003399"/>
              </a:solidFill>
              <a:effectLst/>
              <a:latin typeface="EC Square Sans Pro" panose="020B0506040000020004" pitchFamily="34" charset="0"/>
            </a:endParaRPr>
          </a:p>
          <a:p>
            <a:endParaRPr lang="es-ES" sz="3000"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latin typeface="EC Square Sans Pro" panose="020B0506040000020004" pitchFamily="34" charset="0"/>
              </a:rPr>
              <a:t>Latvija, 2024. gada 3. un 4. decembris</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323439"/>
          </a:xfrm>
          <a:prstGeom prst="rect">
            <a:avLst/>
          </a:prstGeom>
          <a:solidFill>
            <a:schemeClr val="bg1"/>
          </a:solidFill>
        </p:spPr>
        <p:txBody>
          <a:bodyPr wrap="square" rtlCol="0">
            <a:spAutoFit/>
          </a:bodyPr>
          <a:lstStyle/>
          <a:p>
            <a:r>
              <a:rPr lang="lv-LV" sz="2000" i="1" dirty="0">
                <a:latin typeface="EC Square Sans Pro" panose="020B0506040000020004" pitchFamily="34" charset="0"/>
              </a:rPr>
              <a:t>1. piemērs </a:t>
            </a:r>
          </a:p>
          <a:p>
            <a:r>
              <a:rPr lang="lv-LV" sz="2000" dirty="0">
                <a:latin typeface="EC Square Sans Pro" panose="020B0506040000020004" pitchFamily="34" charset="0"/>
              </a:rPr>
              <a:t>Tendences – </a:t>
            </a:r>
            <a:r>
              <a:rPr lang="lv-LV" sz="2000" b="1" dirty="0">
                <a:latin typeface="EC Square Sans Pro" panose="020B0506040000020004" pitchFamily="34" charset="0"/>
              </a:rPr>
              <a:t>rezistence</a:t>
            </a:r>
            <a:r>
              <a:rPr lang="lv-LV" sz="2000" dirty="0">
                <a:latin typeface="EC Square Sans Pro" panose="020B0506040000020004" pitchFamily="34" charset="0"/>
              </a:rPr>
              <a:t> pret noteiktiem </a:t>
            </a:r>
            <a:r>
              <a:rPr lang="lv-LV" sz="2000" b="1" dirty="0" err="1">
                <a:latin typeface="EC Square Sans Pro" panose="020B0506040000020004" pitchFamily="34" charset="0"/>
              </a:rPr>
              <a:t>antimikrobiāliem</a:t>
            </a:r>
            <a:r>
              <a:rPr lang="lv-LV" sz="2000" b="1" dirty="0">
                <a:latin typeface="EC Square Sans Pro" panose="020B0506040000020004" pitchFamily="34" charset="0"/>
              </a:rPr>
              <a:t> līdzekļiem </a:t>
            </a:r>
            <a:r>
              <a:rPr lang="lv-LV" sz="2000" dirty="0" err="1">
                <a:latin typeface="EC Square Sans Pro" panose="020B0506040000020004" pitchFamily="34" charset="0"/>
              </a:rPr>
              <a:t>indikatoriskajās</a:t>
            </a:r>
            <a:r>
              <a:rPr lang="lv-LV" sz="2000" dirty="0">
                <a:latin typeface="EC Square Sans Pro" panose="020B0506040000020004" pitchFamily="34" charset="0"/>
              </a:rPr>
              <a:t> </a:t>
            </a:r>
            <a:br>
              <a:rPr lang="es-ES" sz="2000" dirty="0">
                <a:latin typeface="EC Square Sans Pro" panose="020B0506040000020004" pitchFamily="34" charset="0"/>
              </a:rPr>
            </a:br>
            <a:r>
              <a:rPr lang="lv-LV" sz="2000" b="1" i="1" dirty="0">
                <a:latin typeface="EC Square Sans Pro" panose="020B0506040000020004" pitchFamily="34" charset="0"/>
              </a:rPr>
              <a:t>E. </a:t>
            </a:r>
            <a:r>
              <a:rPr lang="lv-LV" sz="2000" b="1" i="1" dirty="0" err="1">
                <a:latin typeface="EC Square Sans Pro" panose="020B0506040000020004" pitchFamily="34" charset="0"/>
              </a:rPr>
              <a:t>coli</a:t>
            </a:r>
            <a:r>
              <a:rPr lang="lv-LV" sz="2000" b="1" i="1" dirty="0">
                <a:latin typeface="EC Square Sans Pro" panose="020B0506040000020004" pitchFamily="34" charset="0"/>
              </a:rPr>
              <a:t> </a:t>
            </a:r>
            <a:r>
              <a:rPr lang="lv-LV" sz="2000" dirty="0">
                <a:latin typeface="EC Square Sans Pro" panose="020B0506040000020004" pitchFamily="34" charset="0"/>
              </a:rPr>
              <a:t>no </a:t>
            </a:r>
            <a:r>
              <a:rPr lang="lv-LV" sz="2000" b="1" dirty="0">
                <a:latin typeface="EC Square Sans Pro" panose="020B0506040000020004" pitchFamily="34" charset="0"/>
              </a:rPr>
              <a:t>cūkām</a:t>
            </a:r>
            <a:r>
              <a:rPr lang="lv-LV" sz="2000" dirty="0">
                <a:latin typeface="EC Square Sans Pro" panose="020B0506040000020004" pitchFamily="34" charset="0"/>
              </a:rPr>
              <a:t>, 2009.–2021. g.</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a:blip r:embed="rId3" cstate="email">
            <a:extLst>
              <a:ext uri="{28A0092B-C50C-407E-A947-70E740481C1C}">
                <a14:useLocalDpi xmlns:a14="http://schemas.microsoft.com/office/drawing/2010/main" val="0"/>
              </a:ext>
            </a:extLst>
          </a:blip>
          <a:srcRect l="1136" r="1136"/>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a:blip r:embed="rId4" cstate="email">
            <a:extLst>
              <a:ext uri="{28A0092B-C50C-407E-A947-70E740481C1C}">
                <a14:useLocalDpi xmlns:a14="http://schemas.microsoft.com/office/drawing/2010/main" val="0"/>
              </a:ext>
            </a:extLst>
          </a:blip>
          <a:srcRect l="538" r="538"/>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276060" cy="4093428"/>
          </a:xfrm>
          <a:prstGeom prst="rect">
            <a:avLst/>
          </a:prstGeom>
          <a:noFill/>
        </p:spPr>
        <p:txBody>
          <a:bodyPr wrap="square">
            <a:spAutoFit/>
          </a:bodyPr>
          <a:lstStyle/>
          <a:p>
            <a:r>
              <a:rPr lang="lv-LV" sz="2600" dirty="0">
                <a:latin typeface="EC Square Sans Pro" panose="020B0506040000020004" pitchFamily="34" charset="0"/>
              </a:rPr>
              <a:t>Rezistence pret šādiem līdzekļiem:</a:t>
            </a:r>
          </a:p>
          <a:p>
            <a:endParaRPr lang="en-GB" sz="2600" dirty="0">
              <a:latin typeface="EC Square Sans Pro" panose="020B0506040000020004" pitchFamily="34" charset="0"/>
            </a:endParaRPr>
          </a:p>
          <a:p>
            <a:r>
              <a:rPr lang="lv-LV" sz="2600" dirty="0" err="1">
                <a:latin typeface="EC Square Sans Pro" panose="020B0506040000020004" pitchFamily="34" charset="0"/>
              </a:rPr>
              <a:t>ampicilīns</a:t>
            </a:r>
            <a:r>
              <a:rPr lang="lv-LV" sz="2600" dirty="0">
                <a:latin typeface="EC Square Sans Pro" panose="020B0506040000020004" pitchFamily="34" charset="0"/>
              </a:rPr>
              <a:t> (AMP)</a:t>
            </a:r>
          </a:p>
          <a:p>
            <a:endParaRPr lang="en-GB" sz="2600" dirty="0">
              <a:latin typeface="EC Square Sans Pro" panose="020B0506040000020004" pitchFamily="34" charset="0"/>
            </a:endParaRPr>
          </a:p>
          <a:p>
            <a:r>
              <a:rPr lang="lv-LV" sz="2600" dirty="0" err="1">
                <a:latin typeface="EC Square Sans Pro" panose="020B0506040000020004" pitchFamily="34" charset="0"/>
              </a:rPr>
              <a:t>cefotaksīms</a:t>
            </a:r>
            <a:r>
              <a:rPr lang="lv-LV" sz="2600" dirty="0">
                <a:latin typeface="EC Square Sans Pro" panose="020B0506040000020004" pitchFamily="34" charset="0"/>
              </a:rPr>
              <a:t> (CTX)</a:t>
            </a:r>
          </a:p>
          <a:p>
            <a:endParaRPr lang="en-GB" sz="2600" dirty="0">
              <a:latin typeface="EC Square Sans Pro" panose="020B0506040000020004" pitchFamily="34" charset="0"/>
            </a:endParaRPr>
          </a:p>
          <a:p>
            <a:r>
              <a:rPr lang="lv-LV" sz="2600" dirty="0" err="1">
                <a:latin typeface="EC Square Sans Pro" panose="020B0506040000020004" pitchFamily="34" charset="0"/>
              </a:rPr>
              <a:t>ciprofloksacīns</a:t>
            </a:r>
            <a:r>
              <a:rPr lang="lv-LV" sz="2600" dirty="0">
                <a:latin typeface="EC Square Sans Pro" panose="020B0506040000020004" pitchFamily="34" charset="0"/>
              </a:rPr>
              <a:t> (CIP)</a:t>
            </a:r>
          </a:p>
          <a:p>
            <a:endParaRPr lang="en-GB" sz="2600" dirty="0">
              <a:latin typeface="EC Square Sans Pro" panose="020B0506040000020004" pitchFamily="34" charset="0"/>
            </a:endParaRPr>
          </a:p>
          <a:p>
            <a:r>
              <a:rPr lang="lv-LV" sz="2600" dirty="0" err="1">
                <a:latin typeface="EC Square Sans Pro" panose="020B0506040000020004" pitchFamily="34" charset="0"/>
              </a:rPr>
              <a:t>tetraciklīns</a:t>
            </a:r>
            <a:r>
              <a:rPr lang="lv-LV" sz="2600" dirty="0">
                <a:latin typeface="EC Square Sans Pro" panose="020B0506040000020004" pitchFamily="34" charset="0"/>
              </a:rPr>
              <a:t>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381493" y="2953358"/>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lv-LV" sz="4000" b="1" dirty="0">
                <a:latin typeface="EC Square Sans Pro" panose="020B0506040000020004" pitchFamily="34" charset="0"/>
                <a:cs typeface="+mn-cs"/>
              </a:rPr>
              <a:t>Sasniegumi</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a:blip r:embed="rId3" cstate="email">
            <a:extLst>
              <a:ext uri="{28A0092B-C50C-407E-A947-70E740481C1C}">
                <a14:useLocalDpi xmlns:a14="http://schemas.microsoft.com/office/drawing/2010/main" val="0"/>
              </a:ext>
            </a:extLst>
          </a:blip>
          <a:srcRect t="610" b="610"/>
          <a:stretch/>
        </p:blipFill>
        <p:spPr>
          <a:xfrm>
            <a:off x="619125" y="-20425"/>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a:blip r:embed="rId4" cstate="email">
            <a:extLst>
              <a:ext uri="{28A0092B-C50C-407E-A947-70E740481C1C}">
                <a14:useLocalDpi xmlns:a14="http://schemas.microsoft.com/office/drawing/2010/main" val="0"/>
              </a:ext>
            </a:extLst>
          </a:blip>
          <a:srcRect l="65" r="65"/>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21350"/>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lv-LV" sz="2400" i="1" dirty="0">
                <a:latin typeface="EC Square Sans Pro" panose="020B0506040000020004" pitchFamily="34" charset="0"/>
              </a:rPr>
              <a:t>2. piemērs</a:t>
            </a:r>
            <a:r>
              <a:rPr lang="lv-LV" sz="2400" dirty="0">
                <a:latin typeface="EC Square Sans Pro" panose="020B0506040000020004" pitchFamily="34" charset="0"/>
              </a:rPr>
              <a:t> </a:t>
            </a:r>
          </a:p>
          <a:p>
            <a:r>
              <a:rPr lang="lv-LV" sz="2400" dirty="0">
                <a:latin typeface="EC Square Sans Pro" panose="020B0506040000020004" pitchFamily="34" charset="0"/>
              </a:rPr>
              <a:t>Tendences – </a:t>
            </a:r>
            <a:r>
              <a:rPr lang="lv-LV" sz="2400" b="1" dirty="0">
                <a:latin typeface="EC Square Sans Pro" panose="020B0506040000020004" pitchFamily="34" charset="0"/>
              </a:rPr>
              <a:t>rezistence </a:t>
            </a:r>
            <a:r>
              <a:rPr lang="lv-LV" sz="2400" dirty="0">
                <a:latin typeface="EC Square Sans Pro" panose="020B0506040000020004" pitchFamily="34" charset="0"/>
              </a:rPr>
              <a:t>pret noteiktiem </a:t>
            </a:r>
            <a:r>
              <a:rPr lang="lv-LV" sz="2400" b="1" dirty="0" err="1">
                <a:latin typeface="EC Square Sans Pro" panose="020B0506040000020004" pitchFamily="34" charset="0"/>
              </a:rPr>
              <a:t>antimikrobiāliem</a:t>
            </a:r>
            <a:r>
              <a:rPr lang="lv-LV" sz="2400" b="1" dirty="0">
                <a:latin typeface="EC Square Sans Pro" panose="020B0506040000020004" pitchFamily="34" charset="0"/>
              </a:rPr>
              <a:t> līdzekļiem</a:t>
            </a:r>
            <a:r>
              <a:rPr lang="lv-LV" sz="2400" dirty="0">
                <a:latin typeface="EC Square Sans Pro" panose="020B0506040000020004" pitchFamily="34" charset="0"/>
              </a:rPr>
              <a:t> </a:t>
            </a:r>
            <a:r>
              <a:rPr lang="lv-LV" sz="2400" dirty="0" err="1">
                <a:latin typeface="EC Square Sans Pro" panose="020B0506040000020004" pitchFamily="34" charset="0"/>
              </a:rPr>
              <a:t>indikatoriskajās</a:t>
            </a:r>
            <a:r>
              <a:rPr lang="lv-LV" sz="2400" dirty="0">
                <a:latin typeface="EC Square Sans Pro" panose="020B0506040000020004" pitchFamily="34" charset="0"/>
              </a:rPr>
              <a:t> </a:t>
            </a:r>
            <a:r>
              <a:rPr lang="lv-LV" sz="2400" b="1" i="1" dirty="0">
                <a:latin typeface="EC Square Sans Pro" panose="020B0506040000020004" pitchFamily="34" charset="0"/>
              </a:rPr>
              <a:t>E. </a:t>
            </a:r>
            <a:r>
              <a:rPr lang="lv-LV" sz="2400" b="1" i="1" dirty="0" err="1">
                <a:latin typeface="EC Square Sans Pro" panose="020B0506040000020004" pitchFamily="34" charset="0"/>
              </a:rPr>
              <a:t>coli</a:t>
            </a:r>
            <a:r>
              <a:rPr lang="lv-LV" sz="2400" b="1" i="1" dirty="0">
                <a:latin typeface="EC Square Sans Pro" panose="020B0506040000020004" pitchFamily="34" charset="0"/>
              </a:rPr>
              <a:t> </a:t>
            </a:r>
            <a:r>
              <a:rPr lang="lv-LV" sz="2400" b="1" dirty="0">
                <a:latin typeface="EC Square Sans Pro" panose="020B0506040000020004" pitchFamily="34" charset="0"/>
              </a:rPr>
              <a:t>no broileriem</a:t>
            </a:r>
            <a:r>
              <a:rPr lang="lv-LV" sz="2400" dirty="0">
                <a:latin typeface="EC Square Sans Pro" panose="020B0506040000020004" pitchFamily="34" charset="0"/>
              </a:rPr>
              <a:t>, 2009.-2021. gads</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219430"/>
            <a:ext cx="4504660" cy="3416320"/>
          </a:xfrm>
          <a:prstGeom prst="rect">
            <a:avLst/>
          </a:prstGeom>
          <a:noFill/>
        </p:spPr>
        <p:txBody>
          <a:bodyPr wrap="square">
            <a:spAutoFit/>
          </a:bodyPr>
          <a:lstStyle/>
          <a:p>
            <a:r>
              <a:rPr lang="lv-LV" sz="2400" dirty="0">
                <a:latin typeface="EC Square Sans Pro" panose="020B0506040000020004" pitchFamily="34" charset="0"/>
              </a:rPr>
              <a:t>Rezistence pret šādiem līdzekļiem:</a:t>
            </a:r>
            <a:endParaRPr lang="es-ES" sz="2400" dirty="0">
              <a:latin typeface="EC Square Sans Pro" panose="020B0506040000020004" pitchFamily="34" charset="0"/>
            </a:endParaRPr>
          </a:p>
          <a:p>
            <a:endParaRPr lang="es-ES" sz="2400" dirty="0">
              <a:latin typeface="EC Square Sans Pro" panose="020B0506040000020004" pitchFamily="34" charset="0"/>
            </a:endParaRPr>
          </a:p>
          <a:p>
            <a:r>
              <a:rPr lang="lv-LV" sz="2400" dirty="0" err="1">
                <a:latin typeface="EC Square Sans Pro" panose="020B0506040000020004" pitchFamily="34" charset="0"/>
              </a:rPr>
              <a:t>ampicilīns</a:t>
            </a:r>
            <a:r>
              <a:rPr lang="lv-LV" sz="2400" dirty="0">
                <a:latin typeface="EC Square Sans Pro" panose="020B0506040000020004" pitchFamily="34" charset="0"/>
              </a:rPr>
              <a:t> (AMP)</a:t>
            </a:r>
          </a:p>
          <a:p>
            <a:endParaRPr lang="en-GB" sz="2400" dirty="0">
              <a:latin typeface="EC Square Sans Pro" panose="020B0506040000020004" pitchFamily="34" charset="0"/>
            </a:endParaRPr>
          </a:p>
          <a:p>
            <a:r>
              <a:rPr lang="lv-LV" sz="2400" dirty="0" err="1">
                <a:latin typeface="EC Square Sans Pro" panose="020B0506040000020004" pitchFamily="34" charset="0"/>
              </a:rPr>
              <a:t>cefotaksīms</a:t>
            </a:r>
            <a:r>
              <a:rPr lang="lv-LV" sz="2400" dirty="0">
                <a:latin typeface="EC Square Sans Pro" panose="020B0506040000020004" pitchFamily="34" charset="0"/>
              </a:rPr>
              <a:t> (CTX)</a:t>
            </a:r>
          </a:p>
          <a:p>
            <a:endParaRPr lang="en-GB" sz="2400" dirty="0">
              <a:latin typeface="EC Square Sans Pro" panose="020B0506040000020004" pitchFamily="34" charset="0"/>
            </a:endParaRPr>
          </a:p>
          <a:p>
            <a:r>
              <a:rPr lang="lv-LV" sz="2400" dirty="0" err="1">
                <a:latin typeface="EC Square Sans Pro" panose="020B0506040000020004" pitchFamily="34" charset="0"/>
              </a:rPr>
              <a:t>ciprofloksacīns</a:t>
            </a:r>
            <a:r>
              <a:rPr lang="lv-LV" sz="2400" dirty="0">
                <a:latin typeface="EC Square Sans Pro" panose="020B0506040000020004" pitchFamily="34" charset="0"/>
              </a:rPr>
              <a:t> (CIP)</a:t>
            </a:r>
          </a:p>
          <a:p>
            <a:endParaRPr lang="en-GB" sz="2400" dirty="0">
              <a:latin typeface="EC Square Sans Pro" panose="020B0506040000020004" pitchFamily="34" charset="0"/>
            </a:endParaRPr>
          </a:p>
          <a:p>
            <a:r>
              <a:rPr lang="lv-LV" sz="2400" dirty="0" err="1">
                <a:latin typeface="EC Square Sans Pro" panose="020B0506040000020004" pitchFamily="34" charset="0"/>
              </a:rPr>
              <a:t>tetraciklīns</a:t>
            </a:r>
            <a:r>
              <a:rPr lang="lv-LV" sz="2400" dirty="0">
                <a:latin typeface="EC Square Sans Pro" panose="020B0506040000020004" pitchFamily="34" charset="0"/>
              </a:rPr>
              <a:t>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lv-LV" sz="4000" b="1">
                <a:latin typeface="EC Square Sans Pro" panose="020B0506040000020004" pitchFamily="34" charset="0"/>
                <a:cs typeface="+mn-cs"/>
              </a:rPr>
              <a:t>Sasniegumi</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3995597" y="2903343"/>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lv-LV" noProof="0"/>
              <a:t>Paldies!</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lv-LV" sz="4800">
                <a:solidFill>
                  <a:schemeClr val="bg1"/>
                </a:solidFill>
                <a:latin typeface="EC Square Sans Pro" panose="020B0506040000020004" pitchFamily="34" charset="0"/>
              </a:rPr>
              <a:t>Globāls apdraudējums</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4800" y="2827000"/>
            <a:ext cx="4648200" cy="3881611"/>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lv-LV" sz="4800">
                <a:solidFill>
                  <a:schemeClr val="bg1"/>
                </a:solidFill>
                <a:latin typeface="EC Square Sans Pro" panose="020B0506040000020004" pitchFamily="34" charset="0"/>
              </a:rPr>
              <a:t>Ekonomiskā ietekme</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lv-LV" sz="2800" dirty="0">
                <a:latin typeface="EC Square Sans Pro" panose="020B0506040000020004" pitchFamily="34" charset="0"/>
              </a:rPr>
              <a:t>Rezistence pret </a:t>
            </a:r>
            <a:r>
              <a:rPr lang="lv-LV" sz="2800" dirty="0" err="1">
                <a:latin typeface="EC Square Sans Pro" panose="020B0506040000020004" pitchFamily="34" charset="0"/>
              </a:rPr>
              <a:t>antimikrobiāliem</a:t>
            </a:r>
            <a:r>
              <a:rPr lang="lv-LV" sz="2800" dirty="0">
                <a:latin typeface="EC Square Sans Pro" panose="020B0506040000020004" pitchFamily="34" charset="0"/>
              </a:rPr>
              <a:t> līdzekļiem</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063750"/>
            <a:ext cx="5486400" cy="2000548"/>
          </a:xfrm>
          <a:prstGeom prst="rect">
            <a:avLst/>
          </a:prstGeom>
          <a:noFill/>
        </p:spPr>
        <p:txBody>
          <a:bodyPr wrap="square">
            <a:spAutoFit/>
          </a:bodyPr>
          <a:lstStyle/>
          <a:p>
            <a:pPr algn="l"/>
            <a:r>
              <a:rPr lang="lv-LV" b="0" i="0" dirty="0">
                <a:solidFill>
                  <a:srgbClr val="3F4A52"/>
                </a:solidFill>
                <a:effectLst/>
                <a:latin typeface="EC Square Sans Pro" panose="020B0506040000020004" pitchFamily="34" charset="0"/>
              </a:rPr>
              <a:t>Aprēķinātās rezistences pret </a:t>
            </a:r>
            <a:r>
              <a:rPr lang="lv-LV" b="0" i="0" dirty="0" err="1">
                <a:solidFill>
                  <a:srgbClr val="3F4A52"/>
                </a:solidFill>
                <a:effectLst/>
                <a:latin typeface="EC Square Sans Pro" panose="020B0506040000020004" pitchFamily="34" charset="0"/>
              </a:rPr>
              <a:t>antimikrobiāliem</a:t>
            </a:r>
            <a:r>
              <a:rPr lang="lv-LV" b="0" i="0" dirty="0">
                <a:solidFill>
                  <a:srgbClr val="3F4A52"/>
                </a:solidFill>
                <a:effectLst/>
                <a:latin typeface="EC Square Sans Pro" panose="020B0506040000020004" pitchFamily="34" charset="0"/>
              </a:rPr>
              <a:t> līdzekļiem izmaksas veselības aprūpes sistēmām Eiropā ir:</a:t>
            </a:r>
          </a:p>
          <a:p>
            <a:pPr algn="ctr"/>
            <a:r>
              <a:rPr lang="lv-LV" sz="4400" b="1" i="0" dirty="0">
                <a:solidFill>
                  <a:srgbClr val="003399"/>
                </a:solidFill>
                <a:effectLst/>
                <a:latin typeface="EC Square Sans Pro" panose="020B0506040000020004" pitchFamily="34" charset="0"/>
              </a:rPr>
              <a:t>1,1 miljards </a:t>
            </a:r>
            <a:br>
              <a:rPr lang="es-ES" sz="4400" b="1" i="0" dirty="0">
                <a:solidFill>
                  <a:srgbClr val="003399"/>
                </a:solidFill>
                <a:effectLst/>
                <a:latin typeface="EC Square Sans Pro" panose="020B0506040000020004" pitchFamily="34" charset="0"/>
              </a:rPr>
            </a:br>
            <a:r>
              <a:rPr lang="lv-LV" sz="4400" b="1" i="0" dirty="0">
                <a:solidFill>
                  <a:srgbClr val="003399"/>
                </a:solidFill>
                <a:effectLst/>
                <a:latin typeface="EC Square Sans Pro" panose="020B0506040000020004" pitchFamily="34" charset="0"/>
              </a:rPr>
              <a:t>eiro gadā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830997"/>
          </a:xfrm>
          <a:prstGeom prst="rect">
            <a:avLst/>
          </a:prstGeom>
          <a:noFill/>
        </p:spPr>
        <p:txBody>
          <a:bodyPr wrap="square" rtlCol="0">
            <a:spAutoFit/>
          </a:bodyPr>
          <a:lstStyle/>
          <a:p>
            <a:r>
              <a:rPr lang="lv-LV" sz="1600" dirty="0">
                <a:solidFill>
                  <a:srgbClr val="3F4A52"/>
                </a:solidFill>
                <a:latin typeface="EC Square Sans Pro" panose="020B0506040000020004" pitchFamily="34" charset="0"/>
              </a:rPr>
              <a:t>Paredzamais rezistences pret </a:t>
            </a:r>
            <a:r>
              <a:rPr lang="lv-LV" sz="1600" dirty="0" err="1">
                <a:solidFill>
                  <a:srgbClr val="3F4A52"/>
                </a:solidFill>
                <a:latin typeface="EC Square Sans Pro" panose="020B0506040000020004" pitchFamily="34" charset="0"/>
              </a:rPr>
              <a:t>antimikrobiāliem</a:t>
            </a:r>
            <a:r>
              <a:rPr lang="lv-LV" sz="1600" dirty="0">
                <a:solidFill>
                  <a:srgbClr val="3F4A52"/>
                </a:solidFill>
                <a:latin typeface="EC Square Sans Pro" panose="020B0506040000020004" pitchFamily="34" charset="0"/>
              </a:rPr>
              <a:t> līdzekļiem izraisīto nāves gadījumu skaits 2050. gadā salīdzinājumā ar pašreiz izplatītākajiem nāves cēloņiem</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lv-LV" sz="2800" b="1" dirty="0"/>
              <a:t>Jauns ziņojums 2023. gadā: </a:t>
            </a:r>
          </a:p>
          <a:p>
            <a:endParaRPr lang="en-US" sz="2800" b="1" dirty="0"/>
          </a:p>
          <a:p>
            <a:r>
              <a:rPr lang="lv-LV" sz="4800" b="1" dirty="0">
                <a:solidFill>
                  <a:srgbClr val="003399"/>
                </a:solidFill>
                <a:latin typeface="EC Square Sans Pro" panose="020B0506040000020004" pitchFamily="34" charset="0"/>
              </a:rPr>
              <a:t>$$ ↑↑</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6" y="3954843"/>
            <a:ext cx="2943173" cy="2677656"/>
          </a:xfrm>
          <a:prstGeom prst="rect">
            <a:avLst/>
          </a:prstGeom>
          <a:noFill/>
        </p:spPr>
        <p:txBody>
          <a:bodyPr wrap="square" rtlCol="0">
            <a:spAutoFit/>
          </a:bodyPr>
          <a:lstStyle/>
          <a:p>
            <a:r>
              <a:rPr lang="lv-LV" sz="2800" dirty="0" err="1">
                <a:solidFill>
                  <a:schemeClr val="tx1"/>
                </a:solidFill>
                <a:latin typeface="EC Square Sans Pro" panose="020B0506040000020004" pitchFamily="34" charset="0"/>
              </a:rPr>
              <a:t>Antimikrobiālo</a:t>
            </a:r>
            <a:r>
              <a:rPr lang="lv-LV" sz="2800" dirty="0">
                <a:solidFill>
                  <a:schemeClr val="tx1"/>
                </a:solidFill>
                <a:latin typeface="EC Square Sans Pro" panose="020B0506040000020004" pitchFamily="34" charset="0"/>
              </a:rPr>
              <a:t> līdzekļu </a:t>
            </a:r>
            <a:r>
              <a:rPr lang="lv-LV" sz="2800" dirty="0">
                <a:latin typeface="EC Square Sans Pro" panose="020B0506040000020004" pitchFamily="34" charset="0"/>
              </a:rPr>
              <a:t>lietošana, pārmērīga un nepareiza lietošana</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7" y="3943177"/>
            <a:ext cx="1941447" cy="1384995"/>
          </a:xfrm>
          <a:prstGeom prst="rect">
            <a:avLst/>
          </a:prstGeom>
          <a:noFill/>
        </p:spPr>
        <p:txBody>
          <a:bodyPr wrap="square" rtlCol="0">
            <a:spAutoFit/>
          </a:bodyPr>
          <a:lstStyle/>
          <a:p>
            <a:r>
              <a:rPr lang="lv-LV" sz="2800" dirty="0">
                <a:solidFill>
                  <a:schemeClr val="tx1"/>
                </a:solidFill>
                <a:latin typeface="EC Square Sans Pro" panose="020B0506040000020004" pitchFamily="34" charset="0"/>
              </a:rPr>
              <a:t>Mikrobi </a:t>
            </a:r>
            <a:r>
              <a:rPr lang="lv-LV" sz="2800" dirty="0">
                <a:latin typeface="EC Square Sans Pro" panose="020B0506040000020004" pitchFamily="34" charset="0"/>
              </a:rPr>
              <a:t>kļūst </a:t>
            </a:r>
            <a:r>
              <a:rPr lang="lv-LV" sz="2800" dirty="0" err="1">
                <a:latin typeface="EC Square Sans Pro" panose="020B0506040000020004" pitchFamily="34" charset="0"/>
              </a:rPr>
              <a:t>rezistenti</a:t>
            </a:r>
            <a:endParaRPr lang="lv-LV" sz="2800" dirty="0">
              <a:latin typeface="EC Square Sans Pro" panose="020B0506040000020004" pitchFamily="34" charset="0"/>
            </a:endParaRP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lv-LV" sz="2800" dirty="0" err="1">
                <a:latin typeface="EC Square Sans Pro" panose="020B0506040000020004" pitchFamily="34" charset="0"/>
              </a:rPr>
              <a:t>Antimikrobiālie</a:t>
            </a:r>
            <a:r>
              <a:rPr lang="lv-LV" sz="2800" dirty="0">
                <a:latin typeface="EC Square Sans Pro" panose="020B0506040000020004" pitchFamily="34" charset="0"/>
              </a:rPr>
              <a:t> līdzekļi uz tiem neiedarbojas</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527886" cy="1815882"/>
          </a:xfrm>
          <a:prstGeom prst="rect">
            <a:avLst/>
          </a:prstGeom>
          <a:noFill/>
        </p:spPr>
        <p:txBody>
          <a:bodyPr wrap="square" rtlCol="0">
            <a:spAutoFit/>
          </a:bodyPr>
          <a:lstStyle/>
          <a:p>
            <a:r>
              <a:rPr lang="lv-LV" sz="2800" dirty="0">
                <a:latin typeface="EC Square Sans Pro" panose="020B0506040000020004" pitchFamily="34" charset="0"/>
              </a:rPr>
              <a:t>Slimības izplatās vieglāk, ir noturīgākas vai nogalina</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158750"/>
            <a:ext cx="10225227" cy="1282546"/>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3500" b="1" dirty="0">
                <a:solidFill>
                  <a:schemeClr val="bg1"/>
                </a:solidFill>
                <a:latin typeface="EC Square Sans Pro" panose="020B0506040000020004" pitchFamily="34" charset="0"/>
              </a:rPr>
              <a:t>Kas ir rezistence pret </a:t>
            </a:r>
            <a:r>
              <a:rPr lang="lv-LV" sz="3500" b="1" dirty="0" err="1">
                <a:solidFill>
                  <a:schemeClr val="bg1"/>
                </a:solidFill>
                <a:latin typeface="EC Square Sans Pro" panose="020B0506040000020004" pitchFamily="34" charset="0"/>
              </a:rPr>
              <a:t>antimikrobiāliem</a:t>
            </a:r>
            <a:r>
              <a:rPr lang="lv-LV" sz="3500" b="1" dirty="0">
                <a:solidFill>
                  <a:schemeClr val="bg1"/>
                </a:solidFill>
                <a:latin typeface="EC Square Sans Pro" panose="020B0506040000020004" pitchFamily="34" charset="0"/>
              </a:rPr>
              <a:t> līdzekļiem un kā tā rodas?</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lv-LV" sz="2800" dirty="0">
                <a:latin typeface="EC Square Sans Pro" panose="020B0506040000020004"/>
              </a:rPr>
              <a:t>Rezistence pret </a:t>
            </a:r>
            <a:r>
              <a:rPr lang="lv-LV" sz="2800" dirty="0" err="1">
                <a:latin typeface="EC Square Sans Pro" panose="020B0506040000020004"/>
              </a:rPr>
              <a:t>antimikrobiāliem</a:t>
            </a:r>
            <a:r>
              <a:rPr lang="lv-LV" sz="2800" dirty="0">
                <a:latin typeface="EC Square Sans Pro" panose="020B0506040000020004"/>
              </a:rPr>
              <a:t> līdzekļiem (</a:t>
            </a:r>
            <a:r>
              <a:rPr lang="lv-LV" sz="2800" i="1" dirty="0" err="1">
                <a:latin typeface="EC Square Sans Pro" panose="020B0506040000020004"/>
              </a:rPr>
              <a:t>antimicrobial</a:t>
            </a:r>
            <a:r>
              <a:rPr lang="lv-LV" sz="2800" i="1" dirty="0">
                <a:latin typeface="EC Square Sans Pro" panose="020B0506040000020004"/>
              </a:rPr>
              <a:t> </a:t>
            </a:r>
            <a:r>
              <a:rPr lang="lv-LV" sz="2800" i="1" dirty="0" err="1">
                <a:latin typeface="EC Square Sans Pro" panose="020B0506040000020004"/>
              </a:rPr>
              <a:t>resistance</a:t>
            </a:r>
            <a:r>
              <a:rPr lang="lv-LV" sz="2800" dirty="0">
                <a:latin typeface="EC Square Sans Pro" panose="020B0506040000020004"/>
              </a:rPr>
              <a:t> – </a:t>
            </a:r>
            <a:r>
              <a:rPr lang="lv-LV" sz="2800" i="1" dirty="0">
                <a:latin typeface="EC Square Sans Pro" panose="020B0506040000020004"/>
              </a:rPr>
              <a:t>AMR</a:t>
            </a:r>
            <a:r>
              <a:rPr lang="lv-LV" sz="2800" dirty="0">
                <a:latin typeface="EC Square Sans Pro" panose="020B0506040000020004"/>
              </a:rPr>
              <a:t>) rodas tad, kad infekcijas izraisītāji (baktērijas, vīrusi vai sēnītes) pretojas to ārstēšanai izmantoto zāļu iedarbībai.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1499572"/>
            <a:ext cx="4495800" cy="2554545"/>
          </a:xfrm>
          <a:prstGeom prst="rect">
            <a:avLst/>
          </a:prstGeom>
          <a:noFill/>
        </p:spPr>
        <p:txBody>
          <a:bodyPr wrap="square">
            <a:spAutoFit/>
          </a:bodyPr>
          <a:lstStyle/>
          <a:p>
            <a:pPr algn="ctr"/>
            <a:r>
              <a:rPr lang="lv-LV" sz="4000" b="1" dirty="0">
                <a:solidFill>
                  <a:schemeClr val="bg1"/>
                </a:solidFill>
                <a:latin typeface="EC Square Sans Pro" panose="020B0506040000020004" pitchFamily="34" charset="0"/>
              </a:rPr>
              <a:t>Rezistence pret </a:t>
            </a:r>
            <a:r>
              <a:rPr lang="lv-LV" sz="4000" b="1" dirty="0" err="1">
                <a:solidFill>
                  <a:schemeClr val="bg1"/>
                </a:solidFill>
                <a:latin typeface="EC Square Sans Pro" panose="020B0506040000020004" pitchFamily="34" charset="0"/>
              </a:rPr>
              <a:t>antimikrobiāliem</a:t>
            </a:r>
            <a:r>
              <a:rPr lang="lv-LV" sz="4000" b="1" dirty="0">
                <a:solidFill>
                  <a:schemeClr val="bg1"/>
                </a:solidFill>
                <a:latin typeface="EC Square Sans Pro" panose="020B0506040000020004" pitchFamily="34" charset="0"/>
              </a:rPr>
              <a:t> līdzekļiem ir sastopama cilvēku, dzīvnieku un augu vidū, kā arī vidē kopumā</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a:extLst>
              <a:ext uri="{FF2B5EF4-FFF2-40B4-BE49-F238E27FC236}">
                <a16:creationId xmlns:a16="http://schemas.microsoft.com/office/drawing/2014/main" id="{0E8A1558-21C3-4246-9A71-9A92ECE4C170}"/>
              </a:ext>
            </a:extLst>
          </p:cNvPr>
          <p:cNvPicPr/>
          <p:nvPr/>
        </p:nvPicPr>
        <p:blipFill>
          <a:blip r:embed="rId3" cstate="email">
            <a:extLst>
              <a:ext uri="{28A0092B-C50C-407E-A947-70E740481C1C}">
                <a14:useLocalDpi xmlns:a14="http://schemas.microsoft.com/office/drawing/2010/main" val="0"/>
              </a:ext>
            </a:extLst>
          </a:blip>
          <a:srcRect/>
          <a:stretch/>
        </p:blipFill>
        <p:spPr bwMode="auto">
          <a:xfrm>
            <a:off x="7162801" y="20231"/>
            <a:ext cx="36576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lv-LV" sz="1100" dirty="0"/>
              <a:t>Antibakteriālo līdzekļu lietošana dzīvniekiem</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599892" cy="430887"/>
          </a:xfrm>
          <a:prstGeom prst="rect">
            <a:avLst/>
          </a:prstGeom>
          <a:noFill/>
        </p:spPr>
        <p:txBody>
          <a:bodyPr wrap="square" rtlCol="0">
            <a:spAutoFit/>
          </a:bodyPr>
          <a:lstStyle/>
          <a:p>
            <a:pPr algn="ctr"/>
            <a:r>
              <a:rPr lang="lv-LV" sz="1100"/>
              <a:t>Antibakteriālo līdzekļu lietošana cilvēkiem</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lv-LV"/>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lv-LV"/>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1987550"/>
            <a:ext cx="4724400" cy="2923877"/>
          </a:xfrm>
          <a:prstGeom prst="rect">
            <a:avLst/>
          </a:prstGeom>
          <a:noFill/>
        </p:spPr>
        <p:txBody>
          <a:bodyPr wrap="square">
            <a:spAutoFit/>
          </a:bodyPr>
          <a:lstStyle/>
          <a:p>
            <a:pPr algn="ctr"/>
            <a:r>
              <a:rPr lang="lv-LV" sz="4000" b="1" dirty="0">
                <a:solidFill>
                  <a:srgbClr val="2C7470"/>
                </a:solidFill>
                <a:latin typeface="EC Square Sans Pro" panose="020B0506040000020004" pitchFamily="34" charset="0"/>
              </a:rPr>
              <a:t>Ar </a:t>
            </a:r>
            <a:r>
              <a:rPr lang="lv-LV" sz="4000" b="1" dirty="0" err="1">
                <a:solidFill>
                  <a:srgbClr val="2C7470"/>
                </a:solidFill>
                <a:latin typeface="EC Square Sans Pro" panose="020B0506040000020004" pitchFamily="34" charset="0"/>
              </a:rPr>
              <a:t>rezistentām</a:t>
            </a:r>
            <a:r>
              <a:rPr lang="lv-LV" sz="4000" b="1" dirty="0">
                <a:solidFill>
                  <a:srgbClr val="2C7470"/>
                </a:solidFill>
                <a:latin typeface="EC Square Sans Pro" panose="020B0506040000020004" pitchFamily="34" charset="0"/>
              </a:rPr>
              <a:t> baktērijām katru gadu ES/EBTA inficējas 800 000 cilvēku</a:t>
            </a:r>
          </a:p>
          <a:p>
            <a:pPr algn="ctr"/>
            <a:r>
              <a:rPr lang="lv-LV" sz="2400" b="1" dirty="0">
                <a:solidFill>
                  <a:srgbClr val="2C7470"/>
                </a:solidFill>
                <a:latin typeface="EC Square Sans Pro" panose="020B0506040000020004" pitchFamily="34" charset="0"/>
              </a:rPr>
              <a:t>(ECDC dati 2022. gadā)</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extLst>
              <p:ext uri="{D42A27DB-BD31-4B8C-83A1-F6EECF244321}">
                <p14:modId xmlns:p14="http://schemas.microsoft.com/office/powerpoint/2010/main" val="3225834074"/>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lv-LV" sz="1100" b="0" i="1" dirty="0">
                <a:solidFill>
                  <a:srgbClr val="3F4A52"/>
                </a:solidFill>
                <a:effectLst/>
                <a:latin typeface="EC Square Sans Pro" panose="020B0506040000020004" pitchFamily="34" charset="0"/>
              </a:rPr>
              <a:t>Avots</a:t>
            </a:r>
            <a:r>
              <a:rPr lang="lv-LV" sz="1100" b="0" i="0" dirty="0">
                <a:solidFill>
                  <a:srgbClr val="3F4A52"/>
                </a:solidFill>
                <a:effectLst/>
                <a:latin typeface="EC Square Sans Pro" panose="020B0506040000020004" pitchFamily="34" charset="0"/>
              </a:rPr>
              <a:t>: ECDC (Eiropas Slimību profilakses un kontroles centrs)</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lv-LV" sz="2800" b="1" dirty="0"/>
              <a:t>Rezistence apdraud sabiedrības UN dzīvnieku veselību</a:t>
            </a:r>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4076792" cy="1938992"/>
          </a:xfrm>
          <a:prstGeom prst="rect">
            <a:avLst/>
          </a:prstGeom>
          <a:noFill/>
        </p:spPr>
        <p:txBody>
          <a:bodyPr wrap="square" rtlCol="0">
            <a:spAutoFit/>
          </a:bodyPr>
          <a:lstStyle/>
          <a:p>
            <a:r>
              <a:rPr lang="lv-LV" sz="2400" dirty="0">
                <a:hlinkClick r:id="rId4"/>
              </a:rPr>
              <a:t>EFSA informācijas paneļi</a:t>
            </a:r>
            <a:r>
              <a:rPr lang="lv-LV" sz="2400" dirty="0"/>
              <a:t>: </a:t>
            </a:r>
          </a:p>
          <a:p>
            <a:endParaRPr lang="en-US" sz="2400" dirty="0"/>
          </a:p>
          <a:p>
            <a:r>
              <a:rPr lang="lv-LV" sz="2400" i="1" dirty="0" err="1"/>
              <a:t>Campylobacter</a:t>
            </a:r>
            <a:r>
              <a:rPr lang="lv-LV" sz="2400" i="1" dirty="0">
                <a:latin typeface="Times New Roman" panose="02020603050405020304" pitchFamily="18" charset="0"/>
                <a:cs typeface="Times New Roman" panose="02020603050405020304" pitchFamily="18" charset="0"/>
              </a:rPr>
              <a:t> </a:t>
            </a:r>
            <a:r>
              <a:rPr lang="lv-LV" sz="2400" i="1" dirty="0"/>
              <a:t> j.</a:t>
            </a:r>
            <a:r>
              <a:rPr lang="lv-LV" sz="2400" dirty="0"/>
              <a:t> rezistences pret </a:t>
            </a:r>
            <a:r>
              <a:rPr lang="lv-LV" sz="2400" dirty="0" err="1"/>
              <a:t>tetraciklīnu</a:t>
            </a:r>
            <a:r>
              <a:rPr lang="lv-LV" sz="2400" dirty="0">
                <a:solidFill>
                  <a:srgbClr val="FF0000"/>
                </a:solidFill>
              </a:rPr>
              <a:t> </a:t>
            </a:r>
            <a:r>
              <a:rPr lang="lv-LV" sz="2400" dirty="0">
                <a:solidFill>
                  <a:schemeClr val="tx1"/>
                </a:solidFill>
              </a:rPr>
              <a:t>sastopamība </a:t>
            </a:r>
            <a:r>
              <a:rPr lang="lv-LV" sz="2400" dirty="0"/>
              <a:t>broileriem</a:t>
            </a:r>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00200" y="426759"/>
            <a:ext cx="8591921" cy="6443939"/>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3200" b="1">
                <a:solidFill>
                  <a:schemeClr val="bg1"/>
                </a:solidFill>
                <a:latin typeface="EC Square Sans Pro" panose="020B0506040000020004" pitchFamily="34" charset="0"/>
              </a:rPr>
              <a:t>Dažādas antimikrobiālo līdzekļu klases </a:t>
            </a: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0"/>
            <a:ext cx="10225227" cy="99567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v-LV" sz="2800" b="1" dirty="0">
                <a:solidFill>
                  <a:schemeClr val="bg1"/>
                </a:solidFill>
                <a:latin typeface="EC Square Sans Pro" panose="020B0506040000020004" pitchFamily="34" charset="0"/>
              </a:rPr>
              <a:t>Mums ir jāsaglabā pašreizējo </a:t>
            </a:r>
            <a:r>
              <a:rPr lang="lv-LV" sz="2800" b="1" dirty="0" err="1">
                <a:solidFill>
                  <a:schemeClr val="bg1"/>
                </a:solidFill>
                <a:latin typeface="EC Square Sans Pro" panose="020B0506040000020004" pitchFamily="34" charset="0"/>
              </a:rPr>
              <a:t>antimikrobiālo</a:t>
            </a:r>
            <a:r>
              <a:rPr lang="lv-LV" sz="2800" b="1" dirty="0">
                <a:solidFill>
                  <a:schemeClr val="bg1"/>
                </a:solidFill>
                <a:latin typeface="EC Square Sans Pro" panose="020B0506040000020004" pitchFamily="34" charset="0"/>
              </a:rPr>
              <a:t> līdzekļu efektivitāte! </a:t>
            </a: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6178" y="1454150"/>
            <a:ext cx="11540690" cy="5029199"/>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f327815-79d0-4fc2-8b8d-cf7e72fbbfb7" xsi:nil="true"/>
    <lcf76f155ced4ddcb4097134ff3c332f xmlns="647396e3-6a7c-49e4-86bb-38ecec5b669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C3A61B-1F37-46CE-A42F-F006976D4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 ds:uri="cf327815-79d0-4fc2-8b8d-cf7e72fbbfb7"/>
    <ds:schemaRef ds:uri="647396e3-6a7c-49e4-86bb-38ecec5b669c"/>
  </ds:schemaRefs>
</ds:datastoreItem>
</file>

<file path=customXml/itemProps3.xml><?xml version="1.0" encoding="utf-8"?>
<ds:datastoreItem xmlns:ds="http://schemas.openxmlformats.org/officeDocument/2006/customXml" ds:itemID="{6AF3FD06-121E-4F13-9171-1254A1A22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3022</Words>
  <Application>Microsoft Office PowerPoint</Application>
  <PresentationFormat>Custom</PresentationFormat>
  <Paragraphs>270</Paragraphs>
  <Slides>22</Slides>
  <Notes>20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22</vt:i4>
      </vt:variant>
    </vt:vector>
  </HeadingPairs>
  <TitlesOfParts>
    <vt:vector size="41" baseType="lpstr">
      <vt:lpstr>Adobe Clean DC</vt:lpstr>
      <vt:lpstr>Arial</vt:lpstr>
      <vt:lpstr>Arial</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270</cp:revision>
  <dcterms:created xsi:type="dcterms:W3CDTF">2023-11-20T15:58:16Z</dcterms:created>
  <dcterms:modified xsi:type="dcterms:W3CDTF">2024-11-25T15:41:28Z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