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7"/>
  </p:notesMasterIdLst>
  <p:sldIdLst>
    <p:sldId id="261" r:id="rId6"/>
    <p:sldId id="2435" r:id="rId7"/>
    <p:sldId id="265" r:id="rId8"/>
    <p:sldId id="269" r:id="rId9"/>
    <p:sldId id="2437" r:id="rId10"/>
    <p:sldId id="263" r:id="rId11"/>
    <p:sldId id="2438" r:id="rId12"/>
    <p:sldId id="2439" r:id="rId13"/>
    <p:sldId id="257" r:id="rId14"/>
    <p:sldId id="2440" r:id="rId15"/>
    <p:sldId id="2423" r:id="rId16"/>
    <p:sldId id="2424" r:id="rId17"/>
    <p:sldId id="2429" r:id="rId18"/>
    <p:sldId id="2430" r:id="rId19"/>
    <p:sldId id="2447" r:id="rId20"/>
    <p:sldId id="2443" r:id="rId21"/>
    <p:sldId id="2444" r:id="rId22"/>
    <p:sldId id="2445" r:id="rId23"/>
    <p:sldId id="2446" r:id="rId24"/>
    <p:sldId id="2448" r:id="rId25"/>
    <p:sldId id="270" r:id="rId26"/>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800" autoAdjust="0"/>
  </p:normalViewPr>
  <p:slideViewPr>
    <p:cSldViewPr>
      <p:cViewPr varScale="1">
        <p:scale>
          <a:sx n="67" d="100"/>
          <a:sy n="67" d="100"/>
        </p:scale>
        <p:origin x="2238"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BAFE1282-0D3C-4AC4-974E-9BD25BA136D1}"/>
    <pc:docChg chg="custSel modSld">
      <pc:chgData name="Andrea Castro Troya" userId="58fec591-b333-4c59-a2df-1c57e39d4266" providerId="ADAL" clId="{BAFE1282-0D3C-4AC4-974E-9BD25BA136D1}" dt="2024-11-11T10:09:19.659" v="24" actId="20577"/>
      <pc:docMkLst>
        <pc:docMk/>
      </pc:docMkLst>
      <pc:sldChg chg="addSp delSp modSp mod">
        <pc:chgData name="Andrea Castro Troya" userId="58fec591-b333-4c59-a2df-1c57e39d4266" providerId="ADAL" clId="{BAFE1282-0D3C-4AC4-974E-9BD25BA136D1}" dt="2024-11-11T10:09:19.659" v="24" actId="20577"/>
        <pc:sldMkLst>
          <pc:docMk/>
          <pc:sldMk cId="345245682" sldId="2424"/>
        </pc:sldMkLst>
        <pc:spChg chg="mod">
          <ac:chgData name="Andrea Castro Troya" userId="58fec591-b333-4c59-a2df-1c57e39d4266" providerId="ADAL" clId="{BAFE1282-0D3C-4AC4-974E-9BD25BA136D1}" dt="2024-11-11T10:09:19.659" v="24" actId="20577"/>
          <ac:spMkLst>
            <pc:docMk/>
            <pc:sldMk cId="345245682" sldId="2424"/>
            <ac:spMk id="7" creationId="{ACA65E1C-789A-48EF-8BAD-6DF7C0BE5C3D}"/>
          </ac:spMkLst>
        </pc:spChg>
        <pc:spChg chg="del">
          <ac:chgData name="Andrea Castro Troya" userId="58fec591-b333-4c59-a2df-1c57e39d4266" providerId="ADAL" clId="{BAFE1282-0D3C-4AC4-974E-9BD25BA136D1}" dt="2024-11-11T10:08:13.345" v="1" actId="478"/>
          <ac:spMkLst>
            <pc:docMk/>
            <pc:sldMk cId="345245682" sldId="2424"/>
            <ac:spMk id="31" creationId="{88FB0F11-B24B-41FB-9D1A-ECAF28ED0215}"/>
          </ac:spMkLst>
        </pc:spChg>
        <pc:spChg chg="del">
          <ac:chgData name="Andrea Castro Troya" userId="58fec591-b333-4c59-a2df-1c57e39d4266" providerId="ADAL" clId="{BAFE1282-0D3C-4AC4-974E-9BD25BA136D1}" dt="2024-11-11T10:08:25.116" v="6" actId="478"/>
          <ac:spMkLst>
            <pc:docMk/>
            <pc:sldMk cId="345245682" sldId="2424"/>
            <ac:spMk id="32" creationId="{AA9B826B-585E-4DC3-84E0-C2536598BF5C}"/>
          </ac:spMkLst>
        </pc:spChg>
        <pc:spChg chg="del">
          <ac:chgData name="Andrea Castro Troya" userId="58fec591-b333-4c59-a2df-1c57e39d4266" providerId="ADAL" clId="{BAFE1282-0D3C-4AC4-974E-9BD25BA136D1}" dt="2024-11-11T10:08:21.258" v="4" actId="478"/>
          <ac:spMkLst>
            <pc:docMk/>
            <pc:sldMk cId="345245682" sldId="2424"/>
            <ac:spMk id="33" creationId="{D73860A3-CDA5-4E10-853B-CF537A85DFB0}"/>
          </ac:spMkLst>
        </pc:spChg>
        <pc:spChg chg="del">
          <ac:chgData name="Andrea Castro Troya" userId="58fec591-b333-4c59-a2df-1c57e39d4266" providerId="ADAL" clId="{BAFE1282-0D3C-4AC4-974E-9BD25BA136D1}" dt="2024-11-11T10:08:17.536" v="3" actId="478"/>
          <ac:spMkLst>
            <pc:docMk/>
            <pc:sldMk cId="345245682" sldId="2424"/>
            <ac:spMk id="34" creationId="{E6E6C5FF-1EC3-4B68-BF84-C2EB0A65DA98}"/>
          </ac:spMkLst>
        </pc:spChg>
        <pc:spChg chg="del">
          <ac:chgData name="Andrea Castro Troya" userId="58fec591-b333-4c59-a2df-1c57e39d4266" providerId="ADAL" clId="{BAFE1282-0D3C-4AC4-974E-9BD25BA136D1}" dt="2024-11-11T10:08:22.996" v="5" actId="478"/>
          <ac:spMkLst>
            <pc:docMk/>
            <pc:sldMk cId="345245682" sldId="2424"/>
            <ac:spMk id="35" creationId="{D0BD4936-E1CB-4E72-8C03-E8C4D661EC4A}"/>
          </ac:spMkLst>
        </pc:spChg>
        <pc:spChg chg="del">
          <ac:chgData name="Andrea Castro Troya" userId="58fec591-b333-4c59-a2df-1c57e39d4266" providerId="ADAL" clId="{BAFE1282-0D3C-4AC4-974E-9BD25BA136D1}" dt="2024-11-11T10:08:15.726" v="2" actId="478"/>
          <ac:spMkLst>
            <pc:docMk/>
            <pc:sldMk cId="345245682" sldId="2424"/>
            <ac:spMk id="36" creationId="{57D477ED-9285-4237-9023-A7003D2F9CD5}"/>
          </ac:spMkLst>
        </pc:spChg>
        <pc:picChg chg="add mod">
          <ac:chgData name="Andrea Castro Troya" userId="58fec591-b333-4c59-a2df-1c57e39d4266" providerId="ADAL" clId="{BAFE1282-0D3C-4AC4-974E-9BD25BA136D1}" dt="2024-11-11T10:09:02.279" v="15" actId="1076"/>
          <ac:picMkLst>
            <pc:docMk/>
            <pc:sldMk cId="345245682" sldId="2424"/>
            <ac:picMk id="3" creationId="{666A433B-1FC4-126C-3958-3238168A07AE}"/>
          </ac:picMkLst>
        </pc:picChg>
        <pc:picChg chg="mod">
          <ac:chgData name="Andrea Castro Troya" userId="58fec591-b333-4c59-a2df-1c57e39d4266" providerId="ADAL" clId="{BAFE1282-0D3C-4AC4-974E-9BD25BA136D1}" dt="2024-11-11T10:07:17.742" v="0" actId="14826"/>
          <ac:picMkLst>
            <pc:docMk/>
            <pc:sldMk cId="345245682" sldId="2424"/>
            <ac:picMk id="6" creationId="{5200545C-AECB-452C-BBE5-ED3815095AE2}"/>
          </ac:picMkLst>
        </pc:picChg>
        <pc:cxnChg chg="del">
          <ac:chgData name="Andrea Castro Troya" userId="58fec591-b333-4c59-a2df-1c57e39d4266" providerId="ADAL" clId="{BAFE1282-0D3C-4AC4-974E-9BD25BA136D1}" dt="2024-11-11T10:08:31.210" v="7" actId="478"/>
          <ac:cxnSpMkLst>
            <pc:docMk/>
            <pc:sldMk cId="345245682" sldId="2424"/>
            <ac:cxnSpMk id="37" creationId="{5AFD2615-46EE-42B6-A231-9AD3CE601885}"/>
          </ac:cxnSpMkLst>
        </pc:cxnChg>
        <pc:cxnChg chg="del">
          <ac:chgData name="Andrea Castro Troya" userId="58fec591-b333-4c59-a2df-1c57e39d4266" providerId="ADAL" clId="{BAFE1282-0D3C-4AC4-974E-9BD25BA136D1}" dt="2024-11-11T10:08:33.032" v="8" actId="478"/>
          <ac:cxnSpMkLst>
            <pc:docMk/>
            <pc:sldMk cId="345245682" sldId="2424"/>
            <ac:cxnSpMk id="40" creationId="{2F04EED3-541A-4B0D-B8E2-0D5C1177C6CB}"/>
          </ac:cxnSpMkLst>
        </pc:cxnChg>
        <pc:cxnChg chg="del mod">
          <ac:chgData name="Andrea Castro Troya" userId="58fec591-b333-4c59-a2df-1c57e39d4266" providerId="ADAL" clId="{BAFE1282-0D3C-4AC4-974E-9BD25BA136D1}" dt="2024-11-11T10:08:34.876" v="9" actId="478"/>
          <ac:cxnSpMkLst>
            <pc:docMk/>
            <pc:sldMk cId="345245682" sldId="2424"/>
            <ac:cxnSpMk id="41" creationId="{F006C285-40B9-4F63-80A4-59B549E301B8}"/>
          </ac:cxnSpMkLst>
        </pc:cxnChg>
        <pc:cxnChg chg="del mod">
          <ac:chgData name="Andrea Castro Troya" userId="58fec591-b333-4c59-a2df-1c57e39d4266" providerId="ADAL" clId="{BAFE1282-0D3C-4AC4-974E-9BD25BA136D1}" dt="2024-11-11T10:08:36.638" v="10" actId="478"/>
          <ac:cxnSpMkLst>
            <pc:docMk/>
            <pc:sldMk cId="345245682" sldId="2424"/>
            <ac:cxnSpMk id="42" creationId="{8B0FC049-9EB2-4121-A610-B73533CB65E7}"/>
          </ac:cxnSpMkLst>
        </pc:cxnChg>
        <pc:cxnChg chg="del">
          <ac:chgData name="Andrea Castro Troya" userId="58fec591-b333-4c59-a2df-1c57e39d4266" providerId="ADAL" clId="{BAFE1282-0D3C-4AC4-974E-9BD25BA136D1}" dt="2024-11-11T10:08:38.713" v="11" actId="478"/>
          <ac:cxnSpMkLst>
            <pc:docMk/>
            <pc:sldMk cId="345245682" sldId="2424"/>
            <ac:cxnSpMk id="43" creationId="{0682E033-62FD-4839-A4B8-2F6D2342A37F}"/>
          </ac:cxnSpMkLst>
        </pc:cxnChg>
        <pc:cxnChg chg="del mod">
          <ac:chgData name="Andrea Castro Troya" userId="58fec591-b333-4c59-a2df-1c57e39d4266" providerId="ADAL" clId="{BAFE1282-0D3C-4AC4-974E-9BD25BA136D1}" dt="2024-11-11T10:08:40.626" v="12" actId="478"/>
          <ac:cxnSpMkLst>
            <pc:docMk/>
            <pc:sldMk cId="345245682" sldId="2424"/>
            <ac:cxnSpMk id="53" creationId="{5E1995BA-2890-4E2A-AE58-FB65A669ECEF}"/>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EC Square Sans Pro"/>
            </a:rPr>
            <a:t>ONLY for exceptional cases (when risk infection very high/consequences severe)</a:t>
          </a:r>
          <a:endParaRPr lang="LID4096" sz="13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ONLY when the risk of spread of an infection or of an infectious disease in the group of animals is high</a:t>
          </a:r>
          <a:endParaRPr lang="LID4096" sz="13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where no other appropriate alternatives are available</a:t>
          </a:r>
          <a:endParaRPr lang="LID4096" sz="13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11/11/2024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endParaRPr lang="fr-BE" sz="1400" b="1" dirty="0">
              <a:solidFill>
                <a:srgbClr val="FF9966"/>
              </a:solidFill>
            </a:endParaRPr>
          </a:p>
          <a:p>
            <a:r>
              <a:rPr lang="fr-BE" sz="1400" b="1" dirty="0">
                <a:solidFill>
                  <a:srgbClr val="FF9966"/>
                </a:solidFill>
              </a:rPr>
              <a:t>If not:</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dirty="0" err="1">
                <a:solidFill>
                  <a:srgbClr val="009900"/>
                </a:solidFill>
              </a:rPr>
              <a:t>terrestrial</a:t>
            </a:r>
            <a:r>
              <a:rPr lang="fr-BE" sz="1400" b="1" dirty="0">
                <a:solidFill>
                  <a:srgbClr val="009900"/>
                </a:solidFill>
              </a:rPr>
              <a:t> animal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49263" lvl="5"/>
            <a:endParaRPr lang="fr-BE" sz="1400" dirty="0"/>
          </a:p>
          <a:p>
            <a:pPr marL="449263" lvl="5"/>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p>
          <a:p>
            <a:pPr marL="449263" lvl="1"/>
            <a:r>
              <a:rPr lang="fr-BE" sz="1400" dirty="0"/>
              <a:t>for use in </a:t>
            </a:r>
            <a:r>
              <a:rPr lang="fr-BE" sz="1400" b="1" u="sng" dirty="0">
                <a:solidFill>
                  <a:srgbClr val="009900"/>
                </a:solidFill>
              </a:rPr>
              <a:t>non-</a:t>
            </a:r>
            <a:r>
              <a:rPr lang="fr-BE" sz="1400" b="1" u="sng" dirty="0" err="1">
                <a:solidFill>
                  <a:srgbClr val="009900"/>
                </a:solidFill>
              </a:rPr>
              <a:t>food</a:t>
            </a:r>
            <a:r>
              <a:rPr lang="fr-BE" sz="1400" b="1" u="sng" dirty="0">
                <a:solidFill>
                  <a:srgbClr val="009900"/>
                </a:solidFill>
              </a:rPr>
              <a:t>-</a:t>
            </a:r>
            <a:r>
              <a:rPr lang="fr-BE" sz="1400" b="1" u="sng" dirty="0" err="1">
                <a:solidFill>
                  <a:srgbClr val="009900"/>
                </a:solidFill>
              </a:rPr>
              <a:t>producing</a:t>
            </a:r>
            <a:r>
              <a:rPr lang="fr-BE" sz="1400" b="1" u="sng" dirty="0">
                <a:solidFill>
                  <a:srgbClr val="009900"/>
                </a:solidFill>
              </a:rPr>
              <a:t> animal </a:t>
            </a:r>
            <a:r>
              <a:rPr lang="fr-BE" sz="1400" dirty="0"/>
              <a:t>for the </a:t>
            </a:r>
            <a:r>
              <a:rPr lang="fr-BE" sz="1400" b="1" u="sng" dirty="0" err="1">
                <a:solidFill>
                  <a:srgbClr val="FF9966"/>
                </a:solidFill>
              </a:rPr>
              <a:t>same</a:t>
            </a:r>
            <a:r>
              <a:rPr lang="fr-BE" sz="1400" b="1" u="sng" dirty="0">
                <a:solidFill>
                  <a:srgbClr val="FF9966"/>
                </a:solidFill>
              </a:rPr>
              <a:t> indication</a:t>
            </a:r>
            <a:r>
              <a:rPr lang="fr-BE" sz="1400" dirty="0"/>
              <a:t>.</a:t>
            </a:r>
          </a:p>
          <a:p>
            <a:pPr marL="449263" lvl="1"/>
            <a:endParaRPr lang="fr-BE" sz="1400" dirty="0"/>
          </a:p>
          <a:p>
            <a:pPr marL="449263" lvl="1"/>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fr-BE" sz="1400" kern="1200" dirty="0">
                <a:solidFill>
                  <a:schemeClr val="tx1"/>
                </a:solidFill>
                <a:latin typeface="+mn-lt"/>
                <a:ea typeface="+mn-ea"/>
                <a:cs typeface="+mn-cs"/>
              </a:rPr>
              <a:t>if none, </a:t>
            </a:r>
            <a:r>
              <a:rPr lang="fr-BE" sz="1400" kern="1200" dirty="0" err="1">
                <a:solidFill>
                  <a:schemeClr val="tx1"/>
                </a:solidFill>
                <a:latin typeface="+mn-lt"/>
                <a:ea typeface="+mn-ea"/>
                <a:cs typeface="+mn-cs"/>
              </a:rPr>
              <a:t>then</a:t>
            </a:r>
            <a:endParaRPr lang="fr-BE" sz="1400" kern="1200" dirty="0">
              <a:solidFill>
                <a:schemeClr val="tx1"/>
              </a:solidFill>
              <a:latin typeface="+mn-lt"/>
              <a:ea typeface="+mn-ea"/>
              <a:cs typeface="+mn-cs"/>
            </a:endParaRPr>
          </a:p>
          <a:p>
            <a:pPr marL="457200" lvl="1" indent="-457200">
              <a:buFont typeface="+mj-lt"/>
              <a:buAutoNum type="alphaLcParenR" startAt="3"/>
            </a:pPr>
            <a:endParaRPr lang="fr-BE" sz="1400" dirty="0"/>
          </a:p>
          <a:p>
            <a:pPr marL="457200" lvl="1" indent="-457200">
              <a:buFont typeface="+mj-lt"/>
              <a:buAutoNum type="alphaLcParenR" startAt="3"/>
            </a:pPr>
            <a:r>
              <a:rPr lang="fr-BE" sz="1400" dirty="0"/>
              <a:t>Product </a:t>
            </a:r>
            <a:r>
              <a:rPr lang="fr-BE" sz="1400" b="1" dirty="0" err="1"/>
              <a:t>prepared</a:t>
            </a:r>
            <a:r>
              <a:rPr lang="fr-BE" sz="1400" b="1" dirty="0"/>
              <a:t> </a:t>
            </a:r>
            <a:r>
              <a:rPr lang="fr-BE" sz="1400" b="1" dirty="0" err="1"/>
              <a:t>extemporaneously</a:t>
            </a:r>
            <a:r>
              <a:rPr lang="fr-BE" sz="1400" b="1" dirty="0"/>
              <a:t>. </a:t>
            </a:r>
          </a:p>
          <a:p>
            <a:pPr marL="457200" lvl="1" indent="-457200">
              <a:buFont typeface="+mj-lt"/>
              <a:buAutoNum type="alphaLcParenR" startAt="3"/>
            </a:pPr>
            <a:endParaRPr lang="fr-BE" sz="1400" b="1" dirty="0"/>
          </a:p>
          <a:p>
            <a:pPr marL="457200" lvl="2" indent="0">
              <a:buFont typeface="+mj-lt"/>
              <a:buNone/>
            </a:pPr>
            <a:r>
              <a:rPr lang="fr-BE" sz="1400" dirty="0"/>
              <a:t>if none, </a:t>
            </a:r>
            <a:r>
              <a:rPr lang="fr-BE" sz="1400" dirty="0" err="1"/>
              <a:t>then</a:t>
            </a:r>
            <a:endParaRPr lang="fr-BE" sz="1400" b="1" dirty="0"/>
          </a:p>
          <a:p>
            <a:pPr marL="457200" lvl="1" indent="-457200">
              <a:buFont typeface="+mj-lt"/>
              <a:buAutoNum type="alphaLcParenR" startAt="3"/>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endParaRPr lang="en-GB" sz="1400" b="1" dirty="0">
              <a:solidFill>
                <a:srgbClr val="FF9966"/>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69925" y="436563"/>
            <a:ext cx="4484688" cy="2524125"/>
          </a:xfrm>
        </p:spPr>
      </p:sp>
      <p:sp>
        <p:nvSpPr>
          <p:cNvPr id="3" name="Marcador de notas 2"/>
          <p:cNvSpPr>
            <a:spLocks noGrp="1"/>
          </p:cNvSpPr>
          <p:nvPr>
            <p:ph type="body" idx="1"/>
          </p:nvPr>
        </p:nvSpPr>
        <p:spPr>
          <a:xfrm>
            <a:off x="345861" y="3021107"/>
            <a:ext cx="6042454" cy="3884518"/>
          </a:xfrm>
        </p:spPr>
        <p:txBody>
          <a:bodyPr/>
          <a:lstStyle/>
          <a:p>
            <a:r>
              <a:rPr lang="en-US" dirty="0"/>
              <a:t>Article 114 Use of medicinal products for food-producing </a:t>
            </a:r>
            <a:r>
              <a:rPr lang="en-US" b="1" dirty="0"/>
              <a:t>aquatic</a:t>
            </a:r>
            <a:r>
              <a:rPr lang="en-US" dirty="0"/>
              <a:t> species </a:t>
            </a:r>
          </a:p>
          <a:p>
            <a:br>
              <a:rPr lang="en-US" dirty="0"/>
            </a:br>
            <a:r>
              <a:rPr lang="en-US" dirty="0"/>
              <a:t>1. By way of derogation from Article 106(1), where there is no </a:t>
            </a:r>
            <a:r>
              <a:rPr lang="en-US" dirty="0" err="1"/>
              <a:t>authorised</a:t>
            </a:r>
            <a:r>
              <a:rPr lang="en-US" dirty="0"/>
              <a:t> </a:t>
            </a:r>
            <a:r>
              <a:rPr lang="en-US" dirty="0" err="1"/>
              <a:t>vmp</a:t>
            </a:r>
            <a:r>
              <a:rPr lang="en-US" dirty="0"/>
              <a:t> in a MS for an indication concerning </a:t>
            </a:r>
            <a:r>
              <a:rPr lang="en-US" b="1" u="sng" dirty="0"/>
              <a:t>a food-producing </a:t>
            </a:r>
            <a:r>
              <a:rPr lang="en-US" b="1" u="sng" dirty="0">
                <a:solidFill>
                  <a:srgbClr val="FF33CC"/>
                </a:solidFill>
              </a:rPr>
              <a:t>aquatic</a:t>
            </a:r>
            <a:r>
              <a:rPr lang="en-US" b="1" u="sng" dirty="0"/>
              <a:t> species</a:t>
            </a:r>
            <a:r>
              <a:rPr lang="en-US" dirty="0"/>
              <a:t>, the veterinarian responsible may, …… </a:t>
            </a:r>
          </a:p>
          <a:p>
            <a:pPr marL="199088" indent="-199088">
              <a:buAutoNum type="alphaLcParenBoth"/>
            </a:pPr>
            <a:r>
              <a:rPr lang="en-US" dirty="0"/>
              <a:t>a veterinary medicinal product </a:t>
            </a:r>
            <a:r>
              <a:rPr lang="en-US" dirty="0" err="1"/>
              <a:t>authorised</a:t>
            </a:r>
            <a:r>
              <a:rPr lang="en-US" dirty="0"/>
              <a:t> under this Regulation </a:t>
            </a:r>
            <a:r>
              <a:rPr lang="en-US" b="1" dirty="0">
                <a:solidFill>
                  <a:srgbClr val="6BB188"/>
                </a:solidFill>
              </a:rPr>
              <a:t>in the relevant MS or in another MS</a:t>
            </a:r>
            <a:r>
              <a:rPr lang="en-US" dirty="0">
                <a:solidFill>
                  <a:srgbClr val="6BB188"/>
                </a:solidFill>
              </a:rPr>
              <a:t> </a:t>
            </a:r>
            <a:r>
              <a:rPr lang="en-US" dirty="0"/>
              <a:t>for use in the </a:t>
            </a:r>
            <a:r>
              <a:rPr lang="en-US" b="1" dirty="0"/>
              <a:t>same or in another food-producing </a:t>
            </a:r>
            <a:r>
              <a:rPr lang="en-US" b="1" dirty="0">
                <a:solidFill>
                  <a:srgbClr val="FF33CC"/>
                </a:solidFill>
              </a:rPr>
              <a:t>aquatic </a:t>
            </a:r>
            <a:r>
              <a:rPr lang="en-US" b="1" dirty="0"/>
              <a:t>species </a:t>
            </a:r>
            <a:r>
              <a:rPr lang="en-US" dirty="0"/>
              <a:t>and for the </a:t>
            </a:r>
            <a:r>
              <a:rPr lang="en-US" b="1" dirty="0"/>
              <a:t>same indication or for another indication</a:t>
            </a:r>
            <a:r>
              <a:rPr lang="en-US" dirty="0"/>
              <a:t>; </a:t>
            </a:r>
          </a:p>
          <a:p>
            <a:pPr marL="199088" indent="-199088">
              <a:buAutoNum type="alphaLcParenBoth"/>
            </a:pPr>
            <a:r>
              <a:rPr lang="en-US" dirty="0"/>
              <a:t>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solidFill>
                  <a:srgbClr val="FF0000"/>
                </a:solidFill>
              </a:rPr>
              <a:t>containing a </a:t>
            </a:r>
            <a:r>
              <a:rPr lang="en-US" b="1" dirty="0">
                <a:solidFill>
                  <a:srgbClr val="FF0000"/>
                </a:solidFill>
              </a:rPr>
              <a:t>substance present in the list</a:t>
            </a:r>
            <a:r>
              <a:rPr lang="en-US" dirty="0">
                <a:solidFill>
                  <a:srgbClr val="FF0000"/>
                </a:solidFill>
              </a:rPr>
              <a:t> established in accordance with paragraph 3</a:t>
            </a:r>
            <a:r>
              <a:rPr lang="en-US" dirty="0"/>
              <a:t>; </a:t>
            </a:r>
          </a:p>
          <a:p>
            <a:pPr marL="199088" indent="-199088">
              <a:buAutoNum type="alphaLcParenBoth"/>
            </a:pPr>
            <a:r>
              <a:rPr lang="en-US" dirty="0"/>
              <a:t>a medicinal </a:t>
            </a:r>
            <a:r>
              <a:rPr lang="en-US" b="1" dirty="0"/>
              <a:t>product for human use </a:t>
            </a:r>
            <a:r>
              <a:rPr lang="en-US" dirty="0" err="1"/>
              <a:t>authorised</a:t>
            </a:r>
            <a:r>
              <a:rPr lang="en-US" dirty="0"/>
              <a:t> in accordance with Directive 2001/83/EC or Regulation (EC) No 726/2004 and </a:t>
            </a:r>
            <a:r>
              <a:rPr lang="en-US" dirty="0">
                <a:solidFill>
                  <a:srgbClr val="FF0000"/>
                </a:solidFill>
              </a:rPr>
              <a:t>containing substances present in the list established in accordance with paragraph 3 of this Article</a:t>
            </a:r>
            <a:r>
              <a:rPr lang="en-US" dirty="0"/>
              <a:t>; or </a:t>
            </a:r>
          </a:p>
          <a:p>
            <a:pPr marL="199088" indent="-199088">
              <a:buAutoNum type="alphaLcParenBoth"/>
            </a:pPr>
            <a:r>
              <a:rPr lang="en-US" dirty="0"/>
              <a:t>a veterinary medicinal product </a:t>
            </a:r>
            <a:r>
              <a:rPr lang="en-US" b="1" dirty="0"/>
              <a:t>prepared extemporaneously </a:t>
            </a:r>
            <a:r>
              <a:rPr lang="en-US" dirty="0"/>
              <a:t>in accordance with the terms of a veterinary prescription. </a:t>
            </a:r>
          </a:p>
          <a:p>
            <a:endParaRPr lang="en-US" dirty="0"/>
          </a:p>
          <a:p>
            <a:r>
              <a:rPr lang="en-US" dirty="0"/>
              <a:t>2. By way of derogation from points (b) and (c) of paragraph 1, and </a:t>
            </a:r>
            <a:r>
              <a:rPr lang="en-US" b="1" dirty="0"/>
              <a:t>until the list referred to in paragraph 3 is established</a:t>
            </a:r>
            <a:r>
              <a:rPr lang="en-US" dirty="0"/>
              <a:t>, the veterinarian responsible may,</a:t>
            </a:r>
          </a:p>
          <a:p>
            <a:pPr marL="228600" indent="-228600">
              <a:buAutoNum type="alphaLcParenR"/>
            </a:pPr>
            <a:r>
              <a:rPr lang="en-US" dirty="0"/>
              <a:t>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a:t>
            </a:r>
          </a:p>
          <a:p>
            <a:pPr marL="228600" indent="-228600">
              <a:buAutoNum type="alphaLcParenR"/>
            </a:pPr>
            <a:r>
              <a:rPr lang="en-US" dirty="0"/>
              <a:t>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199088" indent="-199088">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which may be used in food-producing aquatic animals</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aquatic</a:t>
            </a:r>
            <a:r>
              <a:rPr lang="fr-BE" sz="1400" b="1" dirty="0">
                <a:solidFill>
                  <a:srgbClr val="009900"/>
                </a:solidFill>
              </a:rPr>
              <a:t>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8945" lvl="1"/>
            <a:r>
              <a:rPr lang="fr-BE" sz="1400" dirty="0"/>
              <a:t>for use in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terrestrial</a:t>
            </a:r>
            <a:r>
              <a:rPr lang="fr-BE" sz="1400" b="1" dirty="0">
                <a:solidFill>
                  <a:srgbClr val="009900"/>
                </a:solidFill>
              </a:rPr>
              <a:t> animal *</a:t>
            </a:r>
            <a:endParaRPr lang="fr-BE" sz="1400" b="1" dirty="0">
              <a:solidFill>
                <a:srgbClr val="009900"/>
              </a:solidFill>
              <a:ea typeface="Calibri"/>
              <a:cs typeface="Calibri"/>
            </a:endParaRPr>
          </a:p>
          <a:p>
            <a:pPr marL="449263" lvl="1"/>
            <a:r>
              <a:rPr lang="fr-BE" sz="1400" b="1" i="1" u="sng" dirty="0" err="1">
                <a:solidFill>
                  <a:schemeClr val="tx1"/>
                </a:solidFill>
              </a:rPr>
              <a:t>containing</a:t>
            </a:r>
            <a:r>
              <a:rPr lang="fr-BE" sz="1400" b="1" i="1" u="sng" dirty="0">
                <a:solidFill>
                  <a:schemeClr val="tx1"/>
                </a:solidFill>
              </a:rPr>
              <a:t> a substance </a:t>
            </a:r>
            <a:r>
              <a:rPr lang="fr-BE" sz="1400" b="1" i="1" u="sng" dirty="0" err="1">
                <a:solidFill>
                  <a:schemeClr val="tx1"/>
                </a:solidFill>
              </a:rPr>
              <a:t>present</a:t>
            </a:r>
            <a:r>
              <a:rPr lang="fr-BE" sz="1400" b="1" i="1" u="sng" dirty="0">
                <a:solidFill>
                  <a:schemeClr val="tx1"/>
                </a:solidFill>
              </a:rPr>
              <a:t> on the </a:t>
            </a:r>
            <a:r>
              <a:rPr lang="fr-BE" sz="1400" b="1" i="1" u="sng" dirty="0" err="1">
                <a:solidFill>
                  <a:schemeClr val="tx1"/>
                </a:solidFill>
              </a:rPr>
              <a:t>list</a:t>
            </a:r>
            <a:r>
              <a:rPr lang="fr-BE" sz="1400" i="1" u="sng"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 *</a:t>
            </a:r>
            <a:endParaRPr lang="fr-BE" sz="1400" b="1" dirty="0">
              <a:ea typeface="Calibri"/>
              <a:cs typeface="Calibri"/>
            </a:endParaRPr>
          </a:p>
          <a:p>
            <a:pPr marL="449263" lvl="2"/>
            <a:r>
              <a:rPr lang="fr-BE" sz="1400" b="1" i="1" u="sng" dirty="0" err="1"/>
              <a:t>containing</a:t>
            </a:r>
            <a:r>
              <a:rPr lang="fr-BE" sz="1400" b="1" i="1" u="sng" dirty="0"/>
              <a:t> substances </a:t>
            </a:r>
            <a:r>
              <a:rPr lang="fr-BE" sz="1400" b="1" i="1" u="sng" dirty="0" err="1"/>
              <a:t>present</a:t>
            </a:r>
            <a:r>
              <a:rPr lang="fr-BE" sz="1400" b="1" i="1" u="sng" dirty="0"/>
              <a:t> on the </a:t>
            </a:r>
            <a:r>
              <a:rPr lang="fr-BE" sz="1400" b="1" i="1" u="sng" dirty="0" err="1"/>
              <a:t>list</a:t>
            </a:r>
            <a:r>
              <a:rPr lang="fr-BE" sz="1400" b="1" i="1"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0" lvl="1"/>
            <a:r>
              <a:rPr lang="fr-BE" sz="1400" dirty="0"/>
              <a:t>D) Product </a:t>
            </a:r>
            <a:r>
              <a:rPr lang="fr-BE" sz="1400" b="1" dirty="0" err="1"/>
              <a:t>prepared</a:t>
            </a:r>
            <a:r>
              <a:rPr lang="fr-BE" sz="1400" b="1" dirty="0"/>
              <a:t> </a:t>
            </a:r>
            <a:r>
              <a:rPr lang="fr-BE" sz="1400" b="1" dirty="0" err="1"/>
              <a:t>extemporaneously</a:t>
            </a:r>
            <a:r>
              <a:rPr lang="fr-BE" sz="1400" b="1" dirty="0"/>
              <a:t>. </a:t>
            </a:r>
            <a:endParaRPr lang="fr-BE" sz="1400" b="1" dirty="0">
              <a:ea typeface="Calibri" panose="020F0502020204030204"/>
              <a:cs typeface="Calibri" panose="020F0502020204030204"/>
            </a:endParaRP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en-US" sz="1400" b="1" i="0" u="none" strike="noStrike" kern="0" cap="none" spc="0" normalizeH="0" baseline="0" noProof="0" dirty="0">
                <a:ln>
                  <a:noFill/>
                </a:ln>
                <a:solidFill>
                  <a:srgbClr val="FF9966"/>
                </a:solidFill>
                <a:effectLst/>
                <a:uLnTx/>
                <a:uFillTx/>
              </a:rPr>
              <a:t>Commission must make a list, when list is available b) and c) only products from the list</a:t>
            </a:r>
          </a:p>
          <a:p>
            <a:r>
              <a:rPr lang="en-US" kern="0">
                <a:solidFill>
                  <a:srgbClr val="FF9966"/>
                </a:solidFill>
              </a:rPr>
              <a:t>by 2027 the Commission will adopt a regulation with a list of substances and then the products used under b) and c) should contain only substances included in that list.</a:t>
            </a:r>
            <a:endParaRPr lang="en-US">
              <a:ea typeface="Calibri" panose="020F0502020204030204"/>
              <a:cs typeface="Calibri" panose="020F0502020204030204"/>
            </a:endParaRP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Note </a:t>
            </a:r>
            <a:r>
              <a:rPr lang="es-ES" dirty="0" err="1"/>
              <a:t>to</a:t>
            </a:r>
            <a:r>
              <a:rPr lang="es-ES" dirty="0"/>
              <a:t> </a:t>
            </a:r>
            <a:r>
              <a:rPr lang="es-ES" dirty="0" err="1"/>
              <a:t>trainers</a:t>
            </a:r>
            <a:r>
              <a:rPr lang="es-ES" dirty="0"/>
              <a:t>: </a:t>
            </a:r>
            <a:r>
              <a:rPr lang="es-ES" dirty="0" err="1"/>
              <a:t>This</a:t>
            </a:r>
            <a:r>
              <a:rPr lang="es-ES" dirty="0"/>
              <a:t> </a:t>
            </a:r>
            <a:r>
              <a:rPr lang="es-ES" dirty="0" err="1"/>
              <a:t>slide</a:t>
            </a:r>
            <a:r>
              <a:rPr lang="es-ES" dirty="0"/>
              <a:t> comes back </a:t>
            </a:r>
            <a:r>
              <a:rPr lang="es-ES" dirty="0" err="1"/>
              <a:t>to</a:t>
            </a:r>
            <a:r>
              <a:rPr lang="es-ES" dirty="0"/>
              <a:t> </a:t>
            </a:r>
            <a:r>
              <a:rPr lang="es-ES" dirty="0" err="1"/>
              <a:t>other</a:t>
            </a:r>
            <a:r>
              <a:rPr lang="es-ES" dirty="0"/>
              <a:t> </a:t>
            </a:r>
            <a:r>
              <a:rPr lang="es-ES" dirty="0" err="1"/>
              <a:t>parts</a:t>
            </a:r>
            <a:r>
              <a:rPr lang="es-ES" dirty="0"/>
              <a:t> </a:t>
            </a:r>
            <a:r>
              <a:rPr lang="es-ES" dirty="0" err="1"/>
              <a:t>of</a:t>
            </a:r>
            <a:r>
              <a:rPr lang="es-ES" dirty="0"/>
              <a:t> </a:t>
            </a:r>
            <a:r>
              <a:rPr lang="es-ES" dirty="0" err="1"/>
              <a:t>the</a:t>
            </a:r>
            <a:r>
              <a:rPr lang="es-ES" dirty="0"/>
              <a:t> </a:t>
            </a:r>
            <a:r>
              <a:rPr lang="es-ES" dirty="0" err="1"/>
              <a:t>presentation</a:t>
            </a:r>
            <a:r>
              <a:rPr lang="es-ES" dirty="0"/>
              <a:t>. </a:t>
            </a:r>
            <a:r>
              <a:rPr lang="es-ES" dirty="0" err="1"/>
              <a:t>If</a:t>
            </a:r>
            <a:r>
              <a:rPr lang="es-ES" dirty="0"/>
              <a:t> </a:t>
            </a:r>
            <a:r>
              <a:rPr lang="es-ES" dirty="0" err="1"/>
              <a:t>there</a:t>
            </a:r>
            <a:r>
              <a:rPr lang="es-ES" dirty="0"/>
              <a:t> </a:t>
            </a:r>
            <a:r>
              <a:rPr lang="es-ES" dirty="0" err="1"/>
              <a:t>is</a:t>
            </a:r>
            <a:r>
              <a:rPr lang="es-ES" dirty="0"/>
              <a:t> time, </a:t>
            </a:r>
            <a:r>
              <a:rPr lang="es-ES" dirty="0" err="1"/>
              <a:t>it</a:t>
            </a:r>
            <a:r>
              <a:rPr lang="es-ES" dirty="0"/>
              <a:t> </a:t>
            </a:r>
            <a:r>
              <a:rPr lang="es-ES" dirty="0" err="1"/>
              <a:t>could</a:t>
            </a:r>
            <a:r>
              <a:rPr lang="es-ES" dirty="0"/>
              <a:t> be </a:t>
            </a:r>
            <a:r>
              <a:rPr lang="es-ES" dirty="0" err="1"/>
              <a:t>useful</a:t>
            </a:r>
            <a:r>
              <a:rPr lang="es-ES" dirty="0"/>
              <a:t> </a:t>
            </a:r>
            <a:r>
              <a:rPr lang="es-ES" dirty="0" err="1"/>
              <a:t>to</a:t>
            </a:r>
            <a:r>
              <a:rPr lang="es-ES" dirty="0"/>
              <a:t> </a:t>
            </a:r>
            <a:r>
              <a:rPr lang="es-ES" dirty="0" err="1"/>
              <a:t>provide</a:t>
            </a:r>
            <a:r>
              <a:rPr lang="es-ES" dirty="0"/>
              <a:t> a </a:t>
            </a:r>
            <a:r>
              <a:rPr lang="es-ES" dirty="0" err="1"/>
              <a:t>brief</a:t>
            </a:r>
            <a:r>
              <a:rPr lang="es-ES" dirty="0"/>
              <a:t> </a:t>
            </a:r>
            <a:r>
              <a:rPr lang="es-ES" dirty="0" err="1"/>
              <a:t>summary</a:t>
            </a:r>
            <a:r>
              <a:rPr lang="es-ES" dirty="0"/>
              <a:t> </a:t>
            </a:r>
            <a:r>
              <a:rPr lang="es-ES" dirty="0" err="1"/>
              <a:t>of</a:t>
            </a:r>
            <a:r>
              <a:rPr lang="es-ES" dirty="0"/>
              <a:t> </a:t>
            </a:r>
            <a:r>
              <a:rPr lang="es-ES" dirty="0" err="1"/>
              <a:t>the</a:t>
            </a:r>
            <a:r>
              <a:rPr lang="es-ES" dirty="0"/>
              <a:t> </a:t>
            </a:r>
            <a:r>
              <a:rPr lang="es-ES" dirty="0" err="1"/>
              <a:t>topics</a:t>
            </a:r>
            <a:r>
              <a:rPr lang="es-ES" dirty="0"/>
              <a:t>. </a:t>
            </a:r>
            <a:r>
              <a:rPr lang="es-ES" dirty="0" err="1"/>
              <a:t>If</a:t>
            </a:r>
            <a:r>
              <a:rPr lang="es-ES" dirty="0"/>
              <a:t> </a:t>
            </a:r>
            <a:r>
              <a:rPr lang="es-ES" dirty="0" err="1"/>
              <a:t>not</a:t>
            </a:r>
            <a:r>
              <a:rPr lang="es-ES" dirty="0"/>
              <a:t>, </a:t>
            </a:r>
            <a:r>
              <a:rPr lang="es-ES" dirty="0" err="1"/>
              <a:t>it</a:t>
            </a:r>
            <a:r>
              <a:rPr lang="es-ES" dirty="0"/>
              <a:t> </a:t>
            </a:r>
            <a:r>
              <a:rPr lang="es-ES" dirty="0" err="1"/>
              <a:t>could</a:t>
            </a:r>
            <a:r>
              <a:rPr lang="es-ES" dirty="0"/>
              <a:t> be </a:t>
            </a:r>
            <a:r>
              <a:rPr lang="es-ES" dirty="0" err="1"/>
              <a:t>hidden</a:t>
            </a:r>
            <a:r>
              <a:rPr lang="es-ES"/>
              <a:t>.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en-US" sz="1300" dirty="0">
                <a:latin typeface="Calibri" panose="020F0502020204030204" pitchFamily="34" charset="0"/>
                <a:cs typeface="Calibri" panose="020F0502020204030204" pitchFamily="34" charset="0"/>
              </a:rPr>
              <a:t>Article 113 Use of medicinal products outside the terms of the marketing </a:t>
            </a:r>
            <a:r>
              <a:rPr lang="en-US" sz="1300" dirty="0" err="1">
                <a:latin typeface="Calibri" panose="020F0502020204030204" pitchFamily="34" charset="0"/>
                <a:cs typeface="Calibri" panose="020F0502020204030204" pitchFamily="34" charset="0"/>
              </a:rPr>
              <a:t>authorisation</a:t>
            </a:r>
            <a:r>
              <a:rPr lang="en-US" sz="1300" dirty="0">
                <a:latin typeface="Calibri" panose="020F0502020204030204" pitchFamily="34" charset="0"/>
                <a:cs typeface="Calibri" panose="020F0502020204030204" pitchFamily="34" charset="0"/>
              </a:rPr>
              <a:t> in </a:t>
            </a:r>
            <a:r>
              <a:rPr lang="en-US" sz="1300" b="1" u="sng" dirty="0">
                <a:solidFill>
                  <a:srgbClr val="FF0000"/>
                </a:solidFill>
                <a:latin typeface="Calibri" panose="020F0502020204030204" pitchFamily="34" charset="0"/>
                <a:cs typeface="Calibri" panose="020F0502020204030204" pitchFamily="34" charset="0"/>
              </a:rPr>
              <a:t>food-producing terrestrial animal species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derogation from Article 106(1): where there is no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in a MS for an indication concerning a </a:t>
            </a:r>
            <a:r>
              <a:rPr lang="en-US" sz="1300" b="1" dirty="0">
                <a:latin typeface="Calibri" panose="020F0502020204030204" pitchFamily="34" charset="0"/>
                <a:cs typeface="Calibri" panose="020F0502020204030204" pitchFamily="34" charset="0"/>
              </a:rPr>
              <a:t>food-producing </a:t>
            </a:r>
            <a:r>
              <a:rPr lang="en-US" sz="1300" b="1" dirty="0">
                <a:solidFill>
                  <a:srgbClr val="FF33CC"/>
                </a:solidFill>
                <a:latin typeface="Calibri" panose="020F0502020204030204" pitchFamily="34" charset="0"/>
                <a:cs typeface="Calibri" panose="020F0502020204030204" pitchFamily="34" charset="0"/>
              </a:rPr>
              <a:t>terrestrial</a:t>
            </a:r>
            <a:r>
              <a:rPr lang="en-US" sz="1300" b="1" dirty="0">
                <a:latin typeface="Calibri" panose="020F0502020204030204" pitchFamily="34" charset="0"/>
                <a:cs typeface="Calibri" panose="020F0502020204030204" pitchFamily="34" charset="0"/>
              </a:rPr>
              <a:t> animal species</a:t>
            </a:r>
            <a:r>
              <a:rPr lang="en-US" sz="1300" dirty="0">
                <a:latin typeface="Calibri" panose="020F0502020204030204" pitchFamily="34" charset="0"/>
                <a:cs typeface="Calibri" panose="020F0502020204030204" pitchFamily="34" charset="0"/>
              </a:rPr>
              <a:t>, the veterinarian may, under his or her </a:t>
            </a:r>
            <a:r>
              <a:rPr lang="en-US" sz="1300" b="1" dirty="0">
                <a:solidFill>
                  <a:srgbClr val="FF0000"/>
                </a:solidFill>
                <a:latin typeface="Calibri" panose="020F0502020204030204" pitchFamily="34" charset="0"/>
                <a:cs typeface="Calibri" panose="020F0502020204030204" pitchFamily="34" charset="0"/>
              </a:rPr>
              <a:t>direct personal responsibility</a:t>
            </a:r>
            <a:r>
              <a:rPr lang="en-US" sz="1300" dirty="0">
                <a:latin typeface="Calibri" panose="020F0502020204030204" pitchFamily="34" charset="0"/>
                <a:cs typeface="Calibri" panose="020F0502020204030204" pitchFamily="34" charset="0"/>
              </a:rPr>
              <a:t>, and in particular </a:t>
            </a:r>
            <a:r>
              <a:rPr lang="en-US" sz="1300" b="1" dirty="0">
                <a:solidFill>
                  <a:srgbClr val="FF0000"/>
                </a:solidFill>
                <a:latin typeface="Calibri" panose="020F0502020204030204" pitchFamily="34" charset="0"/>
                <a:cs typeface="Calibri" panose="020F0502020204030204" pitchFamily="34" charset="0"/>
              </a:rPr>
              <a:t>to avoid causing unacceptable suffering</a:t>
            </a:r>
            <a:r>
              <a:rPr lang="en-US" sz="1300" dirty="0">
                <a:latin typeface="Calibri" panose="020F0502020204030204" pitchFamily="34" charset="0"/>
                <a:cs typeface="Calibri" panose="020F0502020204030204" pitchFamily="34" charset="0"/>
              </a:rPr>
              <a:t>, </a:t>
            </a:r>
            <a:r>
              <a:rPr lang="en-US" sz="1300" b="1" dirty="0">
                <a:solidFill>
                  <a:srgbClr val="FF0000"/>
                </a:solidFill>
                <a:latin typeface="Calibri" panose="020F0502020204030204" pitchFamily="34" charset="0"/>
                <a:cs typeface="Calibri" panose="020F0502020204030204" pitchFamily="34" charset="0"/>
              </a:rPr>
              <a:t>exceptionally</a:t>
            </a:r>
            <a:r>
              <a:rPr lang="en-US" sz="1300" dirty="0">
                <a:latin typeface="Calibri" panose="020F0502020204030204" pitchFamily="34" charset="0"/>
                <a:cs typeface="Calibri" panose="020F0502020204030204" pitchFamily="34" charset="0"/>
              </a:rPr>
              <a:t> treat the animals concerned with the following medicinal product: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a:t>
            </a:r>
            <a:r>
              <a:rPr lang="en-US" sz="1300" dirty="0">
                <a:latin typeface="Calibri" panose="020F0502020204030204" pitchFamily="34" charset="0"/>
                <a:cs typeface="Calibri" panose="020F0502020204030204" pitchFamily="34" charset="0"/>
              </a:rPr>
              <a:t> </a:t>
            </a:r>
            <a:r>
              <a:rPr lang="en-US" sz="1300" b="1" dirty="0">
                <a:solidFill>
                  <a:srgbClr val="00B050"/>
                </a:solidFill>
                <a:latin typeface="Calibri" panose="020F0502020204030204" pitchFamily="34" charset="0"/>
                <a:cs typeface="Calibri" panose="020F0502020204030204" pitchFamily="34" charset="0"/>
              </a:rPr>
              <a:t>in the relevant MS or in another MS </a:t>
            </a:r>
            <a:r>
              <a:rPr lang="en-US" sz="1300" b="1" u="sng" dirty="0">
                <a:latin typeface="Calibri" panose="020F0502020204030204" pitchFamily="34" charset="0"/>
                <a:cs typeface="Calibri" panose="020F0502020204030204" pitchFamily="34" charset="0"/>
              </a:rPr>
              <a:t>for use for the same/another indication, in the same or another </a:t>
            </a:r>
            <a:r>
              <a:rPr lang="en-US" sz="1300" b="1" u="sng" dirty="0">
                <a:solidFill>
                  <a:srgbClr val="003399"/>
                </a:solidFill>
                <a:latin typeface="Calibri" panose="020F0502020204030204" pitchFamily="34" charset="0"/>
                <a:cs typeface="Calibri" panose="020F0502020204030204" pitchFamily="34" charset="0"/>
              </a:rPr>
              <a:t>food-producing species</a:t>
            </a:r>
            <a:r>
              <a:rPr lang="en-US" sz="1300" u="sng" dirty="0">
                <a:latin typeface="Calibri" panose="020F0502020204030204" pitchFamily="34" charset="0"/>
                <a:cs typeface="Calibri" panose="020F0502020204030204" pitchFamily="34" charset="0"/>
              </a:rPr>
              <a:t>;</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of this paragraph, for the same indication</a:t>
            </a:r>
            <a:r>
              <a:rPr lang="en-US" sz="1300" b="1" dirty="0">
                <a:latin typeface="Calibri" panose="020F0502020204030204" pitchFamily="34" charset="0"/>
                <a:cs typeface="Calibri" panose="020F0502020204030204" pitchFamily="34" charset="0"/>
              </a:rPr>
              <a:t>; 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 </a:t>
            </a:r>
            <a:r>
              <a:rPr lang="en-US" sz="1300" b="1" dirty="0">
                <a:solidFill>
                  <a:srgbClr val="00B050"/>
                </a:solidFill>
                <a:latin typeface="Calibri" panose="020F0502020204030204" pitchFamily="34" charset="0"/>
                <a:cs typeface="Calibri" panose="020F0502020204030204" pitchFamily="34" charset="0"/>
              </a:rPr>
              <a:t>in the relevant Member State </a:t>
            </a:r>
            <a:r>
              <a:rPr lang="en-US" sz="1300" b="1" dirty="0">
                <a:latin typeface="Calibri" panose="020F0502020204030204" pitchFamily="34" charset="0"/>
                <a:cs typeface="Calibri" panose="020F0502020204030204" pitchFamily="34" charset="0"/>
              </a:rPr>
              <a:t>for use in a </a:t>
            </a:r>
            <a:r>
              <a:rPr lang="en-US" sz="1300" b="1" u="sng" dirty="0">
                <a:solidFill>
                  <a:srgbClr val="003399"/>
                </a:solidFill>
                <a:latin typeface="Calibri" panose="020F0502020204030204" pitchFamily="34" charset="0"/>
                <a:cs typeface="Calibri" panose="020F0502020204030204" pitchFamily="34" charset="0"/>
              </a:rPr>
              <a:t>non-food-producing animal species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or (b) of this paragraph, </a:t>
            </a:r>
            <a:r>
              <a:rPr lang="en-US" sz="1300" b="1" dirty="0">
                <a:latin typeface="Calibri" panose="020F0502020204030204" pitchFamily="34" charset="0"/>
                <a:cs typeface="Calibri" panose="020F0502020204030204" pitchFamily="34" charset="0"/>
              </a:rPr>
              <a:t>a medicinal product </a:t>
            </a:r>
            <a:r>
              <a:rPr lang="en-US" sz="1300" b="1" u="sng" dirty="0">
                <a:solidFill>
                  <a:srgbClr val="003399"/>
                </a:solidFill>
                <a:latin typeface="Calibri" panose="020F0502020204030204" pitchFamily="34" charset="0"/>
                <a:cs typeface="Calibri" panose="020F0502020204030204" pitchFamily="34" charset="0"/>
              </a:rPr>
              <a:t>for human use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in accordance with Directive </a:t>
            </a:r>
            <a:r>
              <a:rPr lang="en-US" sz="1300" dirty="0">
                <a:latin typeface="Calibri" panose="020F0502020204030204" pitchFamily="34" charset="0"/>
                <a:cs typeface="Calibri" panose="020F0502020204030204" pitchFamily="34" charset="0"/>
              </a:rPr>
              <a:t>2001/83/EC or Regulation (EC) No 726/2004;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medicinal product as referred to in point (a), (b) or (c) of this paragraph, </a:t>
            </a:r>
            <a:r>
              <a:rPr lang="en-US" sz="1300" b="1"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solidFill>
                  <a:srgbClr val="003399"/>
                </a:solidFill>
                <a:latin typeface="Calibri" panose="020F0502020204030204" pitchFamily="34" charset="0"/>
                <a:cs typeface="Calibri" panose="020F0502020204030204" pitchFamily="34" charset="0"/>
              </a:rPr>
              <a:t> prepared extemporaneously </a:t>
            </a:r>
            <a:r>
              <a:rPr lang="en-US" sz="1300" dirty="0">
                <a:latin typeface="Calibri" panose="020F0502020204030204" pitchFamily="34" charset="0"/>
                <a:cs typeface="Calibri" panose="020F0502020204030204" pitchFamily="34" charset="0"/>
              </a:rPr>
              <a:t>in accordance with the terms of a veterinary prescription.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b="1" u="sng" dirty="0">
                <a:latin typeface="Calibri" panose="020F0502020204030204" pitchFamily="34" charset="0"/>
                <a:cs typeface="Calibri" panose="020F0502020204030204" pitchFamily="34" charset="0"/>
              </a:rPr>
              <a:t>Except as regards immunological veterinary medicinal products</a:t>
            </a:r>
            <a:r>
              <a:rPr lang="en-US" sz="1300" dirty="0">
                <a:latin typeface="Calibri" panose="020F0502020204030204" pitchFamily="34" charset="0"/>
                <a:cs typeface="Calibri" panose="020F0502020204030204" pitchFamily="34" charset="0"/>
              </a:rPr>
              <a:t>,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in a </a:t>
            </a:r>
            <a:r>
              <a:rPr lang="en-US" sz="1300" b="1" dirty="0">
                <a:solidFill>
                  <a:srgbClr val="00B050"/>
                </a:solidFill>
                <a:latin typeface="Calibri" panose="020F0502020204030204" pitchFamily="34" charset="0"/>
                <a:cs typeface="Calibri" panose="020F0502020204030204" pitchFamily="34" charset="0"/>
              </a:rPr>
              <a:t>third country </a:t>
            </a:r>
            <a:r>
              <a:rPr lang="en-US" sz="1300" b="1" dirty="0">
                <a:latin typeface="Calibri" panose="020F0502020204030204" pitchFamily="34" charset="0"/>
                <a:cs typeface="Calibri" panose="020F0502020204030204" pitchFamily="34" charset="0"/>
              </a:rPr>
              <a:t>for the same animal species and same indication.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The veterinarian may </a:t>
            </a:r>
            <a:r>
              <a:rPr lang="en-US" sz="1300" u="sng" dirty="0">
                <a:latin typeface="Calibri" panose="020F0502020204030204" pitchFamily="34" charset="0"/>
                <a:cs typeface="Calibri" panose="020F0502020204030204" pitchFamily="34" charset="0"/>
              </a:rPr>
              <a:t>administer</a:t>
            </a:r>
            <a:r>
              <a:rPr lang="en-US" sz="1300" dirty="0">
                <a:latin typeface="Calibri" panose="020F0502020204030204" pitchFamily="34" charset="0"/>
                <a:cs typeface="Calibri" panose="020F0502020204030204" pitchFamily="34" charset="0"/>
              </a:rPr>
              <a:t> the medicinal </a:t>
            </a:r>
            <a:r>
              <a:rPr lang="en-US" sz="1300" u="sng" dirty="0">
                <a:latin typeface="Calibri" panose="020F0502020204030204" pitchFamily="34" charset="0"/>
                <a:cs typeface="Calibri" panose="020F0502020204030204" pitchFamily="34" charset="0"/>
              </a:rPr>
              <a:t>product personally or allow another person to do so under the veterinarian’s responsibility, in accordance with national provisions</a:t>
            </a:r>
            <a:r>
              <a:rPr lang="en-US" sz="1300" dirty="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en-US" sz="1300" dirty="0">
                <a:latin typeface="Calibri" panose="020F0502020204030204" pitchFamily="34" charset="0"/>
                <a:cs typeface="Calibri" panose="020F0502020204030204" pitchFamily="34" charset="0"/>
              </a:rPr>
              <a:t>4.  This Article shall apply also when </a:t>
            </a:r>
            <a:r>
              <a:rPr lang="en-US" sz="1300" b="1" dirty="0">
                <a:solidFill>
                  <a:srgbClr val="FF9966"/>
                </a:solidFill>
                <a:latin typeface="Calibri" panose="020F0502020204030204" pitchFamily="34" charset="0"/>
                <a:cs typeface="Calibri" panose="020F0502020204030204" pitchFamily="34" charset="0"/>
              </a:rPr>
              <a:t>an </a:t>
            </a:r>
            <a:r>
              <a:rPr lang="en-US" sz="1300" b="1" dirty="0" err="1">
                <a:solidFill>
                  <a:srgbClr val="FF9966"/>
                </a:solidFill>
                <a:latin typeface="Calibri" panose="020F0502020204030204" pitchFamily="34" charset="0"/>
                <a:cs typeface="Calibri" panose="020F0502020204030204" pitchFamily="34" charset="0"/>
              </a:rPr>
              <a:t>authorised</a:t>
            </a:r>
            <a:r>
              <a:rPr lang="en-US" sz="1300" b="1" dirty="0">
                <a:solidFill>
                  <a:srgbClr val="FF9966"/>
                </a:solidFill>
                <a:latin typeface="Calibri" panose="020F0502020204030204" pitchFamily="34" charset="0"/>
                <a:cs typeface="Calibri" panose="020F0502020204030204" pitchFamily="34" charset="0"/>
              </a:rPr>
              <a:t> veterinary medicinal product is not available in the relevant Member State</a:t>
            </a:r>
            <a:endParaRPr lang="en-GB" sz="1300" b="1" dirty="0">
              <a:solidFill>
                <a:srgbClr val="FF9966"/>
              </a:solidFill>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11/11/2024</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11/11/2024</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es-ES" dirty="0">
                <a:latin typeface="Arial"/>
                <a:cs typeface="Arial"/>
              </a:rPr>
              <a:t>CZECH REPUBLIC</a:t>
            </a:r>
            <a:endParaRPr lang="es-ES" dirty="0"/>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es-ES" dirty="0">
                <a:latin typeface="Arial"/>
                <a:cs typeface="Arial"/>
              </a:rPr>
              <a:t>21 &amp; 22 NOVEMBER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a:ea typeface="+mn-ea"/>
                <a:cs typeface="Arial"/>
              </a:rPr>
              <a:t>Common rules – Veterinary prescription Czechia</a:t>
            </a: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35093" y="766753"/>
            <a:ext cx="4324426"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3" name="Picture 2">
            <a:extLst>
              <a:ext uri="{FF2B5EF4-FFF2-40B4-BE49-F238E27FC236}">
                <a16:creationId xmlns:a16="http://schemas.microsoft.com/office/drawing/2014/main" id="{666A433B-1FC4-126C-3958-3238168A07AE}"/>
              </a:ext>
            </a:extLst>
          </p:cNvPr>
          <p:cNvPicPr>
            <a:picLocks noChangeAspect="1"/>
          </p:cNvPicPr>
          <p:nvPr/>
        </p:nvPicPr>
        <p:blipFill>
          <a:blip r:embed="rId4"/>
          <a:stretch>
            <a:fillRect/>
          </a:stretch>
        </p:blipFill>
        <p:spPr>
          <a:xfrm>
            <a:off x="8077200" y="777865"/>
            <a:ext cx="3129272" cy="4347333"/>
          </a:xfrm>
          <a:prstGeom prst="rect">
            <a:avLst/>
          </a:prstGeom>
        </p:spPr>
      </p:pic>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en-US" b="1" dirty="0"/>
              <a:t>You can consult the EU database with all </a:t>
            </a:r>
            <a:r>
              <a:rPr lang="en-US" b="1" dirty="0" err="1"/>
              <a:t>authorised</a:t>
            </a:r>
            <a:r>
              <a:rPr lang="en-US" b="1" dirty="0"/>
              <a:t> veterinary medicines: </a:t>
            </a:r>
            <a:r>
              <a:rPr lang="en-US" sz="2000" dirty="0"/>
              <a:t>https://medicines.health.europa.eu/veterinary/</a:t>
            </a:r>
            <a:endParaRPr lang="en-GB" dirty="0"/>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5888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medicine </a:t>
            </a:r>
            <a:r>
              <a:rPr lang="en-US" sz="2392" b="1" kern="1200" dirty="0" err="1">
                <a:solidFill>
                  <a:srgbClr val="FFFFFF"/>
                </a:solidFill>
                <a:latin typeface="EC Square Sans Pro" panose="020B0506040000020004" pitchFamily="34" charset="0"/>
              </a:rPr>
              <a:t>authorised</a:t>
            </a:r>
            <a:r>
              <a:rPr lang="en-US" sz="2392" b="1" kern="1200" dirty="0">
                <a:solidFill>
                  <a:srgbClr val="FFFFFF"/>
                </a:solidFill>
                <a:latin typeface="EC Square Sans Pro" panose="020B0506040000020004" pitchFamily="34" charset="0"/>
              </a:rPr>
              <a:t> for </a:t>
            </a:r>
            <a:r>
              <a:rPr lang="en-US" sz="2392" b="1" u="sng" kern="1200" dirty="0">
                <a:solidFill>
                  <a:srgbClr val="FFFFFF"/>
                </a:solidFill>
                <a:latin typeface="EC Square Sans Pro" panose="020B0506040000020004" pitchFamily="34" charset="0"/>
              </a:rPr>
              <a:t>food-producing animals </a:t>
            </a:r>
            <a:r>
              <a:rPr lang="en-US" sz="2392" b="1" kern="1200" dirty="0">
                <a:solidFill>
                  <a:srgbClr val="FFFFFF"/>
                </a:solidFill>
                <a:latin typeface="EC Square Sans Pro" panose="020B0506040000020004" pitchFamily="34" charset="0"/>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dirty="0">
                <a:latin typeface="EC Square Sans Pro" panose="020B0506040000020004" pitchFamily="34" charset="0"/>
              </a:rPr>
              <a:t>Common rules – Use of veterinary medicinal products</a:t>
            </a:r>
            <a:endParaRPr lang="bg-BG" sz="2790" kern="1200" dirty="0">
              <a:latin typeface="EC Square Sans Pro" panose="020B0506040000020004" pitchFamily="34" charset="0"/>
            </a:endParaRPr>
          </a:p>
          <a:p>
            <a:pPr algn="l" defTabSz="911111" rtl="0">
              <a:defRPr/>
            </a:pPr>
            <a:r>
              <a:rPr lang="en-US" sz="2790" kern="1200" dirty="0">
                <a:latin typeface="EC Square Sans Pro" panose="020B0506040000020004" pitchFamily="34" charset="0"/>
              </a:rPr>
              <a:t>outside </a:t>
            </a:r>
            <a:r>
              <a:rPr lang="en-GB" sz="2790" kern="1200" dirty="0">
                <a:latin typeface="EC Square Sans Pro" panose="020B0506040000020004" pitchFamily="34" charset="0"/>
              </a:rPr>
              <a:t>the terms of the</a:t>
            </a:r>
            <a:r>
              <a:rPr lang="en-US" sz="2790" kern="1200" dirty="0">
                <a:latin typeface="EC Square Sans Pro" panose="020B0506040000020004" pitchFamily="34" charset="0"/>
              </a:rPr>
              <a:t> marketing </a:t>
            </a:r>
            <a:r>
              <a:rPr lang="en-US" sz="2790" kern="1200" dirty="0" err="1">
                <a:latin typeface="EC Square Sans Pro" panose="020B0506040000020004" pitchFamily="34" charset="0"/>
              </a:rPr>
              <a:t>authorisation</a:t>
            </a:r>
            <a:endParaRPr lang="en-US" sz="2790" kern="1200" dirty="0">
              <a:latin typeface="EC Square Sans Pro" panose="020B0506040000020004" pitchFamily="34" charset="0"/>
            </a:endParaRP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for the: </a:t>
            </a:r>
          </a:p>
          <a:p>
            <a:pPr algn="l" defTabSz="911111" rtl="0">
              <a:defRPr/>
            </a:pPr>
            <a:r>
              <a:rPr lang="en-US" sz="1594" b="1" kern="1200" dirty="0">
                <a:solidFill>
                  <a:srgbClr val="000000"/>
                </a:solidFill>
                <a:latin typeface="EC Square Sans Pro" panose="020B0506040000020004" pitchFamily="34" charset="0"/>
                <a:ea typeface="+mn-ea"/>
                <a:cs typeface="+mn-cs"/>
              </a:rPr>
              <a:t>- same/another indication</a:t>
            </a:r>
            <a:endParaRPr lang="en-US" sz="1594" b="1" kern="1200" dirty="0">
              <a:solidFill>
                <a:srgbClr val="FF0000"/>
              </a:solidFill>
              <a:latin typeface="EC Square Sans Pro" panose="020B0506040000020004" pitchFamily="34" charset="0"/>
              <a:ea typeface="+mn-ea"/>
              <a:cs typeface="+mn-cs"/>
            </a:endParaRPr>
          </a:p>
          <a:p>
            <a:pPr algn="l" defTabSz="911111" rtl="0">
              <a:defRPr/>
            </a:pPr>
            <a:r>
              <a:rPr lang="en-US" sz="1594" b="1" kern="1200" dirty="0">
                <a:solidFill>
                  <a:srgbClr val="000000"/>
                </a:solidFill>
                <a:latin typeface="EC Square Sans Pro" panose="020B0506040000020004" pitchFamily="34" charset="0"/>
                <a:ea typeface="+mn-ea"/>
                <a:cs typeface="+mn-cs"/>
              </a:rPr>
              <a:t>- in</a:t>
            </a:r>
            <a:r>
              <a:rPr lang="en-US" sz="1594" kern="1200" dirty="0">
                <a:solidFill>
                  <a:srgbClr val="000000"/>
                </a:solidFill>
                <a:latin typeface="EC Square Sans Pro" panose="020B0506040000020004" pitchFamily="34" charset="0"/>
                <a:ea typeface="+mn-ea"/>
                <a:cs typeface="+mn-cs"/>
              </a:rPr>
              <a:t> </a:t>
            </a:r>
            <a:r>
              <a:rPr lang="en-US" sz="1594" b="1" kern="1200" dirty="0">
                <a:solidFill>
                  <a:srgbClr val="000000"/>
                </a:solidFill>
                <a:latin typeface="EC Square Sans Pro" panose="020B0506040000020004" pitchFamily="34" charset="0"/>
                <a:ea typeface="+mn-ea"/>
                <a:cs typeface="+mn-cs"/>
              </a:rPr>
              <a:t>same/another food-producing species</a:t>
            </a:r>
          </a:p>
          <a:p>
            <a:pPr algn="l" defTabSz="911111" rtl="0">
              <a:defRPr/>
            </a:pPr>
            <a:r>
              <a:rPr lang="en-US" sz="1594" b="1" kern="1200" dirty="0">
                <a:solidFill>
                  <a:srgbClr val="000000"/>
                </a:solidFill>
                <a:latin typeface="EC Square Sans Pro" panose="020B0506040000020004" pitchFamily="34" charset="0"/>
                <a:ea typeface="+mn-ea"/>
                <a:cs typeface="+mn-cs"/>
              </a:rPr>
              <a:t>- </a:t>
            </a:r>
            <a:r>
              <a:rPr lang="en-US" sz="1594" kern="1200" dirty="0">
                <a:solidFill>
                  <a:srgbClr val="000000"/>
                </a:solidFill>
                <a:latin typeface="EC Square Sans Pro" panose="020B0506040000020004" pitchFamily="34" charset="0"/>
                <a:ea typeface="+mn-ea"/>
                <a:cs typeface="+mn-cs"/>
              </a:rPr>
              <a:t>in the </a:t>
            </a:r>
            <a:r>
              <a:rPr lang="en-US" sz="1594" b="1" kern="1200" dirty="0">
                <a:solidFill>
                  <a:srgbClr val="000000"/>
                </a:solidFill>
                <a:latin typeface="EC Square Sans Pro" panose="020B0506040000020004" pitchFamily="34" charset="0"/>
                <a:ea typeface="+mn-ea"/>
                <a:cs typeface="+mn-cs"/>
              </a:rPr>
              <a:t>same/another EU country</a:t>
            </a:r>
            <a:endParaRPr lang="LID4096" sz="1594" b="1" kern="1200" dirty="0">
              <a:solidFill>
                <a:srgbClr val="000000"/>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337303"/>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A human medicine </a:t>
            </a:r>
            <a:r>
              <a:rPr lang="en-US" sz="1594" b="1" kern="1200" dirty="0" err="1">
                <a:solidFill>
                  <a:srgbClr val="000000"/>
                </a:solidFill>
                <a:latin typeface="EC Square Sans Pro" panose="020B0506040000020004" pitchFamily="34" charset="0"/>
                <a:ea typeface="+mn-ea"/>
                <a:cs typeface="+mn-cs"/>
              </a:rPr>
              <a:t>authorised</a:t>
            </a:r>
            <a:endParaRPr lang="en-US" sz="1594" b="1" kern="1200" dirty="0">
              <a:solidFill>
                <a:srgbClr val="000000"/>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82615"/>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VMP prepared extemporaneously </a:t>
            </a:r>
            <a:r>
              <a:rPr lang="en-US" sz="1594" kern="1200" dirty="0">
                <a:solidFill>
                  <a:srgbClr val="000000"/>
                </a:solidFill>
                <a:latin typeface="EC Square Sans Pro" panose="020B0506040000020004" pitchFamily="34" charset="0"/>
                <a:ea typeface="+mn-ea"/>
                <a:cs typeface="+mn-cs"/>
              </a:rPr>
              <a:t>in accordance with the terms of a veterinary prescription. </a:t>
            </a:r>
            <a:endParaRPr lang="en-GB" sz="1096" kern="1200" dirty="0">
              <a:solidFill>
                <a:srgbClr val="000000"/>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(Art106(1)) in your country for the species and indication concerned</a:t>
            </a:r>
            <a:endParaRPr lang="LID4096" sz="1594" b="1" kern="1200" dirty="0">
              <a:solidFill>
                <a:srgbClr val="000000"/>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45381" y="2610911"/>
            <a:ext cx="3188579" cy="582615"/>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under vet responsibility </a:t>
            </a:r>
          </a:p>
          <a:p>
            <a:pPr algn="l" defTabSz="911111" rtl="0">
              <a:defRPr/>
            </a:pPr>
            <a:r>
              <a:rPr lang="en-US" sz="1594" i="1" kern="1200" dirty="0">
                <a:solidFill>
                  <a:srgbClr val="C00000"/>
                </a:solidFill>
                <a:latin typeface="EC Square Sans Pro" panose="020B0506040000020004" pitchFamily="34" charset="0"/>
                <a:ea typeface="+mn-ea"/>
                <a:cs typeface="+mn-cs"/>
              </a:rPr>
              <a:t>&amp;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Select a product</a:t>
            </a:r>
            <a:endParaRPr lang="LID4096" sz="1794" kern="1200" dirty="0">
              <a:solidFill>
                <a:srgbClr val="FFFFFF"/>
              </a:solidFill>
              <a:latin typeface="EC Square Sans Pro" panose="020B0506040000020004" pitchFamily="34" charset="0"/>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1464750"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use</a:t>
            </a:r>
            <a:endParaRPr lang="LID4096" sz="1594" b="1" i="1" kern="1200" dirty="0">
              <a:solidFill>
                <a:srgbClr val="C00000"/>
              </a:solidFill>
              <a:latin typeface="EC Square Sans Pro" panose="020B0506040000020004" pitchFamily="34" charset="0"/>
              <a:ea typeface="+mn-ea"/>
              <a:cs typeface="+mn-cs"/>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717452"/>
            <a:ext cx="1479225"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en-US" sz="1394" b="1" kern="1200" dirty="0">
                <a:solidFill>
                  <a:srgbClr val="000000"/>
                </a:solidFill>
                <a:latin typeface="EC Square Sans Pro" panose="020B0506040000020004" pitchFamily="34" charset="0"/>
                <a:ea typeface="+mn-ea"/>
                <a:cs typeface="+mn-cs"/>
              </a:rPr>
              <a:t>Product </a:t>
            </a:r>
            <a:r>
              <a:rPr lang="en-US" sz="1394" b="1" kern="1200" dirty="0" err="1">
                <a:solidFill>
                  <a:srgbClr val="000000"/>
                </a:solidFill>
                <a:latin typeface="EC Square Sans Pro" panose="020B0506040000020004" pitchFamily="34" charset="0"/>
                <a:ea typeface="+mn-ea"/>
                <a:cs typeface="+mn-cs"/>
              </a:rPr>
              <a:t>authorised</a:t>
            </a:r>
            <a:r>
              <a:rPr lang="en-US" sz="1394" b="1" kern="1200" dirty="0">
                <a:solidFill>
                  <a:srgbClr val="000000"/>
                </a:solidFill>
                <a:latin typeface="EC Square Sans Pro" panose="020B0506040000020004" pitchFamily="34" charset="0"/>
                <a:ea typeface="+mn-ea"/>
                <a:cs typeface="+mn-cs"/>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19775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Prepare a product</a:t>
            </a:r>
            <a:endParaRPr lang="LID4096" sz="1794" kern="1200" dirty="0">
              <a:solidFill>
                <a:srgbClr val="FFFFFF"/>
              </a:solidFill>
              <a:latin typeface="EC Square Sans Pro" panose="020B0506040000020004" pitchFamily="34" charset="0"/>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861642" cy="1382435"/>
          </a:xfrm>
          <a:prstGeom prst="rect">
            <a:avLst/>
          </a:prstGeom>
          <a:noFill/>
        </p:spPr>
        <p:txBody>
          <a:bodyPr wrap="square" rtlCol="0">
            <a:spAutoFit/>
          </a:bodyPr>
          <a:lstStyle/>
          <a:p>
            <a:pPr algn="l" defTabSz="911111" rtl="0">
              <a:defRPr/>
            </a:pPr>
            <a:r>
              <a:rPr lang="en-US" sz="1397" b="1" kern="1200" dirty="0">
                <a:solidFill>
                  <a:srgbClr val="FF0000"/>
                </a:solidFill>
                <a:latin typeface="EC Square Sans Pro" panose="020B0506040000020004"/>
                <a:ea typeface="+mn-ea"/>
                <a:cs typeface="+mn-cs"/>
              </a:rPr>
              <a:t>3</a:t>
            </a:r>
            <a:r>
              <a:rPr lang="en-US" sz="1397" b="1" kern="1200" baseline="30000" dirty="0">
                <a:solidFill>
                  <a:srgbClr val="FF0000"/>
                </a:solidFill>
                <a:latin typeface="EC Square Sans Pro" panose="020B0506040000020004"/>
                <a:ea typeface="+mn-ea"/>
                <a:cs typeface="+mn-cs"/>
              </a:rPr>
              <a:t>rd</a:t>
            </a:r>
            <a:r>
              <a:rPr lang="en-US" sz="1397" b="1" kern="1200" dirty="0">
                <a:solidFill>
                  <a:srgbClr val="FF0000"/>
                </a:solidFill>
                <a:latin typeface="EC Square Sans Pro" panose="020B0506040000020004"/>
                <a:ea typeface="+mn-ea"/>
                <a:cs typeface="+mn-cs"/>
              </a:rPr>
              <a:t> country products :</a:t>
            </a:r>
          </a:p>
          <a:p>
            <a:pPr algn="l" defTabSz="911111" rtl="0">
              <a:defRPr/>
            </a:pPr>
            <a:r>
              <a:rPr lang="en-US" sz="1397" kern="1200" dirty="0">
                <a:solidFill>
                  <a:prstClr val="black"/>
                </a:solidFill>
                <a:latin typeface="EC Square Sans Pro" panose="020B0506040000020004"/>
                <a:ea typeface="+mn-ea"/>
                <a:cs typeface="+mn-cs"/>
              </a:rPr>
              <a:t> In cases where none of the foregoing options are available </a:t>
            </a:r>
            <a:r>
              <a:rPr lang="en-US" sz="1397" kern="1200" dirty="0">
                <a:solidFill>
                  <a:prstClr val="black"/>
                </a:solidFill>
                <a:latin typeface="Montserrat" panose="00000500000000000000" pitchFamily="2" charset="0"/>
                <a:ea typeface="+mn-ea"/>
                <a:cs typeface="+mn-cs"/>
              </a:rPr>
              <a:t>→ </a:t>
            </a:r>
            <a:r>
              <a:rPr lang="en-US" sz="1397" kern="1200" dirty="0">
                <a:solidFill>
                  <a:prstClr val="black"/>
                </a:solidFill>
                <a:latin typeface="EC Square Sans Pro" panose="020B0506040000020004"/>
                <a:ea typeface="+mn-ea"/>
                <a:cs typeface="+mn-cs"/>
              </a:rPr>
              <a:t>use a VMP </a:t>
            </a:r>
            <a:r>
              <a:rPr lang="en-US" sz="1397" kern="1200" dirty="0" err="1">
                <a:solidFill>
                  <a:prstClr val="black"/>
                </a:solidFill>
                <a:latin typeface="EC Square Sans Pro" panose="020B0506040000020004"/>
                <a:ea typeface="+mn-ea"/>
                <a:cs typeface="+mn-cs"/>
              </a:rPr>
              <a:t>authorised</a:t>
            </a:r>
            <a:r>
              <a:rPr lang="en-US" sz="1397" kern="1200" dirty="0">
                <a:solidFill>
                  <a:prstClr val="black"/>
                </a:solidFill>
                <a:latin typeface="EC Square Sans Pro" panose="020B0506040000020004"/>
                <a:ea typeface="+mn-ea"/>
                <a:cs typeface="+mn-cs"/>
              </a:rPr>
              <a:t> in a </a:t>
            </a:r>
            <a:r>
              <a:rPr lang="en-US" sz="1397" b="1" kern="1200" dirty="0">
                <a:solidFill>
                  <a:prstClr val="black"/>
                </a:solidFill>
                <a:latin typeface="EC Square Sans Pro" panose="020B0506040000020004"/>
                <a:ea typeface="+mn-ea"/>
                <a:cs typeface="+mn-cs"/>
              </a:rPr>
              <a:t>third country for the same animal species and the same indication</a:t>
            </a:r>
            <a:endParaRPr lang="en-BE" sz="1397"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en-US" sz="2200" b="1" kern="0" dirty="0">
                <a:latin typeface="EC Square Sans Pro"/>
                <a:cs typeface="Arial"/>
              </a:rPr>
              <a:t>Use of medicinal products</a:t>
            </a:r>
            <a:r>
              <a:rPr lang="fr-BE" sz="2200" b="1" dirty="0">
                <a:latin typeface="EC Square Sans Pro"/>
                <a:cs typeface="Arial"/>
              </a:rPr>
              <a:t> </a:t>
            </a:r>
            <a:r>
              <a:rPr lang="en-US" sz="2200" b="1" kern="0" dirty="0">
                <a:latin typeface="EC Square Sans Pro"/>
                <a:cs typeface="Arial"/>
              </a:rPr>
              <a:t>outside </a:t>
            </a:r>
            <a:r>
              <a:rPr lang="en-GB" sz="2200" b="1" kern="0" dirty="0">
                <a:latin typeface="EC Square Sans Pro"/>
                <a:cs typeface="Arial"/>
              </a:rPr>
              <a:t>the terms of the</a:t>
            </a:r>
            <a:r>
              <a:rPr lang="en-US" sz="2200" b="1" kern="0" dirty="0">
                <a:latin typeface="EC Square Sans Pro"/>
                <a:cs typeface="Arial"/>
              </a:rPr>
              <a:t> marketing</a:t>
            </a:r>
            <a:r>
              <a:rPr lang="en-US" sz="2200" b="1" kern="0" dirty="0">
                <a:solidFill>
                  <a:srgbClr val="FF0000"/>
                </a:solidFill>
                <a:latin typeface="EC Square Sans Pro"/>
                <a:cs typeface="Arial"/>
              </a:rPr>
              <a:t> </a:t>
            </a:r>
            <a:r>
              <a:rPr lang="en-US" sz="2200" b="1" kern="0" err="1">
                <a:latin typeface="EC Square Sans Pro"/>
                <a:cs typeface="Arial"/>
              </a:rPr>
              <a:t>authorisation</a:t>
            </a:r>
            <a:r>
              <a:rPr lang="en-US" sz="2200" b="1" kern="0" dirty="0">
                <a:latin typeface="EC Square Sans Pro"/>
                <a:cs typeface="Arial"/>
              </a:rPr>
              <a:t> in</a:t>
            </a:r>
            <a:r>
              <a:rPr lang="fr-BE" sz="2200" b="1" dirty="0">
                <a:latin typeface="EC Square Sans Pro"/>
                <a:cs typeface="Arial"/>
              </a:rPr>
              <a:t> </a:t>
            </a:r>
            <a:r>
              <a:rPr lang="fr-BE" sz="2200" b="1" u="sng" err="1">
                <a:latin typeface="EC Square Sans Pro"/>
                <a:cs typeface="Arial"/>
              </a:rPr>
              <a:t>food-producing</a:t>
            </a:r>
            <a:r>
              <a:rPr lang="fr-BE" sz="2200" b="1" u="sng" dirty="0">
                <a:latin typeface="EC Square Sans Pro"/>
                <a:cs typeface="Arial"/>
              </a:rPr>
              <a:t> </a:t>
            </a:r>
            <a:r>
              <a:rPr lang="fr-BE" sz="2200" b="1" u="sng" err="1">
                <a:latin typeface="EC Square Sans Pro"/>
                <a:cs typeface="Arial"/>
              </a:rPr>
              <a:t>terrestrial</a:t>
            </a:r>
            <a:r>
              <a:rPr lang="fr-BE" sz="2200" b="1" u="sng" dirty="0">
                <a:solidFill>
                  <a:srgbClr val="FF0000"/>
                </a:solidFill>
                <a:latin typeface="EC Square Sans Pro"/>
                <a:cs typeface="Arial"/>
              </a:rPr>
              <a:t> </a:t>
            </a:r>
            <a:r>
              <a:rPr lang="fr-BE" sz="2200" b="1" u="sng" err="1">
                <a:latin typeface="EC Square Sans Pro"/>
                <a:cs typeface="Arial"/>
              </a:rPr>
              <a:t>animals</a:t>
            </a:r>
            <a:endParaRPr lang="en-GB" sz="2200">
              <a:latin typeface="EC Square Sans Pro"/>
              <a:cs typeface="Arial"/>
            </a:endParaRP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489820" cy="5151548"/>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or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p>
          <a:p>
            <a:pPr marL="447040" lvl="1" algn="l" rtl="0"/>
            <a:r>
              <a:rPr lang="fr-BE" sz="2192" kern="1200" dirty="0">
                <a:solidFill>
                  <a:prstClr val="black"/>
                </a:solidFill>
                <a:latin typeface="EC Square Sans Pro" panose="020B0506040000020004"/>
                <a:ea typeface="+mn-ea"/>
                <a:cs typeface="+mn-cs"/>
              </a:rPr>
              <a:t>for use in </a:t>
            </a:r>
            <a:r>
              <a:rPr lang="fr-BE" sz="2192" b="1" u="sng" kern="1200" dirty="0">
                <a:solidFill>
                  <a:srgbClr val="009900"/>
                </a:solidFill>
                <a:latin typeface="EC Square Sans Pro" panose="020B0506040000020004"/>
                <a:ea typeface="+mn-ea"/>
                <a:cs typeface="+mn-cs"/>
              </a:rPr>
              <a:t>non-</a:t>
            </a:r>
            <a:r>
              <a:rPr lang="fr-BE" sz="2192" b="1" u="sng" kern="1200" dirty="0" err="1">
                <a:solidFill>
                  <a:srgbClr val="009900"/>
                </a:solidFill>
                <a:latin typeface="EC Square Sans Pro" panose="020B0506040000020004"/>
                <a:ea typeface="+mn-ea"/>
                <a:cs typeface="+mn-cs"/>
              </a:rPr>
              <a:t>food</a:t>
            </a:r>
            <a:r>
              <a:rPr lang="fr-BE" sz="2192" b="1" u="sng" kern="1200" dirty="0">
                <a:solidFill>
                  <a:srgbClr val="009900"/>
                </a:solidFill>
                <a:latin typeface="EC Square Sans Pro" panose="020B0506040000020004"/>
                <a:ea typeface="+mn-ea"/>
                <a:cs typeface="+mn-cs"/>
              </a:rPr>
              <a:t>-</a:t>
            </a:r>
            <a:r>
              <a:rPr lang="fr-BE" sz="2192" b="1" u="sng" kern="1200" dirty="0" err="1">
                <a:solidFill>
                  <a:srgbClr val="009900"/>
                </a:solidFill>
                <a:latin typeface="EC Square Sans Pro" panose="020B0506040000020004"/>
                <a:ea typeface="+mn-ea"/>
                <a:cs typeface="+mn-cs"/>
              </a:rPr>
              <a:t>producing</a:t>
            </a:r>
            <a:r>
              <a:rPr lang="fr-BE" sz="2192" b="1" u="sng" kern="1200" dirty="0">
                <a:solidFill>
                  <a:srgbClr val="009900"/>
                </a:solidFill>
                <a:latin typeface="EC Square Sans Pro" panose="020B0506040000020004"/>
                <a:ea typeface="+mn-ea"/>
                <a:cs typeface="+mn-cs"/>
              </a:rPr>
              <a:t> animal </a:t>
            </a:r>
            <a:r>
              <a:rPr lang="fr-BE" sz="2192" kern="1200" dirty="0">
                <a:solidFill>
                  <a:prstClr val="black"/>
                </a:solidFill>
                <a:latin typeface="EC Square Sans Pro" panose="020B0506040000020004"/>
                <a:ea typeface="+mn-ea"/>
                <a:cs typeface="+mn-cs"/>
              </a:rPr>
              <a:t>for the </a:t>
            </a:r>
            <a:r>
              <a:rPr lang="fr-BE" sz="2192" b="1" u="sng" kern="1200" dirty="0" err="1">
                <a:solidFill>
                  <a:srgbClr val="FF9966"/>
                </a:solidFill>
                <a:latin typeface="EC Square Sans Pro" panose="020B0506040000020004"/>
                <a:ea typeface="+mn-ea"/>
                <a:cs typeface="+mn-cs"/>
              </a:rPr>
              <a:t>same</a:t>
            </a:r>
            <a:r>
              <a:rPr lang="fr-BE" sz="2192" b="1" u="sng"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kern="1200" dirty="0">
                <a:solidFill>
                  <a:srgbClr val="003399"/>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 </a:t>
            </a:r>
            <a:r>
              <a:rPr lang="en-US" sz="2192" kern="1200" dirty="0">
                <a:solidFill>
                  <a:prstClr val="black"/>
                </a:solidFill>
                <a:latin typeface="EC Square Sans Pro" panose="020B0506040000020004"/>
                <a:ea typeface="+mn-ea"/>
                <a:cs typeface="+mn-cs"/>
              </a:rPr>
              <a:t>(not for vaccines!)</a:t>
            </a:r>
            <a:endParaRPr lang="en-GB" sz="2192" kern="1200" dirty="0">
              <a:solidFill>
                <a:prstClr val="black"/>
              </a:solidFill>
              <a:latin typeface="EC Square Sans Pro" panose="020B0506040000020004"/>
              <a:ea typeface="+mn-ea"/>
              <a:cs typeface="+mn-cs"/>
            </a:endParaRP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3" y="3077278"/>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05032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9" y="4079509"/>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9" y="4816546"/>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9" y="5446631"/>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authorized medicine is available for </a:t>
            </a:r>
            <a:r>
              <a:rPr lang="en-US" sz="2392" b="1" u="sng" kern="1200" dirty="0">
                <a:solidFill>
                  <a:srgbClr val="FFFFFF"/>
                </a:solidFill>
                <a:latin typeface="EC Square Sans Pro" panose="020B0506040000020004" pitchFamily="34" charset="0"/>
              </a:rPr>
              <a:t>food-producing aquatic animals </a:t>
            </a:r>
            <a:r>
              <a:rPr lang="en-US" sz="2392" b="1" kern="1200" dirty="0">
                <a:solidFill>
                  <a:srgbClr val="FFFFFF"/>
                </a:solidFill>
                <a:latin typeface="EC Square Sans Pro" panose="020B0506040000020004" pitchFamily="34" charset="0"/>
              </a:rPr>
              <a:t>or authorized ones are not available</a:t>
            </a:r>
            <a:endParaRPr lang="en-US" sz="2790" b="1" kern="1200" dirty="0">
              <a:solidFill>
                <a:srgbClr val="FFFFFF"/>
              </a:solidFill>
              <a:latin typeface="EC Square Sans Pro" panose="020B0506040000020004" pitchFamily="34" charset="0"/>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a:latin typeface="EC Square Sans Pro" panose="020B0506040000020004" pitchFamily="34" charset="0"/>
              </a:rPr>
              <a:t>Common rules – Use of Veterinary Medicinal Products</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for the: </a:t>
            </a:r>
          </a:p>
          <a:p>
            <a:pPr algn="l" defTabSz="911111" rtl="0">
              <a:defRPr/>
            </a:pPr>
            <a:r>
              <a:rPr lang="en-US" sz="1594" kern="1200" dirty="0">
                <a:solidFill>
                  <a:srgbClr val="616161"/>
                </a:solidFill>
                <a:latin typeface="EC Square Sans Pro" panose="020B0506040000020004" pitchFamily="34" charset="0"/>
                <a:ea typeface="+mn-ea"/>
                <a:cs typeface="+mn-cs"/>
              </a:rPr>
              <a:t>- </a:t>
            </a:r>
            <a:r>
              <a:rPr lang="en-US" sz="1394" b="1" kern="1200" dirty="0">
                <a:solidFill>
                  <a:srgbClr val="616161"/>
                </a:solidFill>
                <a:latin typeface="EC Square Sans Pro" panose="020B0506040000020004" pitchFamily="34" charset="0"/>
                <a:ea typeface="+mn-ea"/>
                <a:cs typeface="+mn-cs"/>
              </a:rPr>
              <a:t>same/another indication</a:t>
            </a:r>
          </a:p>
          <a:p>
            <a:pPr algn="l" defTabSz="911111" rtl="0">
              <a:defRPr/>
            </a:pPr>
            <a:r>
              <a:rPr lang="en-US" sz="1394" kern="1200" dirty="0">
                <a:solidFill>
                  <a:srgbClr val="616161"/>
                </a:solidFill>
                <a:latin typeface="EC Square Sans Pro" panose="020B0506040000020004" pitchFamily="34" charset="0"/>
                <a:ea typeface="+mn-ea"/>
                <a:cs typeface="+mn-cs"/>
              </a:rPr>
              <a:t>- in </a:t>
            </a:r>
            <a:r>
              <a:rPr lang="en-US" sz="1394" b="1" kern="1200" dirty="0">
                <a:solidFill>
                  <a:srgbClr val="616161"/>
                </a:solidFill>
                <a:latin typeface="EC Square Sans Pro" panose="020B0506040000020004" pitchFamily="34" charset="0"/>
                <a:ea typeface="+mn-ea"/>
                <a:cs typeface="+mn-cs"/>
              </a:rPr>
              <a:t>same/another food-producing  aquatic species</a:t>
            </a:r>
          </a:p>
          <a:p>
            <a:pPr algn="l" defTabSz="911111" rtl="0">
              <a:defRPr/>
            </a:pPr>
            <a:r>
              <a:rPr lang="en-US" sz="1394" kern="1200" dirty="0">
                <a:solidFill>
                  <a:srgbClr val="616161"/>
                </a:solidFill>
                <a:latin typeface="EC Square Sans Pro" panose="020B0506040000020004" pitchFamily="34" charset="0"/>
                <a:ea typeface="+mn-ea"/>
                <a:cs typeface="+mn-cs"/>
              </a:rPr>
              <a:t>- in the </a:t>
            </a:r>
            <a:r>
              <a:rPr lang="en-US" sz="1394" b="1" kern="1200" dirty="0">
                <a:solidFill>
                  <a:srgbClr val="616161"/>
                </a:solidFill>
                <a:latin typeface="EC Square Sans Pro" panose="020B0506040000020004" pitchFamily="34" charset="0"/>
                <a:ea typeface="+mn-ea"/>
                <a:cs typeface="+mn-cs"/>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the EU for </a:t>
            </a:r>
            <a:r>
              <a:rPr lang="en-US" sz="1594" b="1" kern="1200" dirty="0">
                <a:solidFill>
                  <a:srgbClr val="616161"/>
                </a:solidFill>
                <a:latin typeface="EC Square Sans Pro" panose="020B0506040000020004" pitchFamily="34" charset="0"/>
                <a:ea typeface="+mn-ea"/>
                <a:cs typeface="+mn-cs"/>
              </a:rPr>
              <a:t>food-producing terrestrial species </a:t>
            </a:r>
            <a:r>
              <a:rPr lang="en-US" sz="1594" kern="1200" dirty="0">
                <a:solidFill>
                  <a:srgbClr val="616161"/>
                </a:solidFill>
                <a:latin typeface="EC Square Sans Pro" panose="020B0506040000020004" pitchFamily="34" charset="0"/>
                <a:ea typeface="+mn-ea"/>
                <a:cs typeface="+mn-cs"/>
              </a:rPr>
              <a:t>(substance list under development)</a:t>
            </a:r>
            <a:endParaRPr lang="LID4096" sz="1594" kern="1200" dirty="0">
              <a:solidFill>
                <a:prstClr val="black"/>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A </a:t>
            </a:r>
            <a:r>
              <a:rPr lang="en-US" sz="1594" b="1" kern="1200" dirty="0">
                <a:solidFill>
                  <a:srgbClr val="616161"/>
                </a:solidFill>
                <a:latin typeface="EC Square Sans Pro" panose="020B0506040000020004" pitchFamily="34" charset="0"/>
                <a:ea typeface="+mn-ea"/>
                <a:cs typeface="+mn-cs"/>
              </a:rPr>
              <a:t>human medicine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(substance list under development)</a:t>
            </a:r>
            <a:endParaRPr lang="en-US" sz="1594" b="1" kern="1200" dirty="0">
              <a:solidFill>
                <a:srgbClr val="616161"/>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en-US" sz="1594" b="1" kern="1200" dirty="0">
                <a:solidFill>
                  <a:srgbClr val="616161"/>
                </a:solidFill>
                <a:latin typeface="EC Square Sans Pro" panose="020B0506040000020004" pitchFamily="34" charset="0"/>
                <a:ea typeface="+mn-ea"/>
                <a:cs typeface="+mn-cs"/>
              </a:rPr>
              <a:t>VMP prepared extemporaneously </a:t>
            </a:r>
            <a:r>
              <a:rPr lang="en-US" sz="1594" kern="1200" dirty="0">
                <a:solidFill>
                  <a:srgbClr val="616161"/>
                </a:solidFill>
                <a:latin typeface="EC Square Sans Pro" panose="020B0506040000020004" pitchFamily="34" charset="0"/>
                <a:ea typeface="+mn-ea"/>
                <a:cs typeface="+mn-cs"/>
              </a:rPr>
              <a:t>in accordance with the terms of a veterinary prescription</a:t>
            </a:r>
            <a:endParaRPr lang="en-GB" sz="1594" kern="1200" dirty="0">
              <a:solidFill>
                <a:prstClr val="black"/>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your country for the aquatic animal species and indication concerned</a:t>
            </a:r>
            <a:endParaRPr lang="LID4096" sz="1594" b="1" kern="1200" dirty="0">
              <a:solidFill>
                <a:prstClr val="black"/>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55756"/>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Prepare a product</a:t>
            </a:r>
            <a:endParaRPr lang="LID4096" sz="1794" kern="1200">
              <a:solidFill>
                <a:srgbClr val="FFFFFF"/>
              </a:solidFill>
              <a:latin typeface="EC Square Sans Pro" panose="020B0506040000020004" pitchFamily="34" charset="0"/>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1118141"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use</a:t>
            </a:r>
            <a:endParaRPr lang="LID4096" sz="1594" b="1" i="1" kern="1200" dirty="0">
              <a:solidFill>
                <a:srgbClr val="C00000"/>
              </a:solidFill>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3697134"/>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en-US" sz="1594" b="1" kern="1200" dirty="0">
                <a:solidFill>
                  <a:srgbClr val="FF0000"/>
                </a:solidFill>
                <a:latin typeface="EC Square Sans Pro" panose="020B0506040000020004"/>
                <a:ea typeface="+mn-ea"/>
                <a:cs typeface="+mn-cs"/>
              </a:rPr>
              <a:t>3</a:t>
            </a:r>
            <a:r>
              <a:rPr lang="en-US" sz="1594" b="1" kern="1200" baseline="30000" dirty="0">
                <a:solidFill>
                  <a:srgbClr val="FF0000"/>
                </a:solidFill>
                <a:latin typeface="EC Square Sans Pro" panose="020B0506040000020004"/>
                <a:ea typeface="+mn-ea"/>
                <a:cs typeface="+mn-cs"/>
              </a:rPr>
              <a:t>rd</a:t>
            </a:r>
            <a:r>
              <a:rPr lang="en-US" sz="1594" b="1" kern="1200" dirty="0">
                <a:solidFill>
                  <a:srgbClr val="FF0000"/>
                </a:solidFill>
                <a:latin typeface="EC Square Sans Pro" panose="020B0506040000020004"/>
                <a:ea typeface="+mn-ea"/>
                <a:cs typeface="+mn-cs"/>
              </a:rPr>
              <a:t> country products :</a:t>
            </a:r>
          </a:p>
          <a:p>
            <a:pPr algn="l" defTabSz="911111" rtl="0">
              <a:defRPr/>
            </a:pPr>
            <a:r>
              <a:rPr lang="en-US" sz="1594" kern="1200" dirty="0">
                <a:solidFill>
                  <a:prstClr val="black"/>
                </a:solidFill>
                <a:latin typeface="EC Square Sans Pro" panose="020B0506040000020004"/>
                <a:ea typeface="+mn-ea"/>
                <a:cs typeface="+mn-cs"/>
              </a:rPr>
              <a:t> In cases where none of the foregoing options are available </a:t>
            </a:r>
            <a:r>
              <a:rPr lang="en-US" sz="1594" kern="1200" dirty="0">
                <a:solidFill>
                  <a:prstClr val="black"/>
                </a:solidFill>
                <a:latin typeface="Montserrat" panose="00000500000000000000" pitchFamily="2" charset="0"/>
                <a:ea typeface="+mn-ea"/>
                <a:cs typeface="+mn-cs"/>
              </a:rPr>
              <a:t>→ </a:t>
            </a:r>
            <a:r>
              <a:rPr lang="en-US" sz="1594" kern="1200" dirty="0">
                <a:solidFill>
                  <a:prstClr val="black"/>
                </a:solidFill>
                <a:latin typeface="EC Square Sans Pro" panose="020B0506040000020004"/>
                <a:ea typeface="+mn-ea"/>
                <a:cs typeface="+mn-cs"/>
              </a:rPr>
              <a:t>use a VMP </a:t>
            </a:r>
            <a:r>
              <a:rPr lang="en-US" sz="1594" kern="1200" dirty="0" err="1">
                <a:solidFill>
                  <a:prstClr val="black"/>
                </a:solidFill>
                <a:latin typeface="EC Square Sans Pro" panose="020B0506040000020004"/>
                <a:ea typeface="+mn-ea"/>
                <a:cs typeface="+mn-cs"/>
              </a:rPr>
              <a:t>authorised</a:t>
            </a:r>
            <a:r>
              <a:rPr lang="en-US" sz="1594" kern="1200" dirty="0">
                <a:solidFill>
                  <a:prstClr val="black"/>
                </a:solidFill>
                <a:latin typeface="EC Square Sans Pro" panose="020B0506040000020004"/>
                <a:ea typeface="+mn-ea"/>
                <a:cs typeface="+mn-cs"/>
              </a:rPr>
              <a:t> in a </a:t>
            </a:r>
            <a:r>
              <a:rPr lang="en-US" sz="1594" b="1" kern="1200" dirty="0">
                <a:solidFill>
                  <a:prstClr val="black"/>
                </a:solidFill>
                <a:latin typeface="EC Square Sans Pro" panose="020B0506040000020004"/>
                <a:ea typeface="+mn-ea"/>
                <a:cs typeface="+mn-cs"/>
              </a:rPr>
              <a:t>third country for the same animal species and the same indication</a:t>
            </a:r>
            <a:endParaRPr lang="en-BE" sz="1594"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en-US" sz="2350" b="1" kern="0" dirty="0">
                <a:latin typeface="EC Square Sans Pro"/>
                <a:cs typeface="Arial"/>
              </a:rPr>
              <a:t>Use of medicinal products outside </a:t>
            </a:r>
            <a:r>
              <a:rPr lang="en-GB" sz="2350" b="1" kern="0" dirty="0">
                <a:latin typeface="EC Square Sans Pro"/>
                <a:cs typeface="Arial"/>
              </a:rPr>
              <a:t>the terms of the</a:t>
            </a:r>
            <a:r>
              <a:rPr lang="en-US" sz="2350" b="1" kern="0" dirty="0">
                <a:latin typeface="EC Square Sans Pro"/>
                <a:cs typeface="Arial"/>
              </a:rPr>
              <a:t> marketing </a:t>
            </a:r>
            <a:r>
              <a:rPr lang="en-US" sz="2350" b="1" kern="0" dirty="0" err="1">
                <a:latin typeface="EC Square Sans Pro"/>
                <a:cs typeface="Arial"/>
              </a:rPr>
              <a:t>authorisation</a:t>
            </a:r>
            <a:r>
              <a:rPr lang="fr-BE" sz="2350" b="1" dirty="0">
                <a:latin typeface="EC Square Sans Pro"/>
                <a:cs typeface="Arial"/>
              </a:rPr>
              <a:t> in </a:t>
            </a:r>
            <a:r>
              <a:rPr lang="fr-BE" sz="2350" b="1" u="sng" dirty="0" err="1">
                <a:latin typeface="EC Square Sans Pro"/>
                <a:cs typeface="Arial"/>
              </a:rPr>
              <a:t>food-producing</a:t>
            </a:r>
            <a:r>
              <a:rPr lang="fr-BE" sz="2350" b="1" u="sng" dirty="0">
                <a:latin typeface="EC Square Sans Pro"/>
                <a:cs typeface="Arial"/>
              </a:rPr>
              <a:t> </a:t>
            </a:r>
            <a:r>
              <a:rPr lang="fr-BE" sz="2350" b="1" u="sng" dirty="0" err="1">
                <a:latin typeface="EC Square Sans Pro"/>
                <a:cs typeface="Arial"/>
              </a:rPr>
              <a:t>aquatic</a:t>
            </a:r>
            <a:r>
              <a:rPr lang="fr-BE" sz="2350" b="1" u="sng" dirty="0">
                <a:latin typeface="EC Square Sans Pro"/>
                <a:cs typeface="Arial"/>
              </a:rPr>
              <a:t> </a:t>
            </a:r>
            <a:r>
              <a:rPr lang="fr-BE" sz="2350" b="1" u="sng" dirty="0" err="1">
                <a:latin typeface="EC Square Sans Pro"/>
                <a:cs typeface="Arial"/>
              </a:rPr>
              <a:t>animals</a:t>
            </a:r>
            <a:endParaRPr lang="fr-BE" sz="2350" b="1" u="sng" dirty="0">
              <a:latin typeface="EC Square Sans Pro"/>
              <a:cs typeface="Arial"/>
            </a:endParaRP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5152373"/>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aquatic</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1" algn="l" rtl="0"/>
            <a:r>
              <a:rPr lang="fr-BE" sz="2192" kern="1200" dirty="0">
                <a:solidFill>
                  <a:prstClr val="black"/>
                </a:solidFill>
                <a:latin typeface="EC Square Sans Pro" panose="020B0506040000020004"/>
                <a:ea typeface="+mn-ea"/>
                <a:cs typeface="+mn-cs"/>
              </a:rPr>
              <a:t>for use in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a:t>
            </a:r>
            <a:r>
              <a:rPr lang="fr-BE" sz="2192" b="1" kern="1200" dirty="0">
                <a:solidFill>
                  <a:srgbClr val="FF0000"/>
                </a:solidFill>
                <a:latin typeface="EC Square Sans Pro" panose="020B0506040000020004"/>
                <a:ea typeface="+mn-ea"/>
                <a:cs typeface="+mn-cs"/>
              </a:rPr>
              <a:t>*</a:t>
            </a:r>
            <a:r>
              <a:rPr lang="fr-BE" sz="2192" b="1" strike="dblStrike" kern="1200"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r>
              <a:rPr lang="fr-BE" sz="2192" b="1" kern="1200" dirty="0">
                <a:solidFill>
                  <a:srgbClr val="FF0000"/>
                </a:solidFill>
                <a:latin typeface="EC Square Sans Pro" panose="020B0506040000020004"/>
              </a:rPr>
              <a:t>*</a:t>
            </a:r>
            <a:endParaRPr lang="fr-BE" sz="2192" b="1" kern="1200" dirty="0">
              <a:solidFill>
                <a:prstClr val="black"/>
              </a:solidFill>
              <a:latin typeface="EC Square Sans Pro" panose="020B0506040000020004"/>
              <a:ea typeface="+mn-ea"/>
              <a:cs typeface="+mn-cs"/>
            </a:endParaRP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b="1" kern="1200" dirty="0">
                <a:solidFill>
                  <a:srgbClr val="FF0000"/>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a:t>
            </a:r>
            <a:r>
              <a:rPr lang="en-US" sz="2192" kern="1200" dirty="0">
                <a:solidFill>
                  <a:prstClr val="black"/>
                </a:solidFill>
                <a:latin typeface="EC Square Sans Pro" panose="020B0506040000020004"/>
                <a:ea typeface="+mn-ea"/>
                <a:cs typeface="+mn-cs"/>
              </a:rPr>
              <a:t> (not for vaccines!)</a:t>
            </a:r>
            <a:endParaRPr lang="en-GB" sz="2192" b="1" kern="1200" dirty="0">
              <a:solidFill>
                <a:srgbClr val="FF9966"/>
              </a:solidFill>
              <a:latin typeface="EC Square Sans Pro" panose="020B0506040000020004"/>
              <a:ea typeface="+mn-ea"/>
              <a:cs typeface="+mn-cs"/>
            </a:endParaRP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82782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823810"/>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42256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572385"/>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82894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522274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521873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es-ES" dirty="0">
                <a:latin typeface="EC Square Sans Pro"/>
                <a:cs typeface="Arial"/>
              </a:rPr>
              <a:t>CZECH REPUBLIC, 21 &amp; 22 NOVEMBER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es" sz="2400" b="1" dirty="0">
                <a:latin typeface="Montserrat"/>
                <a:ea typeface="Roboto"/>
                <a:cs typeface="Roboto"/>
              </a:rPr>
              <a:t>EU </a:t>
            </a:r>
            <a:r>
              <a:rPr lang="es" sz="2400" b="1" dirty="0" err="1">
                <a:latin typeface="Montserrat"/>
                <a:ea typeface="Roboto"/>
                <a:cs typeface="Roboto"/>
              </a:rPr>
              <a:t>Commission</a:t>
            </a:r>
            <a:r>
              <a:rPr lang="es" sz="2400" b="1" dirty="0">
                <a:latin typeface="Montserrat"/>
                <a:ea typeface="Roboto"/>
                <a:cs typeface="Roboto"/>
              </a:rPr>
              <a:t> </a:t>
            </a:r>
            <a:r>
              <a:rPr lang="es" sz="2400" b="1" dirty="0" err="1">
                <a:latin typeface="Montserrat"/>
                <a:ea typeface="Roboto"/>
                <a:cs typeface="Roboto"/>
              </a:rPr>
              <a:t>Implementing</a:t>
            </a:r>
            <a:r>
              <a:rPr lang="es" sz="2400" b="1" dirty="0">
                <a:latin typeface="Montserrat"/>
                <a:ea typeface="Roboto"/>
                <a:cs typeface="Roboto"/>
              </a:rPr>
              <a:t> </a:t>
            </a:r>
            <a:r>
              <a:rPr lang="es" sz="2400" b="1" dirty="0" err="1">
                <a:latin typeface="Montserrat"/>
                <a:ea typeface="Roboto"/>
                <a:cs typeface="Roboto"/>
              </a:rPr>
              <a:t>Regulation</a:t>
            </a:r>
            <a:r>
              <a:rPr lang="es" sz="2400" b="1" dirty="0">
                <a:latin typeface="Montserrat"/>
                <a:ea typeface="Roboto"/>
                <a:cs typeface="Roboto"/>
              </a:rPr>
              <a:t> (EU) 2024/1973 </a:t>
            </a:r>
            <a:r>
              <a:rPr lang="es" sz="2400" b="1" dirty="0" err="1">
                <a:latin typeface="Montserrat"/>
                <a:ea typeface="Roboto"/>
                <a:cs typeface="Roboto"/>
              </a:rPr>
              <a:t>of</a:t>
            </a:r>
            <a:r>
              <a:rPr lang="es" sz="2800" b="1" dirty="0">
                <a:solidFill>
                  <a:srgbClr val="333333"/>
                </a:solidFill>
                <a:latin typeface="EC Square Sans Pro"/>
                <a:ea typeface="Roboto"/>
                <a:cs typeface="Roboto"/>
              </a:rPr>
              <a:t> </a:t>
            </a:r>
            <a:r>
              <a:rPr lang="es" sz="2400" b="1" dirty="0">
                <a:latin typeface="Montserrat"/>
                <a:ea typeface="Roboto"/>
                <a:cs typeface="Roboto"/>
              </a:rPr>
              <a:t>18 </a:t>
            </a:r>
            <a:r>
              <a:rPr lang="es" sz="2400" b="1" dirty="0" err="1">
                <a:latin typeface="Montserrat"/>
                <a:ea typeface="Roboto"/>
                <a:cs typeface="Roboto"/>
              </a:rPr>
              <a:t>July</a:t>
            </a:r>
            <a:r>
              <a:rPr lang="es" sz="2400" b="1" dirty="0">
                <a:latin typeface="Montserrat"/>
                <a:ea typeface="Roboto"/>
                <a:cs typeface="Roboto"/>
              </a:rPr>
              <a:t> 2024 </a:t>
            </a:r>
            <a:endParaRPr lang="es-ES" sz="2400" b="1" dirty="0">
              <a:latin typeface="Montserrat"/>
              <a:ea typeface="Roboto"/>
              <a:cs typeface="Roboto"/>
            </a:endParaRP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800" dirty="0" err="1">
                <a:solidFill>
                  <a:srgbClr val="333333"/>
                </a:solidFill>
                <a:latin typeface="EC Square Sans Pro"/>
                <a:ea typeface="Roboto"/>
                <a:cs typeface="Roboto"/>
              </a:rPr>
              <a:t>Establishing</a:t>
            </a:r>
            <a:r>
              <a:rPr lang="es" sz="2800" dirty="0">
                <a:solidFill>
                  <a:srgbClr val="333333"/>
                </a:solidFill>
                <a:latin typeface="EC Square Sans Pro"/>
                <a:ea typeface="Roboto"/>
                <a:cs typeface="Roboto"/>
              </a:rPr>
              <a:t> a </a:t>
            </a:r>
            <a:r>
              <a:rPr lang="es" sz="2800" dirty="0" err="1">
                <a:solidFill>
                  <a:srgbClr val="333333"/>
                </a:solidFill>
                <a:latin typeface="EC Square Sans Pro"/>
                <a:ea typeface="Roboto"/>
                <a:cs typeface="Roboto"/>
              </a:rPr>
              <a:t>list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antimicrobials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not</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112 and 113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Regulation</a:t>
            </a:r>
            <a:r>
              <a:rPr lang="es" sz="2800" dirty="0">
                <a:solidFill>
                  <a:srgbClr val="333333"/>
                </a:solidFill>
                <a:latin typeface="EC Square Sans Pro"/>
                <a:ea typeface="Roboto"/>
                <a:cs typeface="Roboto"/>
              </a:rPr>
              <a:t> (EU) 2019/6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European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Parliament</a:t>
            </a:r>
            <a:r>
              <a:rPr lang="es" sz="2800" dirty="0">
                <a:solidFill>
                  <a:srgbClr val="333333"/>
                </a:solidFill>
                <a:latin typeface="EC Square Sans Pro"/>
                <a:ea typeface="Roboto"/>
                <a:cs typeface="Roboto"/>
              </a:rPr>
              <a:t> and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Council </a:t>
            </a:r>
            <a:r>
              <a:rPr lang="es" sz="2800" dirty="0" err="1">
                <a:solidFill>
                  <a:srgbClr val="333333"/>
                </a:solidFill>
                <a:latin typeface="EC Square Sans Pro"/>
                <a:ea typeface="Roboto"/>
                <a:cs typeface="Roboto"/>
              </a:rPr>
              <a:t>or</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only</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those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subject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to</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certain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conditions</a:t>
            </a:r>
            <a:r>
              <a:rPr lang="es" sz="2800" dirty="0">
                <a:solidFill>
                  <a:srgbClr val="333333"/>
                </a:solidFill>
                <a:latin typeface="EC Square Sans Pro"/>
                <a:ea typeface="Roboto"/>
                <a:cs typeface="Roboto"/>
              </a:rPr>
              <a:t>.</a:t>
            </a:r>
            <a:endParaRPr lang="es-ES" sz="2800" dirty="0"/>
          </a:p>
          <a:p>
            <a:pPr algn="just"/>
            <a:endParaRPr lang="es" sz="2800" dirty="0">
              <a:latin typeface="EC Square Sans Pro"/>
            </a:endParaRPr>
          </a:p>
          <a:p>
            <a:pPr algn="just"/>
            <a:r>
              <a:rPr lang="es" sz="2800" dirty="0">
                <a:latin typeface="EC Square Sans Pro"/>
              </a:rPr>
              <a:t> </a:t>
            </a:r>
            <a:r>
              <a:rPr lang="es-ES" sz="2800" dirty="0" err="1">
                <a:latin typeface="EC Square Sans Pro"/>
              </a:rPr>
              <a:t>It</a:t>
            </a:r>
            <a:r>
              <a:rPr lang="es-ES" sz="2800" dirty="0">
                <a:latin typeface="EC Square Sans Pro"/>
              </a:rPr>
              <a:t> </a:t>
            </a:r>
            <a:r>
              <a:rPr lang="es-ES" sz="2800" dirty="0" err="1">
                <a:latin typeface="EC Square Sans Pro"/>
              </a:rPr>
              <a:t>shall</a:t>
            </a:r>
            <a:r>
              <a:rPr lang="es-ES" sz="2800" dirty="0">
                <a:latin typeface="EC Square Sans Pro"/>
              </a:rPr>
              <a:t> </a:t>
            </a:r>
            <a:r>
              <a:rPr lang="es-ES" sz="2800" dirty="0" err="1">
                <a:latin typeface="EC Square Sans Pro"/>
              </a:rPr>
              <a:t>apply</a:t>
            </a:r>
            <a:r>
              <a:rPr lang="es-ES" sz="2800" dirty="0">
                <a:latin typeface="EC Square Sans Pro"/>
              </a:rPr>
              <a:t> </a:t>
            </a:r>
            <a:r>
              <a:rPr lang="es-ES" sz="2800" dirty="0" err="1">
                <a:latin typeface="EC Square Sans Pro"/>
              </a:rPr>
              <a:t>from</a:t>
            </a:r>
            <a:r>
              <a:rPr lang="es-ES" sz="2800" dirty="0">
                <a:latin typeface="EC Square Sans Pro"/>
              </a:rPr>
              <a:t> 8 August 2026.</a:t>
            </a:r>
            <a:endParaRPr lang="es-ES" sz="2800" dirty="0"/>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on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on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331C70-5FD6-4796-AE8E-619710047496}">
  <ds:schemaRefs>
    <ds:schemaRef ds:uri="http://schemas.microsoft.com/office/2006/metadata/properties"/>
    <ds:schemaRef ds:uri="http://schemas.microsoft.com/office/infopath/2007/PartnerControls"/>
    <ds:schemaRef ds:uri="647396e3-6a7c-49e4-86bb-38ecec5b669c"/>
    <ds:schemaRef ds:uri="cf327815-79d0-4fc2-8b8d-cf7e72fbbfb7"/>
  </ds:schemaRefs>
</ds:datastoreItem>
</file>

<file path=customXml/itemProps2.xml><?xml version="1.0" encoding="utf-8"?>
<ds:datastoreItem xmlns:ds="http://schemas.openxmlformats.org/officeDocument/2006/customXml" ds:itemID="{18FCEF47-AD3A-4866-8769-1779939E8559}">
  <ds:schemaRefs>
    <ds:schemaRef ds:uri="http://schemas.microsoft.com/sharepoint/v3/contenttype/forms"/>
  </ds:schemaRefs>
</ds:datastoreItem>
</file>

<file path=customXml/itemProps3.xml><?xml version="1.0" encoding="utf-8"?>
<ds:datastoreItem xmlns:ds="http://schemas.openxmlformats.org/officeDocument/2006/customXml" ds:itemID="{DCEAD697-6D83-46E6-B87E-4473510F3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3050</Words>
  <Application>Microsoft Office PowerPoint</Application>
  <PresentationFormat>Custom</PresentationFormat>
  <Paragraphs>314</Paragraphs>
  <Slides>21</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Calibri Light</vt:lpstr>
      <vt:lpstr>EC Square Sans Pro</vt:lpstr>
      <vt:lpstr>EUAlbertina</vt:lpstr>
      <vt:lpstr>Google Sans</vt:lpstr>
      <vt:lpstr>Montserrat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95</cp:revision>
  <dcterms:created xsi:type="dcterms:W3CDTF">2023-11-20T15:58:16Z</dcterms:created>
  <dcterms:modified xsi:type="dcterms:W3CDTF">2024-11-11T10:09:23Z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13355000.0000000</vt:lpwstr>
  </property>
  <property fmtid="{D5CDD505-2E9C-101B-9397-08002B2CF9AE}" pid="15" name="ContentTypeId">
    <vt:lpwstr>0x010100C78BAB6A1C84F545963E0C901C12A503</vt:lpwstr>
  </property>
  <property fmtid="{D5CDD505-2E9C-101B-9397-08002B2CF9AE}" pid="16" name="MediaServiceImageTags">
    <vt:lpwstr/>
  </property>
</Properties>
</file>