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diagrams/data2.xml" ContentType="application/vnd.openxmlformats-officedocument.drawingml.diagramData+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25.xml" ContentType="application/vnd.openxmlformats-officedocument.presentationml.slideLayout+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9.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Masters/notesMaster1.xml" ContentType="application/vnd.openxmlformats-officedocument.presentationml.notesMaster+xml"/>
  <Override PartName="/ppt/diagrams/colors1.xml" ContentType="application/vnd.openxmlformats-officedocument.drawingml.diagramColors+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theme/theme1.xml" ContentType="application/vnd.openxmlformats-officedocument.theme+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5" r:id="rId2"/>
  </p:sldMasterIdLst>
  <p:notesMasterIdLst>
    <p:notesMasterId r:id="rId24"/>
  </p:notesMasterIdLst>
  <p:sldIdLst>
    <p:sldId id="261" r:id="rId3"/>
    <p:sldId id="2435" r:id="rId4"/>
    <p:sldId id="265" r:id="rId5"/>
    <p:sldId id="269" r:id="rId6"/>
    <p:sldId id="2437" r:id="rId7"/>
    <p:sldId id="263" r:id="rId8"/>
    <p:sldId id="2438" r:id="rId9"/>
    <p:sldId id="2439" r:id="rId10"/>
    <p:sldId id="257" r:id="rId11"/>
    <p:sldId id="2440" r:id="rId12"/>
    <p:sldId id="2423" r:id="rId13"/>
    <p:sldId id="2424" r:id="rId14"/>
    <p:sldId id="2429" r:id="rId15"/>
    <p:sldId id="2430" r:id="rId16"/>
    <p:sldId id="2447" r:id="rId17"/>
    <p:sldId id="2443" r:id="rId18"/>
    <p:sldId id="2444" r:id="rId19"/>
    <p:sldId id="2445" r:id="rId20"/>
    <p:sldId id="2446" r:id="rId21"/>
    <p:sldId id="2448" r:id="rId22"/>
    <p:sldId id="270" r:id="rId23"/>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CCFFFF"/>
    <a:srgbClr val="ECEBEB"/>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6A0861-2481-DCCC-81CC-4C4C48EE5655}" v="21" dt="2024-10-03T14:02:45.47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800" autoAdjust="0"/>
  </p:normalViewPr>
  <p:slideViewPr>
    <p:cSldViewPr>
      <p:cViewPr varScale="1">
        <p:scale>
          <a:sx n="67" d="100"/>
          <a:sy n="67" d="100"/>
        </p:scale>
        <p:origin x="2238"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en-US">
              <a:latin typeface="EC Square Sans Pro" panose="020B0506040000020004" pitchFamily="34" charset="0"/>
            </a:rPr>
            <a:t>Antimicrobials</a:t>
          </a:r>
          <a:endParaRPr lang="en-GB">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en-US" dirty="0">
              <a:latin typeface="EC Square Sans Pro" panose="020B0506040000020004" pitchFamily="34" charset="0"/>
            </a:rPr>
            <a:t>Antifungal, Antiprotozoal</a:t>
          </a:r>
          <a:endParaRPr lang="en-GB" dirty="0">
            <a:latin typeface="EC Square Sans Pro" panose="020B0506040000020004" pitchFamily="34" charset="0"/>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en-US" sz="3200" b="1">
              <a:solidFill>
                <a:schemeClr val="bg1"/>
              </a:solidFill>
              <a:latin typeface="EC Square Sans Pro" panose="020B0506040000020004" pitchFamily="34" charset="0"/>
            </a:rPr>
            <a:t>Ways of antimicrobial  use</a:t>
          </a:r>
          <a:endParaRPr lang="en-GB" sz="3200" b="1" dirty="0">
            <a:solidFill>
              <a:schemeClr val="bg1"/>
            </a:solidFill>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en-US" sz="2400">
              <a:latin typeface="EC Square Sans Pro"/>
            </a:rPr>
            <a:t>Preventive (Prophylaxis)</a:t>
          </a:r>
          <a:endParaRPr lang="en-GB" sz="2400">
            <a:latin typeface="EC Square Sans Pro"/>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en-US" sz="2400" dirty="0">
              <a:latin typeface="EC Square Sans Pro"/>
            </a:rPr>
            <a:t>Group administration (</a:t>
          </a:r>
          <a:r>
            <a:rPr lang="en-US" sz="2400" dirty="0" err="1">
              <a:latin typeface="EC Square Sans Pro"/>
            </a:rPr>
            <a:t>metaphylaxis</a:t>
          </a:r>
          <a:r>
            <a:rPr lang="en-US" sz="2400" dirty="0">
              <a:latin typeface="EC Square Sans Pro"/>
            </a:rPr>
            <a:t>)</a:t>
          </a:r>
          <a:endParaRPr lang="en-GB" sz="2400" dirty="0">
            <a:latin typeface="EC Square Sans Pro"/>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en-US" sz="2400">
              <a:latin typeface="EC Square Sans Pro"/>
            </a:rPr>
            <a:t>Treatment</a:t>
          </a:r>
          <a:endParaRPr lang="en-GB" sz="2400">
            <a:latin typeface="EC Square Sans Pro"/>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en-US" sz="2400">
              <a:latin typeface="EC Square Sans Pro"/>
            </a:rPr>
            <a:t>Growth promotion</a:t>
          </a:r>
          <a:endParaRPr lang="en-GB" sz="2400">
            <a:latin typeface="EC Square Sans Pro"/>
          </a:endParaRP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en-US" sz="1800">
              <a:latin typeface="EC Square Sans Pro" panose="020B0506040000020004" pitchFamily="34" charset="0"/>
            </a:rPr>
            <a:t>Individual treatment</a:t>
          </a:r>
          <a:endParaRPr lang="en-GB" sz="1800">
            <a:latin typeface="EC Square Sans Pro" panose="020B0506040000020004" pitchFamily="34" charset="0"/>
          </a:endParaRP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en-US" sz="1800">
              <a:solidFill>
                <a:schemeClr val="bg1"/>
              </a:solidFill>
              <a:latin typeface="EC Square Sans Pro" panose="020B0506040000020004" pitchFamily="34" charset="0"/>
            </a:rPr>
            <a:t>Group treatment</a:t>
          </a:r>
          <a:endParaRPr lang="en-GB" sz="1800">
            <a:solidFill>
              <a:schemeClr val="bg1"/>
            </a:solidFill>
            <a:latin typeface="EC Square Sans Pro" panose="020B0506040000020004" pitchFamily="34" charset="0"/>
          </a:endParaRP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en-US" dirty="0">
              <a:latin typeface="EC Square Sans Pro"/>
            </a:rPr>
            <a:t>ONLY for exceptional cases (when risk infection very high/consequences severe)</a:t>
          </a:r>
          <a:endParaRPr lang="LID4096" dirty="0">
            <a:latin typeface="EC Square Sans Pro" panose="020B0506040000020004" pitchFamily="34" charset="0"/>
          </a:endParaRP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rtl="0"/>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en-US">
              <a:latin typeface="EC Square Sans Pro" panose="020B0506040000020004" pitchFamily="34" charset="0"/>
            </a:rPr>
            <a:t>ONLY when the risk of spread of an infection or of an infectious disease in the group of animals is high</a:t>
          </a:r>
          <a:endParaRPr lang="LID4096">
            <a:latin typeface="EC Square Sans Pro" panose="020B0506040000020004" pitchFamily="34" charset="0"/>
          </a:endParaRP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en-US">
              <a:latin typeface="EC Square Sans Pro" panose="020B0506040000020004" pitchFamily="34" charset="0"/>
            </a:rPr>
            <a:t>where no other appropriate alternatives are available</a:t>
          </a:r>
          <a:endParaRPr lang="LID4096">
            <a:latin typeface="EC Square Sans Pro" panose="020B0506040000020004" pitchFamily="34" charset="0"/>
          </a:endParaRP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en-US" sz="1800" b="1">
              <a:solidFill>
                <a:srgbClr val="C00000"/>
              </a:solidFill>
              <a:latin typeface="EC Square Sans Pro" panose="020B0506040000020004" pitchFamily="34" charset="0"/>
            </a:rPr>
            <a:t>PROHIBITED !</a:t>
          </a:r>
          <a:endParaRPr lang="LID4096" sz="1400" b="1">
            <a:solidFill>
              <a:srgbClr val="C00000"/>
            </a:solidFill>
            <a:latin typeface="EC Square Sans Pro" panose="020B0506040000020004" pitchFamily="34" charset="0"/>
          </a:endParaRP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latin typeface="EC Square Sans Pro" panose="020B0506040000020004" pitchFamily="34" charset="0"/>
            </a:rPr>
            <a:t>Antimicrobials</a:t>
          </a:r>
          <a:endParaRPr lang="en-GB" sz="3300" kern="1200">
            <a:latin typeface="EC Square Sans Pro" panose="020B0506040000020004" pitchFamily="34" charset="0"/>
          </a:endParaRP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EC Square Sans Pro" panose="020B0506040000020004" pitchFamily="34" charset="0"/>
            </a:rPr>
            <a:t>Antifungal, Antiprotozoal</a:t>
          </a:r>
          <a:endParaRPr lang="en-GB" sz="3300" kern="1200" dirty="0">
            <a:latin typeface="EC Square Sans Pro" panose="020B0506040000020004" pitchFamily="34" charset="0"/>
          </a:endParaRP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EC Square Sans Pro" panose="020B0506040000020004" pitchFamily="34" charset="0"/>
            </a:rPr>
            <a:t>Ways of antimicrobial  use</a:t>
          </a:r>
          <a:endParaRPr lang="en-GB" sz="3200" b="1" kern="1200" dirty="0">
            <a:solidFill>
              <a:schemeClr val="bg1"/>
            </a:solidFill>
            <a:latin typeface="EC Square Sans Pro" panose="020B0506040000020004" pitchFamily="34" charset="0"/>
          </a:endParaRP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Preventive (Prophylaxis)</a:t>
          </a:r>
          <a:endParaRPr lang="en-GB" sz="2400" kern="1200">
            <a:latin typeface="EC Square Sans Pro"/>
          </a:endParaRP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EC Square Sans Pro"/>
            </a:rPr>
            <a:t>ONLY for exceptional cases (when risk infection very high/consequences severe)</a:t>
          </a:r>
          <a:endParaRPr lang="LID4096" sz="1200" kern="1200" dirty="0">
            <a:latin typeface="EC Square Sans Pro" panose="020B0506040000020004" pitchFamily="34" charset="0"/>
          </a:endParaRP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EC Square Sans Pro"/>
            </a:rPr>
            <a:t>Group administration (</a:t>
          </a:r>
          <a:r>
            <a:rPr lang="en-US" sz="2400" kern="1200" dirty="0" err="1">
              <a:latin typeface="EC Square Sans Pro"/>
            </a:rPr>
            <a:t>metaphylaxis</a:t>
          </a:r>
          <a:r>
            <a:rPr lang="en-US" sz="2400" kern="1200" dirty="0">
              <a:latin typeface="EC Square Sans Pro"/>
            </a:rPr>
            <a:t>)</a:t>
          </a:r>
          <a:endParaRPr lang="en-GB" sz="2400" kern="1200" dirty="0">
            <a:latin typeface="EC Square Sans Pro"/>
          </a:endParaRP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EC Square Sans Pro" panose="020B0506040000020004" pitchFamily="34" charset="0"/>
            </a:rPr>
            <a:t>ONLY when the risk of spread of an infection or of an infectious disease in the group of animals is high</a:t>
          </a:r>
          <a:endParaRPr lang="LID4096" sz="1200" kern="1200">
            <a:latin typeface="EC Square Sans Pro" panose="020B0506040000020004" pitchFamily="34" charset="0"/>
          </a:endParaRP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EC Square Sans Pro" panose="020B0506040000020004" pitchFamily="34" charset="0"/>
            </a:rPr>
            <a:t>where no other appropriate alternatives are available</a:t>
          </a:r>
          <a:endParaRPr lang="LID4096" sz="1200" kern="1200">
            <a:latin typeface="EC Square Sans Pro" panose="020B0506040000020004" pitchFamily="34" charset="0"/>
          </a:endParaRP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Treatment</a:t>
          </a:r>
          <a:endParaRPr lang="en-GB" sz="2400" kern="1200">
            <a:latin typeface="EC Square Sans Pro"/>
          </a:endParaRP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EC Square Sans Pro" panose="020B0506040000020004" pitchFamily="34" charset="0"/>
            </a:rPr>
            <a:t>Individual treatment</a:t>
          </a:r>
          <a:endParaRPr lang="en-GB" sz="1800" kern="1200">
            <a:latin typeface="EC Square Sans Pro" panose="020B0506040000020004" pitchFamily="34" charset="0"/>
          </a:endParaRP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EC Square Sans Pro" panose="020B0506040000020004" pitchFamily="34" charset="0"/>
            </a:rPr>
            <a:t>Group treatment</a:t>
          </a:r>
          <a:endParaRPr lang="en-GB" sz="1800" kern="1200">
            <a:solidFill>
              <a:schemeClr val="bg1"/>
            </a:solidFill>
            <a:latin typeface="EC Square Sans Pro" panose="020B0506040000020004" pitchFamily="34" charset="0"/>
          </a:endParaRP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Growth promotion</a:t>
          </a:r>
          <a:endParaRPr lang="en-GB" sz="2400" kern="1200">
            <a:latin typeface="EC Square Sans Pro"/>
          </a:endParaRP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C00000"/>
              </a:solidFill>
              <a:latin typeface="EC Square Sans Pro" panose="020B0506040000020004" pitchFamily="34" charset="0"/>
            </a:rPr>
            <a:t>PROHIBITED !</a:t>
          </a:r>
          <a:endParaRPr lang="LID4096" sz="1400" b="1" kern="1200">
            <a:solidFill>
              <a:srgbClr val="C00000"/>
            </a:solidFill>
            <a:latin typeface="EC Square Sans Pro" panose="020B0506040000020004" pitchFamily="34" charset="0"/>
          </a:endParaRP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03/10/2024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‹Nº›</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400" dirty="0"/>
              <a:t>First </a:t>
            </a:r>
            <a:r>
              <a:rPr lang="fr-BE" sz="1400" dirty="0" err="1"/>
              <a:t>you</a:t>
            </a:r>
            <a:r>
              <a:rPr lang="fr-BE" sz="1400" dirty="0"/>
              <a:t> have to </a:t>
            </a:r>
            <a:r>
              <a:rPr lang="fr-BE" sz="1400" dirty="0" err="1"/>
              <a:t>see</a:t>
            </a:r>
            <a:r>
              <a:rPr lang="fr-BE" sz="1400" dirty="0"/>
              <a:t> if </a:t>
            </a:r>
            <a:r>
              <a:rPr lang="fr-BE" sz="1400" dirty="0" err="1"/>
              <a:t>there</a:t>
            </a:r>
            <a:r>
              <a:rPr lang="fr-BE" sz="1400" dirty="0"/>
              <a:t> </a:t>
            </a:r>
            <a:r>
              <a:rPr lang="fr-BE" sz="1400" dirty="0" err="1"/>
              <a:t>is</a:t>
            </a:r>
            <a:r>
              <a:rPr lang="fr-BE" sz="1400" dirty="0"/>
              <a:t> a </a:t>
            </a:r>
            <a:r>
              <a:rPr lang="fr-BE" sz="1400" dirty="0" err="1"/>
              <a:t>product</a:t>
            </a:r>
            <a:r>
              <a:rPr lang="fr-BE" sz="1400" dirty="0"/>
              <a: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r>
              <a:rPr lang="fr-BE" sz="1400" dirty="0"/>
              <a:t>for the </a:t>
            </a:r>
            <a:r>
              <a:rPr lang="fr-BE" sz="1400" b="1" dirty="0" err="1">
                <a:solidFill>
                  <a:srgbClr val="009900"/>
                </a:solidFill>
              </a:rPr>
              <a:t>species</a:t>
            </a:r>
            <a:r>
              <a:rPr lang="fr-BE" sz="1400" dirty="0"/>
              <a:t> and </a:t>
            </a:r>
            <a:r>
              <a:rPr lang="fr-BE" sz="1400" b="1" dirty="0">
                <a:solidFill>
                  <a:srgbClr val="FF9966"/>
                </a:solidFill>
              </a:rPr>
              <a:t>indication</a:t>
            </a:r>
          </a:p>
          <a:p>
            <a:endParaRPr lang="fr-BE" sz="1400" b="1" dirty="0">
              <a:solidFill>
                <a:srgbClr val="FF9966"/>
              </a:solidFill>
            </a:endParaRPr>
          </a:p>
          <a:p>
            <a:r>
              <a:rPr lang="fr-BE" sz="1400" b="1" dirty="0">
                <a:solidFill>
                  <a:srgbClr val="FF9966"/>
                </a:solidFill>
              </a:rPr>
              <a:t>If not:</a:t>
            </a:r>
          </a:p>
          <a:p>
            <a:pPr marL="285750" indent="-285750">
              <a:buFont typeface="Wingdings" panose="05000000000000000000" pitchFamily="2" charset="2"/>
              <a:buChar char="Ø"/>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9263" lvl="5"/>
            <a:r>
              <a:rPr lang="fr-BE" sz="1400" dirty="0"/>
              <a:t>for the </a:t>
            </a:r>
            <a:r>
              <a:rPr lang="fr-BE" sz="1400" b="1" dirty="0" err="1">
                <a:solidFill>
                  <a:srgbClr val="009900"/>
                </a:solidFill>
              </a:rPr>
              <a:t>same</a:t>
            </a:r>
            <a:r>
              <a:rPr lang="fr-BE" sz="1400" b="1" dirty="0">
                <a:solidFill>
                  <a:srgbClr val="009900"/>
                </a:solidFill>
              </a:rPr>
              <a:t> or </a:t>
            </a:r>
            <a:r>
              <a:rPr lang="fr-BE" sz="1400" b="1" dirty="0" err="1">
                <a:solidFill>
                  <a:srgbClr val="009900"/>
                </a:solidFill>
              </a:rPr>
              <a:t>another</a:t>
            </a:r>
            <a:r>
              <a:rPr lang="fr-BE" sz="1400" b="1" dirty="0">
                <a:solidFill>
                  <a:srgbClr val="009900"/>
                </a:solidFill>
              </a:rPr>
              <a:t> </a:t>
            </a:r>
            <a:r>
              <a:rPr lang="fr-BE" sz="1400" b="1" dirty="0" err="1">
                <a:solidFill>
                  <a:srgbClr val="009900"/>
                </a:solidFill>
              </a:rPr>
              <a:t>food-producing</a:t>
            </a:r>
            <a:r>
              <a:rPr lang="fr-BE" sz="1400" b="1" dirty="0">
                <a:solidFill>
                  <a:srgbClr val="009900"/>
                </a:solidFill>
              </a:rPr>
              <a:t> </a:t>
            </a:r>
            <a:r>
              <a:rPr lang="fr-BE" sz="1400" b="1" dirty="0" err="1">
                <a:solidFill>
                  <a:srgbClr val="009900"/>
                </a:solidFill>
              </a:rPr>
              <a:t>terrestrial</a:t>
            </a:r>
            <a:r>
              <a:rPr lang="fr-BE" sz="1400" b="1" dirty="0">
                <a:solidFill>
                  <a:srgbClr val="009900"/>
                </a:solidFill>
              </a:rPr>
              <a:t> animal </a:t>
            </a:r>
            <a:r>
              <a:rPr lang="fr-BE" sz="1400" b="1" dirty="0" err="1">
                <a:solidFill>
                  <a:srgbClr val="009900"/>
                </a:solidFill>
              </a:rPr>
              <a:t>species</a:t>
            </a:r>
            <a:r>
              <a:rPr lang="fr-BE" sz="1400" dirty="0"/>
              <a:t>, </a:t>
            </a:r>
          </a:p>
          <a:p>
            <a:pPr marL="449263" lvl="5"/>
            <a:r>
              <a:rPr lang="fr-BE" sz="1400" dirty="0"/>
              <a:t>for the </a:t>
            </a:r>
            <a:r>
              <a:rPr lang="fr-BE" sz="1400" b="1" dirty="0" err="1">
                <a:solidFill>
                  <a:srgbClr val="FF9966"/>
                </a:solidFill>
              </a:rPr>
              <a:t>same</a:t>
            </a:r>
            <a:r>
              <a:rPr lang="fr-BE" sz="1400" b="1" dirty="0">
                <a:solidFill>
                  <a:srgbClr val="FF9966"/>
                </a:solidFill>
              </a:rPr>
              <a:t> or </a:t>
            </a:r>
            <a:r>
              <a:rPr lang="fr-BE" sz="1400" b="1" dirty="0" err="1">
                <a:solidFill>
                  <a:srgbClr val="FF9966"/>
                </a:solidFill>
              </a:rPr>
              <a:t>another</a:t>
            </a:r>
            <a:r>
              <a:rPr lang="fr-BE" sz="1400" b="1" dirty="0">
                <a:solidFill>
                  <a:srgbClr val="FF9966"/>
                </a:solidFill>
              </a:rPr>
              <a:t> indication</a:t>
            </a:r>
            <a:r>
              <a:rPr lang="fr-BE" sz="1400" dirty="0"/>
              <a:t>.</a:t>
            </a:r>
          </a:p>
          <a:p>
            <a:pPr marL="449263" lvl="5"/>
            <a:endParaRPr lang="fr-BE" sz="1400" dirty="0"/>
          </a:p>
          <a:p>
            <a:pPr marL="449263" lvl="5"/>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p>
          <a:p>
            <a:pPr marL="449263" lvl="1"/>
            <a:r>
              <a:rPr lang="fr-BE" sz="1400" dirty="0"/>
              <a:t>for use in </a:t>
            </a:r>
            <a:r>
              <a:rPr lang="fr-BE" sz="1400" b="1" u="sng" dirty="0">
                <a:solidFill>
                  <a:srgbClr val="009900"/>
                </a:solidFill>
              </a:rPr>
              <a:t>non-</a:t>
            </a:r>
            <a:r>
              <a:rPr lang="fr-BE" sz="1400" b="1" u="sng" dirty="0" err="1">
                <a:solidFill>
                  <a:srgbClr val="009900"/>
                </a:solidFill>
              </a:rPr>
              <a:t>food</a:t>
            </a:r>
            <a:r>
              <a:rPr lang="fr-BE" sz="1400" b="1" u="sng" dirty="0">
                <a:solidFill>
                  <a:srgbClr val="009900"/>
                </a:solidFill>
              </a:rPr>
              <a:t>-</a:t>
            </a:r>
            <a:r>
              <a:rPr lang="fr-BE" sz="1400" b="1" u="sng" dirty="0" err="1">
                <a:solidFill>
                  <a:srgbClr val="009900"/>
                </a:solidFill>
              </a:rPr>
              <a:t>producing</a:t>
            </a:r>
            <a:r>
              <a:rPr lang="fr-BE" sz="1400" b="1" u="sng" dirty="0">
                <a:solidFill>
                  <a:srgbClr val="009900"/>
                </a:solidFill>
              </a:rPr>
              <a:t> animal </a:t>
            </a:r>
            <a:r>
              <a:rPr lang="fr-BE" sz="1400" dirty="0"/>
              <a:t>for the </a:t>
            </a:r>
            <a:r>
              <a:rPr lang="fr-BE" sz="1400" b="1" u="sng" dirty="0" err="1">
                <a:solidFill>
                  <a:srgbClr val="FF9966"/>
                </a:solidFill>
              </a:rPr>
              <a:t>same</a:t>
            </a:r>
            <a:r>
              <a:rPr lang="fr-BE" sz="1400" b="1" u="sng" dirty="0">
                <a:solidFill>
                  <a:srgbClr val="FF9966"/>
                </a:solidFill>
              </a:rPr>
              <a:t> indication</a:t>
            </a:r>
            <a:r>
              <a:rPr lang="fr-BE" sz="1400" dirty="0"/>
              <a:t>.</a:t>
            </a:r>
          </a:p>
          <a:p>
            <a:pPr marL="449263" lvl="1"/>
            <a:endParaRPr lang="fr-BE" sz="1400" dirty="0"/>
          </a:p>
          <a:p>
            <a:pPr marL="449263" lvl="1"/>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startAt="3"/>
            </a:pPr>
            <a:r>
              <a:rPr lang="fr-BE" sz="1400" dirty="0"/>
              <a:t>Product </a:t>
            </a:r>
            <a:r>
              <a:rPr lang="fr-BE" sz="1400" dirty="0" err="1"/>
              <a:t>authorised</a:t>
            </a:r>
            <a:r>
              <a:rPr lang="fr-BE" sz="1400" dirty="0"/>
              <a:t> for </a:t>
            </a:r>
            <a:r>
              <a:rPr lang="fr-BE" sz="1400" b="1" dirty="0" err="1"/>
              <a:t>human</a:t>
            </a:r>
            <a:r>
              <a:rPr lang="fr-BE" sz="1400" b="1" dirty="0"/>
              <a:t> use.</a:t>
            </a:r>
          </a:p>
          <a:p>
            <a:pPr marL="457200" lvl="1" indent="-457200">
              <a:buFont typeface="+mj-lt"/>
              <a:buAutoNum type="alphaLcParenR" startAt="3"/>
            </a:pPr>
            <a:endParaRPr lang="fr-BE" sz="1400" b="1" dirty="0"/>
          </a:p>
          <a:p>
            <a:pPr marL="457200" lvl="6" indent="0" algn="l" defTabSz="914400" rtl="0" eaLnBrk="1" latinLnBrk="0" hangingPunct="1">
              <a:buFont typeface="+mj-lt"/>
              <a:buNone/>
            </a:pPr>
            <a:r>
              <a:rPr lang="fr-BE" sz="1400" kern="1200" dirty="0">
                <a:solidFill>
                  <a:schemeClr val="tx1"/>
                </a:solidFill>
                <a:latin typeface="+mn-lt"/>
                <a:ea typeface="+mn-ea"/>
                <a:cs typeface="+mn-cs"/>
              </a:rPr>
              <a:t>if none, </a:t>
            </a:r>
            <a:r>
              <a:rPr lang="fr-BE" sz="1400" kern="1200" dirty="0" err="1">
                <a:solidFill>
                  <a:schemeClr val="tx1"/>
                </a:solidFill>
                <a:latin typeface="+mn-lt"/>
                <a:ea typeface="+mn-ea"/>
                <a:cs typeface="+mn-cs"/>
              </a:rPr>
              <a:t>then</a:t>
            </a:r>
            <a:endParaRPr lang="fr-BE" sz="1400" kern="1200" dirty="0">
              <a:solidFill>
                <a:schemeClr val="tx1"/>
              </a:solidFill>
              <a:latin typeface="+mn-lt"/>
              <a:ea typeface="+mn-ea"/>
              <a:cs typeface="+mn-cs"/>
            </a:endParaRPr>
          </a:p>
          <a:p>
            <a:pPr marL="457200" lvl="1" indent="-457200">
              <a:buFont typeface="+mj-lt"/>
              <a:buAutoNum type="alphaLcParenR" startAt="3"/>
            </a:pPr>
            <a:endParaRPr lang="fr-BE" sz="1400" dirty="0"/>
          </a:p>
          <a:p>
            <a:pPr marL="457200" lvl="1" indent="-457200">
              <a:buFont typeface="+mj-lt"/>
              <a:buAutoNum type="alphaLcParenR" startAt="3"/>
            </a:pPr>
            <a:r>
              <a:rPr lang="fr-BE" sz="1400" dirty="0"/>
              <a:t>Product </a:t>
            </a:r>
            <a:r>
              <a:rPr lang="fr-BE" sz="1400" b="1" dirty="0" err="1"/>
              <a:t>prepared</a:t>
            </a:r>
            <a:r>
              <a:rPr lang="fr-BE" sz="1400" b="1" dirty="0"/>
              <a:t> </a:t>
            </a:r>
            <a:r>
              <a:rPr lang="fr-BE" sz="1400" b="1" dirty="0" err="1"/>
              <a:t>extemporaneously</a:t>
            </a:r>
            <a:r>
              <a:rPr lang="fr-BE" sz="1400" b="1" dirty="0"/>
              <a:t>. </a:t>
            </a:r>
          </a:p>
          <a:p>
            <a:pPr marL="457200" lvl="1" indent="-457200">
              <a:buFont typeface="+mj-lt"/>
              <a:buAutoNum type="alphaLcParenR" startAt="3"/>
            </a:pPr>
            <a:endParaRPr lang="fr-BE" sz="1400" b="1" dirty="0"/>
          </a:p>
          <a:p>
            <a:pPr marL="457200" lvl="2" indent="0">
              <a:buFont typeface="+mj-lt"/>
              <a:buNone/>
            </a:pPr>
            <a:r>
              <a:rPr lang="fr-BE" sz="1400" dirty="0"/>
              <a:t>if none, </a:t>
            </a:r>
            <a:r>
              <a:rPr lang="fr-BE" sz="1400" dirty="0" err="1"/>
              <a:t>then</a:t>
            </a:r>
            <a:endParaRPr lang="fr-BE" sz="1400" b="1" dirty="0"/>
          </a:p>
          <a:p>
            <a:pPr marL="457200" lvl="1" indent="-457200">
              <a:buFont typeface="+mj-lt"/>
              <a:buAutoNum type="alphaLcParenR" startAt="3"/>
            </a:pPr>
            <a:endParaRPr lang="fr-BE" sz="1400" b="1" dirty="0"/>
          </a:p>
          <a:p>
            <a:pPr marL="457200" lvl="1" indent="-457200">
              <a:buFont typeface="+mj-lt"/>
              <a:buAutoNum type="alphaLcParenR" startAt="3"/>
            </a:pPr>
            <a:r>
              <a:rPr lang="fr-BE" sz="1400" dirty="0"/>
              <a:t>Product </a:t>
            </a:r>
            <a:r>
              <a:rPr lang="fr-BE" sz="1400" dirty="0" err="1"/>
              <a:t>authorised</a:t>
            </a:r>
            <a:r>
              <a:rPr lang="fr-BE" sz="1400" dirty="0"/>
              <a:t> in </a:t>
            </a:r>
            <a:r>
              <a:rPr lang="fr-BE" sz="1400" b="1" dirty="0" err="1">
                <a:solidFill>
                  <a:srgbClr val="003399"/>
                </a:solidFill>
              </a:rPr>
              <a:t>third</a:t>
            </a:r>
            <a:r>
              <a:rPr lang="fr-BE" sz="1400" b="1" dirty="0">
                <a:solidFill>
                  <a:srgbClr val="003399"/>
                </a:solidFill>
              </a:rPr>
              <a:t> country</a:t>
            </a:r>
            <a:r>
              <a:rPr kumimoji="0" lang="en-US" sz="1400" b="1" i="0" u="none" strike="noStrike" kern="0" cap="none" spc="0" normalizeH="0" baseline="0" noProof="0" dirty="0">
                <a:ln>
                  <a:noFill/>
                </a:ln>
                <a:solidFill>
                  <a:srgbClr val="003399"/>
                </a:solidFill>
                <a:effectLst/>
                <a:uLnTx/>
                <a:uFillTx/>
              </a:rPr>
              <a:t> country </a:t>
            </a:r>
          </a:p>
          <a:p>
            <a:pPr marL="449263" lvl="2"/>
            <a:r>
              <a:rPr kumimoji="0" lang="en-US" sz="1400" i="0" u="none" strike="noStrike" kern="0" cap="none" spc="0" normalizeH="0" baseline="0" noProof="0" dirty="0">
                <a:ln>
                  <a:noFill/>
                </a:ln>
                <a:solidFill>
                  <a:sysClr val="windowText" lastClr="000000"/>
                </a:solidFill>
                <a:effectLst/>
                <a:uLnTx/>
                <a:uFillTx/>
              </a:rPr>
              <a:t>for the </a:t>
            </a:r>
            <a:r>
              <a:rPr kumimoji="0" lang="en-US" sz="1400" b="1" i="0" u="none" strike="noStrike" kern="0" cap="none" spc="0" normalizeH="0" baseline="0" noProof="0" dirty="0">
                <a:ln>
                  <a:noFill/>
                </a:ln>
                <a:solidFill>
                  <a:srgbClr val="009900"/>
                </a:solidFill>
                <a:effectLst/>
                <a:uLnTx/>
                <a:uFillTx/>
              </a:rPr>
              <a:t>same animal species </a:t>
            </a:r>
            <a:r>
              <a:rPr kumimoji="0" lang="en-US" sz="1400" i="0" u="none" strike="noStrike" kern="0" cap="none" spc="0" normalizeH="0" baseline="0" noProof="0" dirty="0">
                <a:ln>
                  <a:noFill/>
                </a:ln>
                <a:solidFill>
                  <a:sysClr val="windowText" lastClr="000000"/>
                </a:solidFill>
                <a:effectLst/>
                <a:uLnTx/>
                <a:uFillTx/>
              </a:rPr>
              <a:t>and the </a:t>
            </a:r>
            <a:r>
              <a:rPr kumimoji="0" lang="en-US" sz="1400" b="1" i="0" u="none" strike="noStrike" kern="0" cap="none" spc="0" normalizeH="0" baseline="0" noProof="0" dirty="0">
                <a:ln>
                  <a:noFill/>
                </a:ln>
                <a:solidFill>
                  <a:srgbClr val="FF9966"/>
                </a:solidFill>
                <a:effectLst/>
                <a:uLnTx/>
                <a:uFillTx/>
              </a:rPr>
              <a:t>same indication.</a:t>
            </a:r>
            <a:endParaRPr lang="en-GB" sz="1400" b="1" dirty="0">
              <a:solidFill>
                <a:srgbClr val="FF9966"/>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69925" y="436563"/>
            <a:ext cx="4484688" cy="2524125"/>
          </a:xfrm>
        </p:spPr>
      </p:sp>
      <p:sp>
        <p:nvSpPr>
          <p:cNvPr id="3" name="Marcador de notas 2"/>
          <p:cNvSpPr>
            <a:spLocks noGrp="1"/>
          </p:cNvSpPr>
          <p:nvPr>
            <p:ph type="body" idx="1"/>
          </p:nvPr>
        </p:nvSpPr>
        <p:spPr>
          <a:xfrm>
            <a:off x="345861" y="3021107"/>
            <a:ext cx="6042454" cy="3884518"/>
          </a:xfrm>
        </p:spPr>
        <p:txBody>
          <a:bodyPr/>
          <a:lstStyle/>
          <a:p>
            <a:r>
              <a:rPr lang="en-US" dirty="0"/>
              <a:t>Article 114 Use of medicinal products for food-producing </a:t>
            </a:r>
            <a:r>
              <a:rPr lang="en-US" b="1" dirty="0"/>
              <a:t>aquatic</a:t>
            </a:r>
            <a:r>
              <a:rPr lang="en-US" dirty="0"/>
              <a:t> species </a:t>
            </a:r>
          </a:p>
          <a:p>
            <a:br>
              <a:rPr lang="en-US" dirty="0"/>
            </a:br>
            <a:r>
              <a:rPr lang="en-US" dirty="0"/>
              <a:t>1. By way of derogation from Article 106(1), where there is no </a:t>
            </a:r>
            <a:r>
              <a:rPr lang="en-US" dirty="0" err="1"/>
              <a:t>authorised</a:t>
            </a:r>
            <a:r>
              <a:rPr lang="en-US" dirty="0"/>
              <a:t> </a:t>
            </a:r>
            <a:r>
              <a:rPr lang="en-US" dirty="0" err="1"/>
              <a:t>vmp</a:t>
            </a:r>
            <a:r>
              <a:rPr lang="en-US" dirty="0"/>
              <a:t> in a MS for an indication concerning </a:t>
            </a:r>
            <a:r>
              <a:rPr lang="en-US" b="1" u="sng" dirty="0"/>
              <a:t>a food-producing </a:t>
            </a:r>
            <a:r>
              <a:rPr lang="en-US" b="1" u="sng" dirty="0">
                <a:solidFill>
                  <a:srgbClr val="FF33CC"/>
                </a:solidFill>
              </a:rPr>
              <a:t>aquatic</a:t>
            </a:r>
            <a:r>
              <a:rPr lang="en-US" b="1" u="sng" dirty="0"/>
              <a:t> species</a:t>
            </a:r>
            <a:r>
              <a:rPr lang="en-US" dirty="0"/>
              <a:t>, the veterinarian responsible may, …… </a:t>
            </a:r>
          </a:p>
          <a:p>
            <a:pPr marL="199088" indent="-199088">
              <a:buAutoNum type="alphaLcParenBoth"/>
            </a:pPr>
            <a:r>
              <a:rPr lang="en-US" dirty="0"/>
              <a:t>a veterinary medicinal product </a:t>
            </a:r>
            <a:r>
              <a:rPr lang="en-US" dirty="0" err="1"/>
              <a:t>authorised</a:t>
            </a:r>
            <a:r>
              <a:rPr lang="en-US" dirty="0"/>
              <a:t> under this Regulation </a:t>
            </a:r>
            <a:r>
              <a:rPr lang="en-US" b="1" dirty="0">
                <a:solidFill>
                  <a:srgbClr val="6BB188"/>
                </a:solidFill>
              </a:rPr>
              <a:t>in the relevant MS or in another MS</a:t>
            </a:r>
            <a:r>
              <a:rPr lang="en-US" dirty="0">
                <a:solidFill>
                  <a:srgbClr val="6BB188"/>
                </a:solidFill>
              </a:rPr>
              <a:t> </a:t>
            </a:r>
            <a:r>
              <a:rPr lang="en-US" dirty="0"/>
              <a:t>for use in the </a:t>
            </a:r>
            <a:r>
              <a:rPr lang="en-US" b="1" dirty="0"/>
              <a:t>same or in another food-producing </a:t>
            </a:r>
            <a:r>
              <a:rPr lang="en-US" b="1" dirty="0">
                <a:solidFill>
                  <a:srgbClr val="FF33CC"/>
                </a:solidFill>
              </a:rPr>
              <a:t>aquatic </a:t>
            </a:r>
            <a:r>
              <a:rPr lang="en-US" b="1" dirty="0"/>
              <a:t>species </a:t>
            </a:r>
            <a:r>
              <a:rPr lang="en-US" dirty="0"/>
              <a:t>and for the </a:t>
            </a:r>
            <a:r>
              <a:rPr lang="en-US" b="1" dirty="0"/>
              <a:t>same indication or for another indication</a:t>
            </a:r>
            <a:r>
              <a:rPr lang="en-US" dirty="0"/>
              <a:t>; </a:t>
            </a:r>
          </a:p>
          <a:p>
            <a:pPr marL="199088" indent="-199088">
              <a:buAutoNum type="alphaLcParenBoth"/>
            </a:pPr>
            <a:r>
              <a:rPr lang="en-US" dirty="0"/>
              <a:t>a veterinary medicinal product </a:t>
            </a:r>
            <a:r>
              <a:rPr lang="en-US" dirty="0" err="1"/>
              <a:t>authorised</a:t>
            </a:r>
            <a:r>
              <a:rPr lang="en-US" dirty="0"/>
              <a:t> under this Regulation in the relevant Member State or in another Member State for use with a </a:t>
            </a:r>
            <a:r>
              <a:rPr lang="en-US" b="1" dirty="0"/>
              <a:t>food producing terrestrial species </a:t>
            </a:r>
            <a:r>
              <a:rPr lang="en-US" dirty="0">
                <a:solidFill>
                  <a:srgbClr val="FF0000"/>
                </a:solidFill>
              </a:rPr>
              <a:t>containing a </a:t>
            </a:r>
            <a:r>
              <a:rPr lang="en-US" b="1" dirty="0">
                <a:solidFill>
                  <a:srgbClr val="FF0000"/>
                </a:solidFill>
              </a:rPr>
              <a:t>substance present in the list</a:t>
            </a:r>
            <a:r>
              <a:rPr lang="en-US" dirty="0">
                <a:solidFill>
                  <a:srgbClr val="FF0000"/>
                </a:solidFill>
              </a:rPr>
              <a:t> established in accordance with paragraph 3</a:t>
            </a:r>
            <a:r>
              <a:rPr lang="en-US" dirty="0"/>
              <a:t>; </a:t>
            </a:r>
          </a:p>
          <a:p>
            <a:pPr marL="199088" indent="-199088">
              <a:buAutoNum type="alphaLcParenBoth"/>
            </a:pPr>
            <a:r>
              <a:rPr lang="en-US" dirty="0"/>
              <a:t>a medicinal </a:t>
            </a:r>
            <a:r>
              <a:rPr lang="en-US" b="1" dirty="0"/>
              <a:t>product for human use </a:t>
            </a:r>
            <a:r>
              <a:rPr lang="en-US" dirty="0" err="1"/>
              <a:t>authorised</a:t>
            </a:r>
            <a:r>
              <a:rPr lang="en-US" dirty="0"/>
              <a:t> in accordance with Directive 2001/83/EC or Regulation (EC) No 726/2004 and </a:t>
            </a:r>
            <a:r>
              <a:rPr lang="en-US" dirty="0">
                <a:solidFill>
                  <a:srgbClr val="FF0000"/>
                </a:solidFill>
              </a:rPr>
              <a:t>containing substances present in the list established in accordance with paragraph 3 of this Article</a:t>
            </a:r>
            <a:r>
              <a:rPr lang="en-US" dirty="0"/>
              <a:t>; or </a:t>
            </a:r>
          </a:p>
          <a:p>
            <a:pPr marL="199088" indent="-199088">
              <a:buAutoNum type="alphaLcParenBoth"/>
            </a:pPr>
            <a:r>
              <a:rPr lang="en-US" dirty="0"/>
              <a:t>a veterinary medicinal product </a:t>
            </a:r>
            <a:r>
              <a:rPr lang="en-US" b="1" dirty="0"/>
              <a:t>prepared extemporaneously </a:t>
            </a:r>
            <a:r>
              <a:rPr lang="en-US" dirty="0"/>
              <a:t>in accordance with the terms of a veterinary prescription. </a:t>
            </a:r>
          </a:p>
          <a:p>
            <a:endParaRPr lang="en-US" dirty="0"/>
          </a:p>
          <a:p>
            <a:r>
              <a:rPr lang="en-US" dirty="0"/>
              <a:t>2. By way of derogation from points (b) and (c) of paragraph 1, and </a:t>
            </a:r>
            <a:r>
              <a:rPr lang="en-US" b="1" dirty="0"/>
              <a:t>until the list referred to in paragraph 3 is established</a:t>
            </a:r>
            <a:r>
              <a:rPr lang="en-US" dirty="0"/>
              <a:t>, the veterinarian responsible may,</a:t>
            </a:r>
          </a:p>
          <a:p>
            <a:pPr marL="228600" indent="-228600">
              <a:buAutoNum type="alphaLcParenR"/>
            </a:pPr>
            <a:r>
              <a:rPr lang="en-US" dirty="0"/>
              <a:t>veterinary medicinal product </a:t>
            </a:r>
            <a:r>
              <a:rPr lang="en-US" dirty="0" err="1"/>
              <a:t>authorised</a:t>
            </a:r>
            <a:r>
              <a:rPr lang="en-US" dirty="0"/>
              <a:t> under this Regulation in the </a:t>
            </a:r>
            <a:r>
              <a:rPr lang="en-US" b="1" dirty="0"/>
              <a:t>relevant Member State or in another Member State for use with a food-producing terrestrial animal species</a:t>
            </a:r>
            <a:r>
              <a:rPr lang="en-US" dirty="0"/>
              <a:t>; </a:t>
            </a:r>
          </a:p>
          <a:p>
            <a:pPr marL="228600" indent="-228600">
              <a:buAutoNum type="alphaLcParenR"/>
            </a:pPr>
            <a:r>
              <a:rPr lang="en-US" dirty="0"/>
              <a:t>b) if there is no veterinary medicinal product as referred to in point (a) of this paragraph, a </a:t>
            </a:r>
            <a:r>
              <a:rPr lang="en-US" b="1" dirty="0"/>
              <a:t>medicinal product for human us</a:t>
            </a:r>
            <a:r>
              <a:rPr lang="en-US" dirty="0"/>
              <a:t>e </a:t>
            </a:r>
            <a:r>
              <a:rPr lang="en-US" dirty="0" err="1"/>
              <a:t>authorised</a:t>
            </a:r>
            <a:r>
              <a:rPr lang="en-US" dirty="0"/>
              <a:t> in accordance with Directive 2001/83/EC or Regulation (EC) No 726/2004. </a:t>
            </a:r>
          </a:p>
          <a:p>
            <a:pPr marL="199088" indent="-199088">
              <a:buAutoNum type="alphaLcParenBoth"/>
            </a:pPr>
            <a:endParaRPr lang="en-US" dirty="0"/>
          </a:p>
          <a:p>
            <a:r>
              <a:rPr lang="en-US" dirty="0"/>
              <a:t>3. The Commission shall, by means of implementing acts, at the latest within five years from 28 January 2022, establish a list of substances used in veterinary medicinal products </a:t>
            </a:r>
            <a:r>
              <a:rPr lang="en-US" dirty="0" err="1"/>
              <a:t>authorised</a:t>
            </a:r>
            <a:r>
              <a:rPr lang="en-US" dirty="0"/>
              <a:t> in the Union for use in food-producing terrestrial animal species or substances contained in a medicinal product for human use </a:t>
            </a:r>
            <a:r>
              <a:rPr lang="en-US" dirty="0" err="1"/>
              <a:t>authorised</a:t>
            </a:r>
            <a:r>
              <a:rPr lang="en-US" dirty="0"/>
              <a:t> in the Union, which may be used in food-producing aquatic animals</a:t>
            </a:r>
          </a:p>
          <a:p>
            <a:endParaRPr lang="en-US" dirty="0"/>
          </a:p>
          <a:p>
            <a:r>
              <a:rPr lang="en-US" dirty="0"/>
              <a:t>4. Except as regards immunological veterinary medicinal products, where there is no medicinal product available as referred to in paragraphs 1 and 2, the veterinarian responsible may, under his or her direct personal responsibility and in particular to avoid causing unacceptable suffering, exceptionally treat food-producing aquatic species with a veterinary medicinal product </a:t>
            </a:r>
            <a:r>
              <a:rPr lang="en-US" dirty="0" err="1"/>
              <a:t>authorised</a:t>
            </a:r>
            <a:r>
              <a:rPr lang="en-US" dirty="0"/>
              <a:t> in a third country for the same species and same indication.</a:t>
            </a:r>
            <a:endParaRPr lang="en-GB" dirty="0"/>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13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400" dirty="0"/>
              <a:t>First </a:t>
            </a:r>
            <a:r>
              <a:rPr lang="fr-BE" sz="1400" dirty="0" err="1"/>
              <a:t>you</a:t>
            </a:r>
            <a:r>
              <a:rPr lang="fr-BE" sz="1400" dirty="0"/>
              <a:t> have to </a:t>
            </a:r>
            <a:r>
              <a:rPr lang="fr-BE" sz="1400" dirty="0" err="1"/>
              <a:t>see</a:t>
            </a:r>
            <a:r>
              <a:rPr lang="fr-BE" sz="1400" dirty="0"/>
              <a:t> if </a:t>
            </a:r>
            <a:r>
              <a:rPr lang="fr-BE" sz="1400" dirty="0" err="1"/>
              <a:t>there</a:t>
            </a:r>
            <a:r>
              <a:rPr lang="fr-BE" sz="1400" dirty="0"/>
              <a:t> </a:t>
            </a:r>
            <a:r>
              <a:rPr lang="fr-BE" sz="1400" dirty="0" err="1"/>
              <a:t>is</a:t>
            </a:r>
            <a:r>
              <a:rPr lang="fr-BE" sz="1400" dirty="0"/>
              <a:t> a </a:t>
            </a:r>
            <a:r>
              <a:rPr lang="fr-BE" sz="1400" dirty="0" err="1"/>
              <a:t>product</a:t>
            </a:r>
            <a:r>
              <a:rPr lang="fr-BE" sz="1400" dirty="0"/>
              <a: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r>
              <a:rPr lang="fr-BE" sz="1400" dirty="0"/>
              <a:t>for the </a:t>
            </a:r>
            <a:r>
              <a:rPr lang="fr-BE" sz="1400" b="1" dirty="0" err="1">
                <a:solidFill>
                  <a:srgbClr val="009900"/>
                </a:solidFill>
              </a:rPr>
              <a:t>species</a:t>
            </a:r>
            <a:r>
              <a:rPr lang="fr-BE" sz="1400" dirty="0"/>
              <a:t> and </a:t>
            </a:r>
            <a:r>
              <a:rPr lang="fr-BE" sz="1400" b="1" dirty="0">
                <a:solidFill>
                  <a:srgbClr val="FF9966"/>
                </a:solidFill>
              </a:rPr>
              <a:t>indication</a:t>
            </a:r>
          </a:p>
          <a:p>
            <a:pPr marL="285750" indent="-285750">
              <a:buFont typeface="Wingdings" panose="05000000000000000000" pitchFamily="2" charset="2"/>
              <a:buChar char="Ø"/>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9263" lvl="5"/>
            <a:r>
              <a:rPr lang="fr-BE" sz="1400" dirty="0"/>
              <a:t>for the </a:t>
            </a:r>
            <a:r>
              <a:rPr lang="fr-BE" sz="1400" b="1" dirty="0" err="1">
                <a:solidFill>
                  <a:srgbClr val="009900"/>
                </a:solidFill>
              </a:rPr>
              <a:t>same</a:t>
            </a:r>
            <a:r>
              <a:rPr lang="fr-BE" sz="1400" b="1" dirty="0">
                <a:solidFill>
                  <a:srgbClr val="009900"/>
                </a:solidFill>
              </a:rPr>
              <a:t> or </a:t>
            </a:r>
            <a:r>
              <a:rPr lang="fr-BE" sz="1400" b="1" dirty="0" err="1">
                <a:solidFill>
                  <a:srgbClr val="009900"/>
                </a:solidFill>
              </a:rPr>
              <a:t>another</a:t>
            </a:r>
            <a:r>
              <a:rPr lang="fr-BE" sz="1400" b="1" dirty="0">
                <a:solidFill>
                  <a:srgbClr val="009900"/>
                </a:solidFill>
              </a:rPr>
              <a:t> </a:t>
            </a:r>
            <a:r>
              <a:rPr lang="fr-BE" sz="1400" b="1" dirty="0" err="1">
                <a:solidFill>
                  <a:srgbClr val="009900"/>
                </a:solidFill>
              </a:rPr>
              <a:t>food-producing</a:t>
            </a:r>
            <a:r>
              <a:rPr lang="fr-BE" sz="1400" b="1" dirty="0">
                <a:solidFill>
                  <a:srgbClr val="009900"/>
                </a:solidFill>
              </a:rPr>
              <a:t> </a:t>
            </a:r>
            <a:r>
              <a:rPr lang="fr-BE" sz="1400" b="1" u="sng" dirty="0" err="1">
                <a:solidFill>
                  <a:srgbClr val="009900"/>
                </a:solidFill>
              </a:rPr>
              <a:t>aquatic</a:t>
            </a:r>
            <a:r>
              <a:rPr lang="fr-BE" sz="1400" b="1" dirty="0">
                <a:solidFill>
                  <a:srgbClr val="009900"/>
                </a:solidFill>
              </a:rPr>
              <a:t> </a:t>
            </a:r>
            <a:r>
              <a:rPr lang="fr-BE" sz="1400" b="1" dirty="0" err="1">
                <a:solidFill>
                  <a:srgbClr val="009900"/>
                </a:solidFill>
              </a:rPr>
              <a:t>species</a:t>
            </a:r>
            <a:r>
              <a:rPr lang="fr-BE" sz="1400" dirty="0"/>
              <a:t>, </a:t>
            </a:r>
          </a:p>
          <a:p>
            <a:pPr marL="449263" lvl="5"/>
            <a:r>
              <a:rPr lang="fr-BE" sz="1400" dirty="0"/>
              <a:t>for the </a:t>
            </a:r>
            <a:r>
              <a:rPr lang="fr-BE" sz="1400" b="1" dirty="0" err="1">
                <a:solidFill>
                  <a:srgbClr val="FF9966"/>
                </a:solidFill>
              </a:rPr>
              <a:t>same</a:t>
            </a:r>
            <a:r>
              <a:rPr lang="fr-BE" sz="1400" b="1" dirty="0">
                <a:solidFill>
                  <a:srgbClr val="FF9966"/>
                </a:solidFill>
              </a:rPr>
              <a:t> or </a:t>
            </a:r>
            <a:r>
              <a:rPr lang="fr-BE" sz="1400" b="1" dirty="0" err="1">
                <a:solidFill>
                  <a:srgbClr val="FF9966"/>
                </a:solidFill>
              </a:rPr>
              <a:t>another</a:t>
            </a:r>
            <a:r>
              <a:rPr lang="fr-BE" sz="1400" b="1" dirty="0">
                <a:solidFill>
                  <a:srgbClr val="FF9966"/>
                </a:solidFill>
              </a:rPr>
              <a:t> indication</a:t>
            </a:r>
            <a:r>
              <a:rPr lang="fr-BE" sz="1400"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8945" lvl="1"/>
            <a:r>
              <a:rPr lang="fr-BE" sz="1400" dirty="0"/>
              <a:t>for use in </a:t>
            </a:r>
            <a:r>
              <a:rPr lang="fr-BE" sz="1400" b="1" dirty="0" err="1">
                <a:solidFill>
                  <a:srgbClr val="009900"/>
                </a:solidFill>
              </a:rPr>
              <a:t>food-producing</a:t>
            </a:r>
            <a:r>
              <a:rPr lang="fr-BE" sz="1400" b="1" dirty="0">
                <a:solidFill>
                  <a:srgbClr val="009900"/>
                </a:solidFill>
              </a:rPr>
              <a:t> </a:t>
            </a:r>
            <a:r>
              <a:rPr lang="fr-BE" sz="1400" b="1" u="sng" dirty="0" err="1">
                <a:solidFill>
                  <a:srgbClr val="009900"/>
                </a:solidFill>
              </a:rPr>
              <a:t>terrestrial</a:t>
            </a:r>
            <a:r>
              <a:rPr lang="fr-BE" sz="1400" b="1" dirty="0">
                <a:solidFill>
                  <a:srgbClr val="009900"/>
                </a:solidFill>
              </a:rPr>
              <a:t> animal *</a:t>
            </a:r>
            <a:endParaRPr lang="fr-BE" sz="1400" b="1" dirty="0">
              <a:solidFill>
                <a:srgbClr val="009900"/>
              </a:solidFill>
              <a:ea typeface="Calibri"/>
              <a:cs typeface="Calibri"/>
            </a:endParaRPr>
          </a:p>
          <a:p>
            <a:pPr marL="449263" lvl="1"/>
            <a:r>
              <a:rPr lang="fr-BE" sz="1400" b="1" i="1" u="sng" dirty="0" err="1">
                <a:solidFill>
                  <a:schemeClr val="tx1"/>
                </a:solidFill>
              </a:rPr>
              <a:t>containing</a:t>
            </a:r>
            <a:r>
              <a:rPr lang="fr-BE" sz="1400" b="1" i="1" u="sng" dirty="0">
                <a:solidFill>
                  <a:schemeClr val="tx1"/>
                </a:solidFill>
              </a:rPr>
              <a:t> a substance </a:t>
            </a:r>
            <a:r>
              <a:rPr lang="fr-BE" sz="1400" b="1" i="1" u="sng" dirty="0" err="1">
                <a:solidFill>
                  <a:schemeClr val="tx1"/>
                </a:solidFill>
              </a:rPr>
              <a:t>present</a:t>
            </a:r>
            <a:r>
              <a:rPr lang="fr-BE" sz="1400" b="1" i="1" u="sng" dirty="0">
                <a:solidFill>
                  <a:schemeClr val="tx1"/>
                </a:solidFill>
              </a:rPr>
              <a:t> on the </a:t>
            </a:r>
            <a:r>
              <a:rPr lang="fr-BE" sz="1400" b="1" i="1" u="sng" dirty="0" err="1">
                <a:solidFill>
                  <a:schemeClr val="tx1"/>
                </a:solidFill>
              </a:rPr>
              <a:t>list</a:t>
            </a:r>
            <a:r>
              <a:rPr lang="fr-BE" sz="1400" i="1" u="sng"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dirty="0"/>
          </a:p>
          <a:p>
            <a:pPr marL="457200" lvl="1" indent="-457200">
              <a:buFont typeface="+mj-lt"/>
              <a:buAutoNum type="alphaLcParenR" startAt="3"/>
            </a:pPr>
            <a:r>
              <a:rPr lang="fr-BE" sz="1400" dirty="0"/>
              <a:t>Product </a:t>
            </a:r>
            <a:r>
              <a:rPr lang="fr-BE" sz="1400" dirty="0" err="1"/>
              <a:t>authorised</a:t>
            </a:r>
            <a:r>
              <a:rPr lang="fr-BE" sz="1400" dirty="0"/>
              <a:t> for </a:t>
            </a:r>
            <a:r>
              <a:rPr lang="fr-BE" sz="1400" b="1" dirty="0" err="1"/>
              <a:t>human</a:t>
            </a:r>
            <a:r>
              <a:rPr lang="fr-BE" sz="1400" b="1" dirty="0"/>
              <a:t> use *</a:t>
            </a:r>
            <a:endParaRPr lang="fr-BE" sz="1400" b="1" dirty="0">
              <a:ea typeface="Calibri"/>
              <a:cs typeface="Calibri"/>
            </a:endParaRPr>
          </a:p>
          <a:p>
            <a:pPr marL="449263" lvl="2"/>
            <a:r>
              <a:rPr lang="fr-BE" sz="1400" b="1" i="1" u="sng" dirty="0" err="1"/>
              <a:t>containing</a:t>
            </a:r>
            <a:r>
              <a:rPr lang="fr-BE" sz="1400" b="1" i="1" u="sng" dirty="0"/>
              <a:t> substances </a:t>
            </a:r>
            <a:r>
              <a:rPr lang="fr-BE" sz="1400" b="1" i="1" u="sng" dirty="0" err="1"/>
              <a:t>present</a:t>
            </a:r>
            <a:r>
              <a:rPr lang="fr-BE" sz="1400" b="1" i="1" u="sng" dirty="0"/>
              <a:t> on the </a:t>
            </a:r>
            <a:r>
              <a:rPr lang="fr-BE" sz="1400" b="1" i="1" u="sng" dirty="0" err="1"/>
              <a:t>list</a:t>
            </a:r>
            <a:r>
              <a:rPr lang="fr-BE" sz="1400" b="1" i="1"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dirty="0"/>
          </a:p>
          <a:p>
            <a:pPr marL="0" lvl="1"/>
            <a:r>
              <a:rPr lang="fr-BE" sz="1400" dirty="0"/>
              <a:t>D) Product </a:t>
            </a:r>
            <a:r>
              <a:rPr lang="fr-BE" sz="1400" b="1" dirty="0" err="1"/>
              <a:t>prepared</a:t>
            </a:r>
            <a:r>
              <a:rPr lang="fr-BE" sz="1400" b="1" dirty="0"/>
              <a:t> </a:t>
            </a:r>
            <a:r>
              <a:rPr lang="fr-BE" sz="1400" b="1" dirty="0" err="1"/>
              <a:t>extemporaneously</a:t>
            </a:r>
            <a:r>
              <a:rPr lang="fr-BE" sz="1400" b="1" dirty="0"/>
              <a:t>. </a:t>
            </a:r>
            <a:endParaRPr lang="fr-BE" sz="1400" b="1" dirty="0">
              <a:ea typeface="Calibri" panose="020F0502020204030204"/>
              <a:cs typeface="Calibri" panose="020F0502020204030204"/>
            </a:endParaRP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b="1" dirty="0"/>
          </a:p>
          <a:p>
            <a:pPr marL="457200" lvl="1" indent="-457200">
              <a:buFont typeface="+mj-lt"/>
              <a:buAutoNum type="alphaLcParenR" startAt="3"/>
            </a:pPr>
            <a:r>
              <a:rPr lang="fr-BE" sz="1400" dirty="0"/>
              <a:t>Product </a:t>
            </a:r>
            <a:r>
              <a:rPr lang="fr-BE" sz="1400" dirty="0" err="1"/>
              <a:t>authorised</a:t>
            </a:r>
            <a:r>
              <a:rPr lang="fr-BE" sz="1400" dirty="0"/>
              <a:t> in </a:t>
            </a:r>
            <a:r>
              <a:rPr lang="fr-BE" sz="1400" b="1" dirty="0" err="1">
                <a:solidFill>
                  <a:srgbClr val="003399"/>
                </a:solidFill>
              </a:rPr>
              <a:t>third</a:t>
            </a:r>
            <a:r>
              <a:rPr lang="fr-BE" sz="1400" b="1" dirty="0">
                <a:solidFill>
                  <a:srgbClr val="003399"/>
                </a:solidFill>
              </a:rPr>
              <a:t> country</a:t>
            </a:r>
            <a:r>
              <a:rPr kumimoji="0" lang="en-US" sz="1400" b="1" i="0" u="none" strike="noStrike" kern="0" cap="none" spc="0" normalizeH="0" baseline="0" noProof="0" dirty="0">
                <a:ln>
                  <a:noFill/>
                </a:ln>
                <a:solidFill>
                  <a:srgbClr val="003399"/>
                </a:solidFill>
                <a:effectLst/>
                <a:uLnTx/>
                <a:uFillTx/>
              </a:rPr>
              <a:t> country </a:t>
            </a:r>
          </a:p>
          <a:p>
            <a:pPr marL="449263" lvl="2"/>
            <a:r>
              <a:rPr kumimoji="0" lang="en-US" sz="1400" i="0" u="none" strike="noStrike" kern="0" cap="none" spc="0" normalizeH="0" baseline="0" noProof="0" dirty="0">
                <a:ln>
                  <a:noFill/>
                </a:ln>
                <a:solidFill>
                  <a:sysClr val="windowText" lastClr="000000"/>
                </a:solidFill>
                <a:effectLst/>
                <a:uLnTx/>
                <a:uFillTx/>
              </a:rPr>
              <a:t>for the </a:t>
            </a:r>
            <a:r>
              <a:rPr kumimoji="0" lang="en-US" sz="1400" b="1" i="0" u="none" strike="noStrike" kern="0" cap="none" spc="0" normalizeH="0" baseline="0" noProof="0" dirty="0">
                <a:ln>
                  <a:noFill/>
                </a:ln>
                <a:solidFill>
                  <a:srgbClr val="009900"/>
                </a:solidFill>
                <a:effectLst/>
                <a:uLnTx/>
                <a:uFillTx/>
              </a:rPr>
              <a:t>same animal species </a:t>
            </a:r>
            <a:r>
              <a:rPr kumimoji="0" lang="en-US" sz="1400" i="0" u="none" strike="noStrike" kern="0" cap="none" spc="0" normalizeH="0" baseline="0" noProof="0" dirty="0">
                <a:ln>
                  <a:noFill/>
                </a:ln>
                <a:solidFill>
                  <a:sysClr val="windowText" lastClr="000000"/>
                </a:solidFill>
                <a:effectLst/>
                <a:uLnTx/>
                <a:uFillTx/>
              </a:rPr>
              <a:t>and the </a:t>
            </a:r>
            <a:r>
              <a:rPr kumimoji="0" lang="en-US" sz="1400" b="1" i="0" u="none" strike="noStrike" kern="0" cap="none" spc="0" normalizeH="0" baseline="0" noProof="0" dirty="0">
                <a:ln>
                  <a:noFill/>
                </a:ln>
                <a:solidFill>
                  <a:srgbClr val="FF9966"/>
                </a:solidFill>
                <a:effectLst/>
                <a:uLnTx/>
                <a:uFillTx/>
              </a:rPr>
              <a:t>same indication.</a:t>
            </a:r>
          </a:p>
          <a:p>
            <a:pPr marL="449263" lvl="2"/>
            <a:endParaRPr kumimoji="0" lang="en-US" sz="1400" b="1" i="0" u="none" strike="noStrike" kern="0" cap="none" spc="0" normalizeH="0" baseline="0" noProof="0" dirty="0">
              <a:ln>
                <a:noFill/>
              </a:ln>
              <a:solidFill>
                <a:srgbClr val="FF9966"/>
              </a:solidFill>
              <a:effectLst/>
              <a:uLnTx/>
              <a:uFillTx/>
            </a:endParaRPr>
          </a:p>
          <a:p>
            <a:pPr marL="449263" lvl="2"/>
            <a:r>
              <a:rPr kumimoji="0" lang="en-US" sz="1400" b="1" i="0" u="none" strike="noStrike" kern="0" cap="none" spc="0" normalizeH="0" baseline="0" noProof="0" dirty="0">
                <a:ln>
                  <a:noFill/>
                </a:ln>
                <a:solidFill>
                  <a:srgbClr val="FF9966"/>
                </a:solidFill>
                <a:effectLst/>
                <a:uLnTx/>
                <a:uFillTx/>
              </a:rPr>
              <a:t>Commission must make a list, when list is available b) and c) only products from the list</a:t>
            </a:r>
          </a:p>
          <a:p>
            <a:r>
              <a:rPr lang="en-US" kern="0">
                <a:solidFill>
                  <a:srgbClr val="FF9966"/>
                </a:solidFill>
              </a:rPr>
              <a:t>by 2027 the Commission will adopt a regulation with a list of substances and then the products used under b) and c) should contain only substances included in that list.</a:t>
            </a:r>
            <a:endParaRPr lang="en-US">
              <a:ea typeface="Calibri" panose="020F0502020204030204"/>
              <a:cs typeface="Calibri" panose="020F0502020204030204"/>
            </a:endParaRPr>
          </a:p>
          <a:p>
            <a:pPr marL="448945" lvl="2"/>
            <a:endParaRPr lang="en-US" sz="1400" b="1" kern="0" dirty="0">
              <a:solidFill>
                <a:srgbClr val="FF9966"/>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3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 The word comes from the Greek for "an advance guard," an apt term for a measure taken to fend off a disease or another unwanted consequence. A prophylactic is </a:t>
            </a:r>
            <a:r>
              <a:rPr lang="en-GB" b="0" i="0" dirty="0">
                <a:solidFill>
                  <a:srgbClr val="040C28"/>
                </a:solidFill>
                <a:effectLst/>
                <a:latin typeface="Google Sans"/>
              </a:rPr>
              <a:t>a medication or a </a:t>
            </a:r>
            <a:r>
              <a:rPr lang="en-GB" b="1" i="0" dirty="0">
                <a:solidFill>
                  <a:srgbClr val="040C28"/>
                </a:solidFill>
                <a:effectLst/>
                <a:latin typeface="Google Sans"/>
              </a:rPr>
              <a:t>treatment designed and used to prevent a disease from occurring</a:t>
            </a:r>
            <a:r>
              <a:rPr lang="en-GB" b="0" i="0" dirty="0">
                <a:solidFill>
                  <a:srgbClr val="474747"/>
                </a:solidFill>
                <a:effectLst/>
                <a:latin typeface="Google Sans"/>
              </a:rPr>
              <a:t>, before the disease is evidenced.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In the context of VMP Regulation the following definitions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n-GB" sz="1800" b="1" i="0" u="none" strike="noStrike" baseline="0" dirty="0">
                <a:solidFill>
                  <a:srgbClr val="19161A"/>
                </a:solidFill>
                <a:latin typeface="EUAlbertina"/>
              </a:rPr>
              <a:t>Prophylaxis’ </a:t>
            </a:r>
            <a:r>
              <a:rPr lang="en-GB" sz="1800" b="0" i="0" u="none" strike="noStrike" kern="1200" baseline="0" dirty="0">
                <a:solidFill>
                  <a:srgbClr val="19161A"/>
                </a:solidFill>
                <a:latin typeface="EUAlbertina"/>
                <a:ea typeface="+mn-ea"/>
                <a:cs typeface="+mn-cs"/>
              </a:rPr>
              <a:t>means “the administration of a medicinal product to an animal or group of animals before clinical </a:t>
            </a:r>
            <a:r>
              <a:rPr lang="en-GB" sz="1800" b="0" i="0" u="none" strike="noStrike" baseline="0" dirty="0">
                <a:solidFill>
                  <a:srgbClr val="19161A"/>
                </a:solidFill>
                <a:latin typeface="EUAlbertina"/>
              </a:rPr>
              <a:t>signs of a disease, in order to prevent the occurrence of disease or infection”. (</a:t>
            </a:r>
            <a:r>
              <a:rPr lang="en-GB" sz="1800" b="0" i="0" u="none" strike="noStrike" baseline="0" dirty="0">
                <a:solidFill>
                  <a:srgbClr val="000000"/>
                </a:solidFill>
                <a:latin typeface="EUAlbertina"/>
              </a:rPr>
              <a:t>Article 4(16) of Regulation (EU) 2019/6).</a:t>
            </a:r>
            <a:endParaRPr lang="en-GB" sz="18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err="1">
                <a:solidFill>
                  <a:srgbClr val="19161A"/>
                </a:solidFill>
                <a:latin typeface="EUAlbertina"/>
              </a:rPr>
              <a:t>Metaphylaxis</a:t>
            </a:r>
            <a:r>
              <a:rPr lang="en-GB" sz="1800" b="1" i="0" u="none" strike="noStrike" baseline="0" dirty="0">
                <a:solidFill>
                  <a:srgbClr val="19161A"/>
                </a:solidFill>
                <a:latin typeface="EUAlbertina"/>
              </a:rPr>
              <a:t>’ </a:t>
            </a:r>
            <a:r>
              <a:rPr lang="en-GB" sz="1800" b="0" i="0" u="none" strike="noStrike" baseline="0" dirty="0">
                <a:solidFill>
                  <a:srgbClr val="19161A"/>
                </a:solidFill>
                <a:latin typeface="EUAlbertina"/>
              </a:rPr>
              <a:t>means “the administration of a medicinal product to a group of animals after a diagnosis of clinical disease in part of the group has been established, with the aim of treating the clinically sick animals and controlling the spread of the disease to animals in close contact and at risk and which may already be </a:t>
            </a:r>
            <a:r>
              <a:rPr lang="en-GB" sz="1800" b="0" i="0" u="none" strike="noStrike" baseline="0" dirty="0" err="1">
                <a:solidFill>
                  <a:srgbClr val="19161A"/>
                </a:solidFill>
                <a:latin typeface="EUAlbertina"/>
              </a:rPr>
              <a:t>subclinically</a:t>
            </a:r>
            <a:r>
              <a:rPr lang="en-GB" sz="1800" b="0" i="0" u="none" strike="noStrike" baseline="0" dirty="0">
                <a:solidFill>
                  <a:srgbClr val="19161A"/>
                </a:solidFill>
                <a:latin typeface="EUAlbertina"/>
              </a:rPr>
              <a:t> infected”. (</a:t>
            </a:r>
            <a:r>
              <a:rPr lang="en-GB" sz="1200" b="0" i="0" u="none" strike="noStrike" baseline="0" dirty="0">
                <a:solidFill>
                  <a:srgbClr val="000000"/>
                </a:solidFill>
                <a:latin typeface="EUAlbertina"/>
              </a:rPr>
              <a:t>Article 4(15) of Regulation (EU) 2019/6).</a:t>
            </a:r>
            <a:endParaRPr lang="en-GB" sz="12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474747"/>
                </a:solidFill>
                <a:effectLst/>
                <a:latin typeface="Google Sans"/>
              </a:rPr>
              <a:t>Metaphylaxis</a:t>
            </a:r>
            <a:r>
              <a:rPr lang="en-GB" b="0" i="0" dirty="0">
                <a:solidFill>
                  <a:srgbClr val="474747"/>
                </a:solidFill>
                <a:effectLst/>
                <a:latin typeface="Google Sans"/>
              </a:rPr>
              <a:t>: </a:t>
            </a:r>
            <a:r>
              <a:rPr lang="en-GB" b="0" i="0" dirty="0">
                <a:solidFill>
                  <a:srgbClr val="040C28"/>
                </a:solidFill>
                <a:effectLst/>
                <a:latin typeface="Google Sans"/>
              </a:rPr>
              <a:t>Treatment of a group of animals without evidence of disease, which are in close contact with other animals that do have evidence of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Prophylaxis/prevention and </a:t>
            </a:r>
            <a:r>
              <a:rPr lang="en-GB" b="0" i="0" dirty="0" err="1">
                <a:solidFill>
                  <a:srgbClr val="474747"/>
                </a:solidFill>
                <a:effectLst/>
                <a:latin typeface="Google Sans"/>
              </a:rPr>
              <a:t>metaphylaxis</a:t>
            </a:r>
            <a:r>
              <a:rPr lang="en-GB" b="0" i="0" dirty="0">
                <a:solidFill>
                  <a:srgbClr val="474747"/>
                </a:solidFill>
                <a:effectLst/>
                <a:latin typeface="Google Sans"/>
              </a:rPr>
              <a:t> involves administering antimicrobials to 'healthy' individuals to 'prevent' infections, but </a:t>
            </a:r>
            <a:r>
              <a:rPr lang="en-GB" b="0" i="0" dirty="0">
                <a:solidFill>
                  <a:srgbClr val="040C28"/>
                </a:solidFill>
                <a:effectLst/>
                <a:latin typeface="Google Sans"/>
              </a:rPr>
              <a:t>for prophylaxis/prevention there is a perceived 'risk', whereas </a:t>
            </a:r>
            <a:r>
              <a:rPr lang="en-GB" b="0" i="0" dirty="0" err="1">
                <a:solidFill>
                  <a:srgbClr val="040C28"/>
                </a:solidFill>
                <a:effectLst/>
                <a:latin typeface="Google Sans"/>
              </a:rPr>
              <a:t>metaphylaxis</a:t>
            </a:r>
            <a:r>
              <a:rPr lang="en-GB" b="0" i="0" dirty="0">
                <a:solidFill>
                  <a:srgbClr val="040C28"/>
                </a:solidFill>
                <a:effectLst/>
                <a:latin typeface="Google Sans"/>
              </a:rPr>
              <a:t> could be a definable 'hazard'</a:t>
            </a:r>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9</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Note </a:t>
            </a:r>
            <a:r>
              <a:rPr lang="es-ES" dirty="0" err="1"/>
              <a:t>to</a:t>
            </a:r>
            <a:r>
              <a:rPr lang="es-ES" dirty="0"/>
              <a:t> </a:t>
            </a:r>
            <a:r>
              <a:rPr lang="es-ES" dirty="0" err="1"/>
              <a:t>trainers</a:t>
            </a:r>
            <a:r>
              <a:rPr lang="es-ES" dirty="0"/>
              <a:t>: </a:t>
            </a:r>
            <a:r>
              <a:rPr lang="es-ES" dirty="0" err="1"/>
              <a:t>This</a:t>
            </a:r>
            <a:r>
              <a:rPr lang="es-ES" dirty="0"/>
              <a:t> </a:t>
            </a:r>
            <a:r>
              <a:rPr lang="es-ES" dirty="0" err="1"/>
              <a:t>slide</a:t>
            </a:r>
            <a:r>
              <a:rPr lang="es-ES" dirty="0"/>
              <a:t> comes back </a:t>
            </a:r>
            <a:r>
              <a:rPr lang="es-ES" dirty="0" err="1"/>
              <a:t>to</a:t>
            </a:r>
            <a:r>
              <a:rPr lang="es-ES" dirty="0"/>
              <a:t> </a:t>
            </a:r>
            <a:r>
              <a:rPr lang="es-ES" dirty="0" err="1"/>
              <a:t>other</a:t>
            </a:r>
            <a:r>
              <a:rPr lang="es-ES" dirty="0"/>
              <a:t> </a:t>
            </a:r>
            <a:r>
              <a:rPr lang="es-ES" dirty="0" err="1"/>
              <a:t>parts</a:t>
            </a:r>
            <a:r>
              <a:rPr lang="es-ES" dirty="0"/>
              <a:t> </a:t>
            </a:r>
            <a:r>
              <a:rPr lang="es-ES" dirty="0" err="1"/>
              <a:t>of</a:t>
            </a:r>
            <a:r>
              <a:rPr lang="es-ES" dirty="0"/>
              <a:t> </a:t>
            </a:r>
            <a:r>
              <a:rPr lang="es-ES" dirty="0" err="1"/>
              <a:t>the</a:t>
            </a:r>
            <a:r>
              <a:rPr lang="es-ES" dirty="0"/>
              <a:t> </a:t>
            </a:r>
            <a:r>
              <a:rPr lang="es-ES" dirty="0" err="1"/>
              <a:t>presentation</a:t>
            </a:r>
            <a:r>
              <a:rPr lang="es-ES" dirty="0"/>
              <a:t>. </a:t>
            </a:r>
            <a:r>
              <a:rPr lang="es-ES" dirty="0" err="1"/>
              <a:t>If</a:t>
            </a:r>
            <a:r>
              <a:rPr lang="es-ES" dirty="0"/>
              <a:t> </a:t>
            </a:r>
            <a:r>
              <a:rPr lang="es-ES" dirty="0" err="1"/>
              <a:t>there</a:t>
            </a:r>
            <a:r>
              <a:rPr lang="es-ES" dirty="0"/>
              <a:t> </a:t>
            </a:r>
            <a:r>
              <a:rPr lang="es-ES" dirty="0" err="1"/>
              <a:t>is</a:t>
            </a:r>
            <a:r>
              <a:rPr lang="es-ES" dirty="0"/>
              <a:t> time, </a:t>
            </a:r>
            <a:r>
              <a:rPr lang="es-ES" dirty="0" err="1"/>
              <a:t>it</a:t>
            </a:r>
            <a:r>
              <a:rPr lang="es-ES" dirty="0"/>
              <a:t> </a:t>
            </a:r>
            <a:r>
              <a:rPr lang="es-ES" dirty="0" err="1"/>
              <a:t>could</a:t>
            </a:r>
            <a:r>
              <a:rPr lang="es-ES" dirty="0"/>
              <a:t> be </a:t>
            </a:r>
            <a:r>
              <a:rPr lang="es-ES" dirty="0" err="1"/>
              <a:t>useful</a:t>
            </a:r>
            <a:r>
              <a:rPr lang="es-ES" dirty="0"/>
              <a:t> </a:t>
            </a:r>
            <a:r>
              <a:rPr lang="es-ES" dirty="0" err="1"/>
              <a:t>to</a:t>
            </a:r>
            <a:r>
              <a:rPr lang="es-ES" dirty="0"/>
              <a:t> </a:t>
            </a:r>
            <a:r>
              <a:rPr lang="es-ES" dirty="0" err="1"/>
              <a:t>provide</a:t>
            </a:r>
            <a:r>
              <a:rPr lang="es-ES" dirty="0"/>
              <a:t> a </a:t>
            </a:r>
            <a:r>
              <a:rPr lang="es-ES" dirty="0" err="1"/>
              <a:t>brief</a:t>
            </a:r>
            <a:r>
              <a:rPr lang="es-ES" dirty="0"/>
              <a:t> </a:t>
            </a:r>
            <a:r>
              <a:rPr lang="es-ES" dirty="0" err="1"/>
              <a:t>summary</a:t>
            </a:r>
            <a:r>
              <a:rPr lang="es-ES" dirty="0"/>
              <a:t> </a:t>
            </a:r>
            <a:r>
              <a:rPr lang="es-ES" dirty="0" err="1"/>
              <a:t>of</a:t>
            </a:r>
            <a:r>
              <a:rPr lang="es-ES" dirty="0"/>
              <a:t> </a:t>
            </a:r>
            <a:r>
              <a:rPr lang="es-ES" dirty="0" err="1"/>
              <a:t>the</a:t>
            </a:r>
            <a:r>
              <a:rPr lang="es-ES" dirty="0"/>
              <a:t> </a:t>
            </a:r>
            <a:r>
              <a:rPr lang="es-ES" dirty="0" err="1"/>
              <a:t>topics</a:t>
            </a:r>
            <a:r>
              <a:rPr lang="es-ES" dirty="0"/>
              <a:t>. </a:t>
            </a:r>
            <a:r>
              <a:rPr lang="es-ES" dirty="0" err="1"/>
              <a:t>If</a:t>
            </a:r>
            <a:r>
              <a:rPr lang="es-ES" dirty="0"/>
              <a:t> </a:t>
            </a:r>
            <a:r>
              <a:rPr lang="es-ES" dirty="0" err="1"/>
              <a:t>not</a:t>
            </a:r>
            <a:r>
              <a:rPr lang="es-ES" dirty="0"/>
              <a:t>, </a:t>
            </a:r>
            <a:r>
              <a:rPr lang="es-ES" dirty="0" err="1"/>
              <a:t>it</a:t>
            </a:r>
            <a:r>
              <a:rPr lang="es-ES" dirty="0"/>
              <a:t> </a:t>
            </a:r>
            <a:r>
              <a:rPr lang="es-ES" dirty="0" err="1"/>
              <a:t>could</a:t>
            </a:r>
            <a:r>
              <a:rPr lang="es-ES" dirty="0"/>
              <a:t> be </a:t>
            </a:r>
            <a:r>
              <a:rPr lang="es-ES" dirty="0" err="1"/>
              <a:t>hidden</a:t>
            </a:r>
            <a:r>
              <a:rPr lang="es-ES"/>
              <a:t>. </a:t>
            </a:r>
          </a:p>
        </p:txBody>
      </p:sp>
      <p:sp>
        <p:nvSpPr>
          <p:cNvPr id="4" name="Slide Number Placeholder 3"/>
          <p:cNvSpPr>
            <a:spLocks noGrp="1"/>
          </p:cNvSpPr>
          <p:nvPr>
            <p:ph type="sldNum" sz="quarter" idx="5"/>
          </p:nvPr>
        </p:nvSpPr>
        <p:spPr/>
        <p:txBody>
          <a:bodyPr/>
          <a:lstStyle/>
          <a:p>
            <a:fld id="{13FD84CC-B9D2-4B71-B917-5618B5E60CDC}" type="slidenum">
              <a:rPr lang="es-ES" smtClean="0"/>
              <a:t>10</a:t>
            </a:fld>
            <a:endParaRPr lang="es-ES"/>
          </a:p>
        </p:txBody>
      </p:sp>
    </p:spTree>
    <p:extLst>
      <p:ext uri="{BB962C8B-B14F-4D97-AF65-F5344CB8AC3E}">
        <p14:creationId xmlns:p14="http://schemas.microsoft.com/office/powerpoint/2010/main" val="205100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last two points</a:t>
            </a:r>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We can check if a template is available in different countries and if so, include the country template</a:t>
            </a:r>
          </a:p>
          <a:p>
            <a:r>
              <a:rPr lang="en-US">
                <a:ea typeface="Calibri"/>
                <a:cs typeface="Calibri"/>
              </a:rPr>
              <a:t>RE blue box. Explain what is use under art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3888" y="465138"/>
            <a:ext cx="4022725" cy="2266950"/>
          </a:xfrm>
        </p:spPr>
      </p:sp>
      <p:sp>
        <p:nvSpPr>
          <p:cNvPr id="3" name="Marcador de notas 2"/>
          <p:cNvSpPr>
            <a:spLocks noGrp="1"/>
          </p:cNvSpPr>
          <p:nvPr>
            <p:ph type="body" idx="1"/>
          </p:nvPr>
        </p:nvSpPr>
        <p:spPr>
          <a:xfrm>
            <a:off x="619919" y="2875756"/>
            <a:ext cx="5976278" cy="4842869"/>
          </a:xfrm>
        </p:spPr>
        <p:txBody>
          <a:bodyPr/>
          <a:lstStyle/>
          <a:p>
            <a:r>
              <a:rPr lang="en-US" sz="1300" dirty="0">
                <a:latin typeface="Calibri" panose="020F0502020204030204" pitchFamily="34" charset="0"/>
                <a:cs typeface="Calibri" panose="020F0502020204030204" pitchFamily="34" charset="0"/>
              </a:rPr>
              <a:t>Article 113 Use of medicinal products outside the terms of the marketing </a:t>
            </a:r>
            <a:r>
              <a:rPr lang="en-US" sz="1300" dirty="0" err="1">
                <a:latin typeface="Calibri" panose="020F0502020204030204" pitchFamily="34" charset="0"/>
                <a:cs typeface="Calibri" panose="020F0502020204030204" pitchFamily="34" charset="0"/>
              </a:rPr>
              <a:t>authorisation</a:t>
            </a:r>
            <a:r>
              <a:rPr lang="en-US" sz="1300" dirty="0">
                <a:latin typeface="Calibri" panose="020F0502020204030204" pitchFamily="34" charset="0"/>
                <a:cs typeface="Calibri" panose="020F0502020204030204" pitchFamily="34" charset="0"/>
              </a:rPr>
              <a:t> in </a:t>
            </a:r>
            <a:r>
              <a:rPr lang="en-US" sz="1300" b="1" u="sng" dirty="0">
                <a:solidFill>
                  <a:srgbClr val="FF0000"/>
                </a:solidFill>
                <a:latin typeface="Calibri" panose="020F0502020204030204" pitchFamily="34" charset="0"/>
                <a:cs typeface="Calibri" panose="020F0502020204030204" pitchFamily="34" charset="0"/>
              </a:rPr>
              <a:t>food-producing terrestrial animal species </a:t>
            </a:r>
          </a:p>
          <a:p>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dirty="0">
                <a:latin typeface="Calibri" panose="020F0502020204030204" pitchFamily="34" charset="0"/>
                <a:cs typeface="Calibri" panose="020F0502020204030204" pitchFamily="34" charset="0"/>
              </a:rPr>
              <a:t>derogation from Article 106(1): where there is no </a:t>
            </a:r>
            <a:r>
              <a:rPr lang="en-US" sz="1300" dirty="0" err="1">
                <a:latin typeface="Calibri" panose="020F0502020204030204" pitchFamily="34" charset="0"/>
                <a:cs typeface="Calibri" panose="020F0502020204030204" pitchFamily="34" charset="0"/>
              </a:rPr>
              <a:t>authorised</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in a MS for an indication concerning a </a:t>
            </a:r>
            <a:r>
              <a:rPr lang="en-US" sz="1300" b="1" dirty="0">
                <a:latin typeface="Calibri" panose="020F0502020204030204" pitchFamily="34" charset="0"/>
                <a:cs typeface="Calibri" panose="020F0502020204030204" pitchFamily="34" charset="0"/>
              </a:rPr>
              <a:t>food-producing </a:t>
            </a:r>
            <a:r>
              <a:rPr lang="en-US" sz="1300" b="1" dirty="0">
                <a:solidFill>
                  <a:srgbClr val="FF33CC"/>
                </a:solidFill>
                <a:latin typeface="Calibri" panose="020F0502020204030204" pitchFamily="34" charset="0"/>
                <a:cs typeface="Calibri" panose="020F0502020204030204" pitchFamily="34" charset="0"/>
              </a:rPr>
              <a:t>terrestrial</a:t>
            </a:r>
            <a:r>
              <a:rPr lang="en-US" sz="1300" b="1" dirty="0">
                <a:latin typeface="Calibri" panose="020F0502020204030204" pitchFamily="34" charset="0"/>
                <a:cs typeface="Calibri" panose="020F0502020204030204" pitchFamily="34" charset="0"/>
              </a:rPr>
              <a:t> animal species</a:t>
            </a:r>
            <a:r>
              <a:rPr lang="en-US" sz="1300" dirty="0">
                <a:latin typeface="Calibri" panose="020F0502020204030204" pitchFamily="34" charset="0"/>
                <a:cs typeface="Calibri" panose="020F0502020204030204" pitchFamily="34" charset="0"/>
              </a:rPr>
              <a:t>, the veterinarian may, under his or her </a:t>
            </a:r>
            <a:r>
              <a:rPr lang="en-US" sz="1300" b="1" dirty="0">
                <a:solidFill>
                  <a:srgbClr val="FF0000"/>
                </a:solidFill>
                <a:latin typeface="Calibri" panose="020F0502020204030204" pitchFamily="34" charset="0"/>
                <a:cs typeface="Calibri" panose="020F0502020204030204" pitchFamily="34" charset="0"/>
              </a:rPr>
              <a:t>direct personal responsibility</a:t>
            </a:r>
            <a:r>
              <a:rPr lang="en-US" sz="1300" dirty="0">
                <a:latin typeface="Calibri" panose="020F0502020204030204" pitchFamily="34" charset="0"/>
                <a:cs typeface="Calibri" panose="020F0502020204030204" pitchFamily="34" charset="0"/>
              </a:rPr>
              <a:t>, and in particular </a:t>
            </a:r>
            <a:r>
              <a:rPr lang="en-US" sz="1300" b="1" dirty="0">
                <a:solidFill>
                  <a:srgbClr val="FF0000"/>
                </a:solidFill>
                <a:latin typeface="Calibri" panose="020F0502020204030204" pitchFamily="34" charset="0"/>
                <a:cs typeface="Calibri" panose="020F0502020204030204" pitchFamily="34" charset="0"/>
              </a:rPr>
              <a:t>to avoid causing unacceptable suffering</a:t>
            </a:r>
            <a:r>
              <a:rPr lang="en-US" sz="1300" dirty="0">
                <a:latin typeface="Calibri" panose="020F0502020204030204" pitchFamily="34" charset="0"/>
                <a:cs typeface="Calibri" panose="020F0502020204030204" pitchFamily="34" charset="0"/>
              </a:rPr>
              <a:t>, </a:t>
            </a:r>
            <a:r>
              <a:rPr lang="en-US" sz="1300" b="1" dirty="0">
                <a:solidFill>
                  <a:srgbClr val="FF0000"/>
                </a:solidFill>
                <a:latin typeface="Calibri" panose="020F0502020204030204" pitchFamily="34" charset="0"/>
                <a:cs typeface="Calibri" panose="020F0502020204030204" pitchFamily="34" charset="0"/>
              </a:rPr>
              <a:t>exceptionally</a:t>
            </a:r>
            <a:r>
              <a:rPr lang="en-US" sz="1300" dirty="0">
                <a:latin typeface="Calibri" panose="020F0502020204030204" pitchFamily="34" charset="0"/>
                <a:cs typeface="Calibri" panose="020F0502020204030204" pitchFamily="34" charset="0"/>
              </a:rPr>
              <a:t> treat the animals concerned with the following medicinal product: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a </a:t>
            </a:r>
            <a:r>
              <a:rPr lang="en-US" sz="1300" b="1" dirty="0" err="1">
                <a:latin typeface="Calibri" panose="020F0502020204030204" pitchFamily="34" charset="0"/>
                <a:cs typeface="Calibri" panose="020F0502020204030204" pitchFamily="34" charset="0"/>
              </a:rPr>
              <a:t>vmp</a:t>
            </a:r>
            <a:r>
              <a:rPr lang="en-US" sz="1300" b="1" dirty="0">
                <a:latin typeface="Calibri" panose="020F0502020204030204" pitchFamily="34" charset="0"/>
                <a:cs typeface="Calibri" panose="020F0502020204030204" pitchFamily="34" charset="0"/>
              </a:rPr>
              <a:t>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under this Regulation</a:t>
            </a:r>
            <a:r>
              <a:rPr lang="en-US" sz="1300" dirty="0">
                <a:latin typeface="Calibri" panose="020F0502020204030204" pitchFamily="34" charset="0"/>
                <a:cs typeface="Calibri" panose="020F0502020204030204" pitchFamily="34" charset="0"/>
              </a:rPr>
              <a:t> </a:t>
            </a:r>
            <a:r>
              <a:rPr lang="en-US" sz="1300" b="1" dirty="0">
                <a:solidFill>
                  <a:srgbClr val="00B050"/>
                </a:solidFill>
                <a:latin typeface="Calibri" panose="020F0502020204030204" pitchFamily="34" charset="0"/>
                <a:cs typeface="Calibri" panose="020F0502020204030204" pitchFamily="34" charset="0"/>
              </a:rPr>
              <a:t>in the relevant MS or in another MS </a:t>
            </a:r>
            <a:r>
              <a:rPr lang="en-US" sz="1300" b="1" u="sng" dirty="0">
                <a:latin typeface="Calibri" panose="020F0502020204030204" pitchFamily="34" charset="0"/>
                <a:cs typeface="Calibri" panose="020F0502020204030204" pitchFamily="34" charset="0"/>
              </a:rPr>
              <a:t>for use for the same/another indication, in the same or another </a:t>
            </a:r>
            <a:r>
              <a:rPr lang="en-US" sz="1300" b="1" u="sng" dirty="0">
                <a:solidFill>
                  <a:srgbClr val="003399"/>
                </a:solidFill>
                <a:latin typeface="Calibri" panose="020F0502020204030204" pitchFamily="34" charset="0"/>
                <a:cs typeface="Calibri" panose="020F0502020204030204" pitchFamily="34" charset="0"/>
              </a:rPr>
              <a:t>food-producing species</a:t>
            </a:r>
            <a:r>
              <a:rPr lang="en-US" sz="1300" u="sng" dirty="0">
                <a:latin typeface="Calibri" panose="020F0502020204030204" pitchFamily="34" charset="0"/>
                <a:cs typeface="Calibri" panose="020F0502020204030204" pitchFamily="34" charset="0"/>
              </a:rPr>
              <a:t>;</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as referred to in point (a) of this paragraph, for the same indication</a:t>
            </a:r>
            <a:r>
              <a:rPr lang="en-US" sz="1300" b="1" dirty="0">
                <a:latin typeface="Calibri" panose="020F0502020204030204" pitchFamily="34" charset="0"/>
                <a:cs typeface="Calibri" panose="020F0502020204030204" pitchFamily="34" charset="0"/>
              </a:rPr>
              <a:t>; a </a:t>
            </a:r>
            <a:r>
              <a:rPr lang="en-US" sz="1300" b="1" dirty="0" err="1">
                <a:latin typeface="Calibri" panose="020F0502020204030204" pitchFamily="34" charset="0"/>
                <a:cs typeface="Calibri" panose="020F0502020204030204" pitchFamily="34" charset="0"/>
              </a:rPr>
              <a:t>vmp</a:t>
            </a:r>
            <a:r>
              <a:rPr lang="en-US" sz="1300" b="1" dirty="0">
                <a:latin typeface="Calibri" panose="020F0502020204030204" pitchFamily="34" charset="0"/>
                <a:cs typeface="Calibri" panose="020F0502020204030204" pitchFamily="34" charset="0"/>
              </a:rPr>
              <a:t>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under this Regulation </a:t>
            </a:r>
            <a:r>
              <a:rPr lang="en-US" sz="1300" b="1" dirty="0">
                <a:solidFill>
                  <a:srgbClr val="00B050"/>
                </a:solidFill>
                <a:latin typeface="Calibri" panose="020F0502020204030204" pitchFamily="34" charset="0"/>
                <a:cs typeface="Calibri" panose="020F0502020204030204" pitchFamily="34" charset="0"/>
              </a:rPr>
              <a:t>in the relevant Member State </a:t>
            </a:r>
            <a:r>
              <a:rPr lang="en-US" sz="1300" b="1" dirty="0">
                <a:latin typeface="Calibri" panose="020F0502020204030204" pitchFamily="34" charset="0"/>
                <a:cs typeface="Calibri" panose="020F0502020204030204" pitchFamily="34" charset="0"/>
              </a:rPr>
              <a:t>for use in a </a:t>
            </a:r>
            <a:r>
              <a:rPr lang="en-US" sz="1300" b="1" u="sng" dirty="0">
                <a:solidFill>
                  <a:srgbClr val="003399"/>
                </a:solidFill>
                <a:latin typeface="Calibri" panose="020F0502020204030204" pitchFamily="34" charset="0"/>
                <a:cs typeface="Calibri" panose="020F0502020204030204" pitchFamily="34" charset="0"/>
              </a:rPr>
              <a:t>non-food-producing animal species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as referred to in point (a) or (b) of this paragraph, </a:t>
            </a:r>
            <a:r>
              <a:rPr lang="en-US" sz="1300" b="1" dirty="0">
                <a:latin typeface="Calibri" panose="020F0502020204030204" pitchFamily="34" charset="0"/>
                <a:cs typeface="Calibri" panose="020F0502020204030204" pitchFamily="34" charset="0"/>
              </a:rPr>
              <a:t>a medicinal product </a:t>
            </a:r>
            <a:r>
              <a:rPr lang="en-US" sz="1300" b="1" u="sng" dirty="0">
                <a:solidFill>
                  <a:srgbClr val="003399"/>
                </a:solidFill>
                <a:latin typeface="Calibri" panose="020F0502020204030204" pitchFamily="34" charset="0"/>
                <a:cs typeface="Calibri" panose="020F0502020204030204" pitchFamily="34" charset="0"/>
              </a:rPr>
              <a:t>for human use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in accordance with Directive </a:t>
            </a:r>
            <a:r>
              <a:rPr lang="en-US" sz="1300" dirty="0">
                <a:latin typeface="Calibri" panose="020F0502020204030204" pitchFamily="34" charset="0"/>
                <a:cs typeface="Calibri" panose="020F0502020204030204" pitchFamily="34" charset="0"/>
              </a:rPr>
              <a:t>2001/83/EC or Regulation (EC) No 726/2004;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medicinal product as referred to in point (a), (b) or (c) of this paragraph, </a:t>
            </a:r>
            <a:r>
              <a:rPr lang="en-US" sz="1300" b="1" dirty="0">
                <a:latin typeface="Calibri" panose="020F0502020204030204" pitchFamily="34" charset="0"/>
                <a:cs typeface="Calibri" panose="020F0502020204030204" pitchFamily="34" charset="0"/>
              </a:rPr>
              <a:t>a </a:t>
            </a:r>
            <a:r>
              <a:rPr lang="en-US" sz="1300" b="1" dirty="0" err="1">
                <a:latin typeface="Calibri" panose="020F0502020204030204" pitchFamily="34" charset="0"/>
                <a:cs typeface="Calibri" panose="020F0502020204030204" pitchFamily="34" charset="0"/>
              </a:rPr>
              <a:t>vmp</a:t>
            </a:r>
            <a:r>
              <a:rPr lang="en-US" sz="1300" b="1" dirty="0">
                <a:solidFill>
                  <a:srgbClr val="003399"/>
                </a:solidFill>
                <a:latin typeface="Calibri" panose="020F0502020204030204" pitchFamily="34" charset="0"/>
                <a:cs typeface="Calibri" panose="020F0502020204030204" pitchFamily="34" charset="0"/>
              </a:rPr>
              <a:t> prepared extemporaneously </a:t>
            </a:r>
            <a:r>
              <a:rPr lang="en-US" sz="1300" dirty="0">
                <a:latin typeface="Calibri" panose="020F0502020204030204" pitchFamily="34" charset="0"/>
                <a:cs typeface="Calibri" panose="020F0502020204030204" pitchFamily="34" charset="0"/>
              </a:rPr>
              <a:t>in accordance with the terms of a veterinary prescription. </a:t>
            </a:r>
          </a:p>
          <a:p>
            <a:pPr marL="597263" lvl="1" indent="-199088">
              <a:buFont typeface="+mj-lt"/>
              <a:buAutoNum type="alphaLcParenR"/>
            </a:pPr>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b="1" u="sng" dirty="0">
                <a:latin typeface="Calibri" panose="020F0502020204030204" pitchFamily="34" charset="0"/>
                <a:cs typeface="Calibri" panose="020F0502020204030204" pitchFamily="34" charset="0"/>
              </a:rPr>
              <a:t>Except as regards immunological veterinary medicinal products</a:t>
            </a:r>
            <a:r>
              <a:rPr lang="en-US" sz="1300" dirty="0">
                <a:latin typeface="Calibri" panose="020F0502020204030204" pitchFamily="34" charset="0"/>
                <a:cs typeface="Calibri" panose="020F0502020204030204" pitchFamily="34" charset="0"/>
              </a:rPr>
              <a:t>, where there is no medicinal product available as referred to in paragraph 1, the veterinarian responsible may under his or her direct personal responsibility, and in particular to avoid causing unacceptable suffering, exceptionally treat food-producing terrestrial animals with a veterinary medicinal product </a:t>
            </a:r>
            <a:r>
              <a:rPr lang="en-US" sz="1300" dirty="0" err="1">
                <a:latin typeface="Calibri" panose="020F0502020204030204" pitchFamily="34" charset="0"/>
                <a:cs typeface="Calibri" panose="020F0502020204030204" pitchFamily="34" charset="0"/>
              </a:rPr>
              <a:t>authorised</a:t>
            </a:r>
            <a:r>
              <a:rPr lang="en-US" sz="1300" dirty="0">
                <a:latin typeface="Calibri" panose="020F0502020204030204" pitchFamily="34" charset="0"/>
                <a:cs typeface="Calibri" panose="020F0502020204030204" pitchFamily="34" charset="0"/>
              </a:rPr>
              <a:t> in a </a:t>
            </a:r>
            <a:r>
              <a:rPr lang="en-US" sz="1300" b="1" dirty="0">
                <a:solidFill>
                  <a:srgbClr val="00B050"/>
                </a:solidFill>
                <a:latin typeface="Calibri" panose="020F0502020204030204" pitchFamily="34" charset="0"/>
                <a:cs typeface="Calibri" panose="020F0502020204030204" pitchFamily="34" charset="0"/>
              </a:rPr>
              <a:t>third country </a:t>
            </a:r>
            <a:r>
              <a:rPr lang="en-US" sz="1300" b="1" dirty="0">
                <a:latin typeface="Calibri" panose="020F0502020204030204" pitchFamily="34" charset="0"/>
                <a:cs typeface="Calibri" panose="020F0502020204030204" pitchFamily="34" charset="0"/>
              </a:rPr>
              <a:t>for the same animal species and same indication. </a:t>
            </a:r>
          </a:p>
          <a:p>
            <a:pPr marL="199088" indent="-199088">
              <a:buAutoNum type="arabicPeriod"/>
            </a:pPr>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dirty="0">
                <a:latin typeface="Calibri" panose="020F0502020204030204" pitchFamily="34" charset="0"/>
                <a:cs typeface="Calibri" panose="020F0502020204030204" pitchFamily="34" charset="0"/>
              </a:rPr>
              <a:t>The veterinarian may </a:t>
            </a:r>
            <a:r>
              <a:rPr lang="en-US" sz="1300" u="sng" dirty="0">
                <a:latin typeface="Calibri" panose="020F0502020204030204" pitchFamily="34" charset="0"/>
                <a:cs typeface="Calibri" panose="020F0502020204030204" pitchFamily="34" charset="0"/>
              </a:rPr>
              <a:t>administer</a:t>
            </a:r>
            <a:r>
              <a:rPr lang="en-US" sz="1300" dirty="0">
                <a:latin typeface="Calibri" panose="020F0502020204030204" pitchFamily="34" charset="0"/>
                <a:cs typeface="Calibri" panose="020F0502020204030204" pitchFamily="34" charset="0"/>
              </a:rPr>
              <a:t> the medicinal </a:t>
            </a:r>
            <a:r>
              <a:rPr lang="en-US" sz="1300" u="sng" dirty="0">
                <a:latin typeface="Calibri" panose="020F0502020204030204" pitchFamily="34" charset="0"/>
                <a:cs typeface="Calibri" panose="020F0502020204030204" pitchFamily="34" charset="0"/>
              </a:rPr>
              <a:t>product personally or allow another person to do so under the veterinarian’s responsibility, in accordance with national provisions</a:t>
            </a:r>
            <a:r>
              <a:rPr lang="en-US" sz="1300" dirty="0">
                <a:latin typeface="Calibri" panose="020F0502020204030204" pitchFamily="34" charset="0"/>
                <a:cs typeface="Calibri" panose="020F0502020204030204" pitchFamily="34" charset="0"/>
              </a:rPr>
              <a:t>. </a:t>
            </a:r>
          </a:p>
          <a:p>
            <a:pPr lvl="0"/>
            <a:endParaRPr lang="en-US" sz="1300" dirty="0">
              <a:latin typeface="Calibri" panose="020F0502020204030204" pitchFamily="34" charset="0"/>
              <a:cs typeface="Calibri" panose="020F0502020204030204" pitchFamily="34" charset="0"/>
            </a:endParaRPr>
          </a:p>
          <a:p>
            <a:pPr marL="0" indent="0">
              <a:buNone/>
            </a:pPr>
            <a:r>
              <a:rPr lang="en-US" sz="1300" dirty="0">
                <a:latin typeface="Calibri" panose="020F0502020204030204" pitchFamily="34" charset="0"/>
                <a:cs typeface="Calibri" panose="020F0502020204030204" pitchFamily="34" charset="0"/>
              </a:rPr>
              <a:t>4.  This Article shall apply also when </a:t>
            </a:r>
            <a:r>
              <a:rPr lang="en-US" sz="1300" b="1" dirty="0">
                <a:solidFill>
                  <a:srgbClr val="FF9966"/>
                </a:solidFill>
                <a:latin typeface="Calibri" panose="020F0502020204030204" pitchFamily="34" charset="0"/>
                <a:cs typeface="Calibri" panose="020F0502020204030204" pitchFamily="34" charset="0"/>
              </a:rPr>
              <a:t>an </a:t>
            </a:r>
            <a:r>
              <a:rPr lang="en-US" sz="1300" b="1" dirty="0" err="1">
                <a:solidFill>
                  <a:srgbClr val="FF9966"/>
                </a:solidFill>
                <a:latin typeface="Calibri" panose="020F0502020204030204" pitchFamily="34" charset="0"/>
                <a:cs typeface="Calibri" panose="020F0502020204030204" pitchFamily="34" charset="0"/>
              </a:rPr>
              <a:t>authorised</a:t>
            </a:r>
            <a:r>
              <a:rPr lang="en-US" sz="1300" b="1" dirty="0">
                <a:solidFill>
                  <a:srgbClr val="FF9966"/>
                </a:solidFill>
                <a:latin typeface="Calibri" panose="020F0502020204030204" pitchFamily="34" charset="0"/>
                <a:cs typeface="Calibri" panose="020F0502020204030204" pitchFamily="34" charset="0"/>
              </a:rPr>
              <a:t> veterinary medicinal product is not available in the relevant Member State</a:t>
            </a:r>
            <a:endParaRPr lang="en-GB" sz="1300" b="1" dirty="0">
              <a:solidFill>
                <a:srgbClr val="FF9966"/>
              </a:solidFill>
              <a:latin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0243-15F2-D6A2-1158-74DA0085EEEE}"/>
              </a:ext>
            </a:extLst>
          </p:cNvPr>
          <p:cNvSpPr>
            <a:spLocks noGrp="1"/>
          </p:cNvSpPr>
          <p:nvPr>
            <p:ph type="ctrTitle"/>
          </p:nvPr>
        </p:nvSpPr>
        <p:spPr>
          <a:xfrm>
            <a:off x="1524000" y="1124442"/>
            <a:ext cx="9144000" cy="2392021"/>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F3E969-E752-337F-2466-EE4392A9F8B8}"/>
              </a:ext>
            </a:extLst>
          </p:cNvPr>
          <p:cNvSpPr>
            <a:spLocks noGrp="1"/>
          </p:cNvSpPr>
          <p:nvPr>
            <p:ph type="subTitle" idx="1"/>
          </p:nvPr>
        </p:nvSpPr>
        <p:spPr>
          <a:xfrm>
            <a:off x="1524000" y="3608709"/>
            <a:ext cx="9144000" cy="16588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AA9B58-CB07-6D3F-7DE5-E90685EFFD0C}"/>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5" name="Footer Placeholder 4">
            <a:extLst>
              <a:ext uri="{FF2B5EF4-FFF2-40B4-BE49-F238E27FC236}">
                <a16:creationId xmlns:a16="http://schemas.microsoft.com/office/drawing/2014/main" id="{016F3AAE-877C-FA9E-0006-09B11FDCB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2FF09B-7106-BD12-CC4A-DF5D4BCC2D66}"/>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957573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1568-05A6-13C3-C97F-A45AF89F53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1AA63A-2BA8-BFBD-D176-0E3294071B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22FF48-95BE-029D-36D5-1F5F7338E22A}"/>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5" name="Footer Placeholder 4">
            <a:extLst>
              <a:ext uri="{FF2B5EF4-FFF2-40B4-BE49-F238E27FC236}">
                <a16:creationId xmlns:a16="http://schemas.microsoft.com/office/drawing/2014/main" id="{06371981-4970-BB5D-98AA-8A6DCE6FF1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13CC28-0897-E9E3-1E18-BE1E2765F3D7}"/>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420872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2D57-AB6C-AA9A-CFEF-D881E3927886}"/>
              </a:ext>
            </a:extLst>
          </p:cNvPr>
          <p:cNvSpPr>
            <a:spLocks noGrp="1"/>
          </p:cNvSpPr>
          <p:nvPr>
            <p:ph type="title"/>
          </p:nvPr>
        </p:nvSpPr>
        <p:spPr>
          <a:xfrm>
            <a:off x="831850" y="1712905"/>
            <a:ext cx="10515600" cy="285802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297820-7BCE-C64F-7FDD-A422F4F3D166}"/>
              </a:ext>
            </a:extLst>
          </p:cNvPr>
          <p:cNvSpPr>
            <a:spLocks noGrp="1"/>
          </p:cNvSpPr>
          <p:nvPr>
            <p:ph type="body" idx="1"/>
          </p:nvPr>
        </p:nvSpPr>
        <p:spPr>
          <a:xfrm>
            <a:off x="831850" y="4597963"/>
            <a:ext cx="10515600" cy="150296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7DE720-9037-4D67-F7B9-26BF917FAA7C}"/>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5" name="Footer Placeholder 4">
            <a:extLst>
              <a:ext uri="{FF2B5EF4-FFF2-40B4-BE49-F238E27FC236}">
                <a16:creationId xmlns:a16="http://schemas.microsoft.com/office/drawing/2014/main" id="{C5E5E826-2510-82AC-DDA2-16ABCD9021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97E00A-5C40-32FC-BD95-F3D8948C9627}"/>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349517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B005-5BC0-7404-8342-E4C6B310F8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CCA492-D109-07F1-56AD-AEED546E694C}"/>
              </a:ext>
            </a:extLst>
          </p:cNvPr>
          <p:cNvSpPr>
            <a:spLocks noGrp="1"/>
          </p:cNvSpPr>
          <p:nvPr>
            <p:ph sz="half" idx="1"/>
          </p:nvPr>
        </p:nvSpPr>
        <p:spPr>
          <a:xfrm>
            <a:off x="838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05EDBD-EEC3-E094-C2E3-7D90E0BD06A8}"/>
              </a:ext>
            </a:extLst>
          </p:cNvPr>
          <p:cNvSpPr>
            <a:spLocks noGrp="1"/>
          </p:cNvSpPr>
          <p:nvPr>
            <p:ph sz="half" idx="2"/>
          </p:nvPr>
        </p:nvSpPr>
        <p:spPr>
          <a:xfrm>
            <a:off x="6172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7B89A1-B35C-0DB9-2F8E-9E54EFDD8E4F}"/>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6" name="Footer Placeholder 5">
            <a:extLst>
              <a:ext uri="{FF2B5EF4-FFF2-40B4-BE49-F238E27FC236}">
                <a16:creationId xmlns:a16="http://schemas.microsoft.com/office/drawing/2014/main" id="{CAFB670B-5F09-1CA8-481C-92A7027898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B3EEB4-9132-4E11-E167-0BCCCDDAB8DA}"/>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40571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616E-8E81-FDF0-4ECC-CC9CFC6884D5}"/>
              </a:ext>
            </a:extLst>
          </p:cNvPr>
          <p:cNvSpPr>
            <a:spLocks noGrp="1"/>
          </p:cNvSpPr>
          <p:nvPr>
            <p:ph type="title"/>
          </p:nvPr>
        </p:nvSpPr>
        <p:spPr>
          <a:xfrm>
            <a:off x="839788" y="365802"/>
            <a:ext cx="10515600" cy="132801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59FFB3-3EE8-629C-3AE4-DDCB44A177B2}"/>
              </a:ext>
            </a:extLst>
          </p:cNvPr>
          <p:cNvSpPr>
            <a:spLocks noGrp="1"/>
          </p:cNvSpPr>
          <p:nvPr>
            <p:ph type="body" idx="1"/>
          </p:nvPr>
        </p:nvSpPr>
        <p:spPr>
          <a:xfrm>
            <a:off x="839789" y="1684276"/>
            <a:ext cx="5157787"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C13DF-4BEE-C054-558B-1A252EA05111}"/>
              </a:ext>
            </a:extLst>
          </p:cNvPr>
          <p:cNvSpPr>
            <a:spLocks noGrp="1"/>
          </p:cNvSpPr>
          <p:nvPr>
            <p:ph sz="half" idx="2"/>
          </p:nvPr>
        </p:nvSpPr>
        <p:spPr>
          <a:xfrm>
            <a:off x="839789" y="2509714"/>
            <a:ext cx="5157787"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A6F48C-3412-4C2C-8DA5-7DD6C555FCBC}"/>
              </a:ext>
            </a:extLst>
          </p:cNvPr>
          <p:cNvSpPr>
            <a:spLocks noGrp="1"/>
          </p:cNvSpPr>
          <p:nvPr>
            <p:ph type="body" sz="quarter" idx="3"/>
          </p:nvPr>
        </p:nvSpPr>
        <p:spPr>
          <a:xfrm>
            <a:off x="6172200" y="1684276"/>
            <a:ext cx="5183188"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C86BCD-99C2-C965-4EBE-CEF2DA9C5A47}"/>
              </a:ext>
            </a:extLst>
          </p:cNvPr>
          <p:cNvSpPr>
            <a:spLocks noGrp="1"/>
          </p:cNvSpPr>
          <p:nvPr>
            <p:ph sz="quarter" idx="4"/>
          </p:nvPr>
        </p:nvSpPr>
        <p:spPr>
          <a:xfrm>
            <a:off x="6172200" y="2509714"/>
            <a:ext cx="5183188"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8A211A-2D5D-94AC-D0D9-15028F13FC54}"/>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8" name="Footer Placeholder 7">
            <a:extLst>
              <a:ext uri="{FF2B5EF4-FFF2-40B4-BE49-F238E27FC236}">
                <a16:creationId xmlns:a16="http://schemas.microsoft.com/office/drawing/2014/main" id="{E0A69FCE-CCAB-51EA-6007-2ACC4A790A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4E2B99-0C57-371A-0976-4BEBD78EE55A}"/>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225785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1C0C-5025-036D-A375-9F2307E243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D81228-ADB9-C7C0-6970-4B95101A24ED}"/>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4" name="Footer Placeholder 3">
            <a:extLst>
              <a:ext uri="{FF2B5EF4-FFF2-40B4-BE49-F238E27FC236}">
                <a16:creationId xmlns:a16="http://schemas.microsoft.com/office/drawing/2014/main" id="{03E31B42-60AC-B2C1-F63B-428FA5712E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6AA1B5-7D1D-CB6D-2EEB-8B95667F69BD}"/>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05582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B31F7-6BBA-1671-A08D-FAB12F826194}"/>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3" name="Footer Placeholder 2">
            <a:extLst>
              <a:ext uri="{FF2B5EF4-FFF2-40B4-BE49-F238E27FC236}">
                <a16:creationId xmlns:a16="http://schemas.microsoft.com/office/drawing/2014/main" id="{27BCB1D8-EBBC-3B85-0C54-0410EA43F1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D704EB-0CB4-E7F2-9958-E9476DABD61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674476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8647-1604-1AFA-4CDA-3D19D6041765}"/>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B831C1-12B5-FE55-C4A8-9E57B4C278C9}"/>
              </a:ext>
            </a:extLst>
          </p:cNvPr>
          <p:cNvSpPr>
            <a:spLocks noGrp="1"/>
          </p:cNvSpPr>
          <p:nvPr>
            <p:ph idx="1"/>
          </p:nvPr>
        </p:nvSpPr>
        <p:spPr>
          <a:xfrm>
            <a:off x="5183188" y="989254"/>
            <a:ext cx="6172200" cy="4882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1D422F-A1AF-FD45-9811-3E609229C164}"/>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CB08C-4710-110E-42EE-0A1E34B69C8A}"/>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6" name="Footer Placeholder 5">
            <a:extLst>
              <a:ext uri="{FF2B5EF4-FFF2-40B4-BE49-F238E27FC236}">
                <a16:creationId xmlns:a16="http://schemas.microsoft.com/office/drawing/2014/main" id="{FFC9BAF8-3463-75EC-9C11-84D43ACBB8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2DC00-3225-7E6B-E367-61BC32EEED18}"/>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21760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8131-9D2F-7CFD-DF00-BC891813D1D2}"/>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1030CC-AA93-8CF2-67EE-F87E57021797}"/>
              </a:ext>
            </a:extLst>
          </p:cNvPr>
          <p:cNvSpPr>
            <a:spLocks noGrp="1"/>
          </p:cNvSpPr>
          <p:nvPr>
            <p:ph type="pic" idx="1"/>
          </p:nvPr>
        </p:nvSpPr>
        <p:spPr>
          <a:xfrm>
            <a:off x="5183188" y="989254"/>
            <a:ext cx="6172200" cy="4882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C64E30-160A-F9A6-5305-3C5C5A856D3A}"/>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F71D4-E2B6-C4FA-3923-A35B7397187E}"/>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6" name="Footer Placeholder 5">
            <a:extLst>
              <a:ext uri="{FF2B5EF4-FFF2-40B4-BE49-F238E27FC236}">
                <a16:creationId xmlns:a16="http://schemas.microsoft.com/office/drawing/2014/main" id="{AE8529DE-06FB-8DE7-2605-474D518D39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F8A366-96BA-F40A-8DCE-2344022FDDB0}"/>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880173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FB83-5696-E4C8-FD8A-66711D0CDD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46FF31-8989-A15F-1D2C-1BE5798600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2B52D8-5D99-3628-713B-B7FEEAD171EB}"/>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5" name="Footer Placeholder 4">
            <a:extLst>
              <a:ext uri="{FF2B5EF4-FFF2-40B4-BE49-F238E27FC236}">
                <a16:creationId xmlns:a16="http://schemas.microsoft.com/office/drawing/2014/main" id="{1789C73E-EB90-542B-DE2E-B8F26654A7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709052-430B-06A4-C443-853D8836AE1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71731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49CEA-2EE3-0D0F-67E5-08710B310837}"/>
              </a:ext>
            </a:extLst>
          </p:cNvPr>
          <p:cNvSpPr>
            <a:spLocks noGrp="1"/>
          </p:cNvSpPr>
          <p:nvPr>
            <p:ph type="title" orient="vert"/>
          </p:nvPr>
        </p:nvSpPr>
        <p:spPr>
          <a:xfrm>
            <a:off x="8724900" y="365801"/>
            <a:ext cx="2628900" cy="5822601"/>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BC5EBA-3853-81FB-217E-7A461D4D3490}"/>
              </a:ext>
            </a:extLst>
          </p:cNvPr>
          <p:cNvSpPr>
            <a:spLocks noGrp="1"/>
          </p:cNvSpPr>
          <p:nvPr>
            <p:ph type="body" orient="vert" idx="1"/>
          </p:nvPr>
        </p:nvSpPr>
        <p:spPr>
          <a:xfrm>
            <a:off x="838200" y="365801"/>
            <a:ext cx="7734300" cy="5822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D62C46-D678-66C0-191B-D7A9CF1A30E0}"/>
              </a:ext>
            </a:extLst>
          </p:cNvPr>
          <p:cNvSpPr>
            <a:spLocks noGrp="1"/>
          </p:cNvSpPr>
          <p:nvPr>
            <p:ph type="dt" sz="half" idx="10"/>
          </p:nvPr>
        </p:nvSpPr>
        <p:spPr/>
        <p:txBody>
          <a:bodyPr/>
          <a:lstStyle/>
          <a:p>
            <a:fld id="{378DD502-20E2-4CAC-B46A-953DF39CFC08}" type="datetimeFigureOut">
              <a:rPr lang="en-GB" smtClean="0"/>
              <a:t>03/10/2024</a:t>
            </a:fld>
            <a:endParaRPr lang="en-GB"/>
          </a:p>
        </p:txBody>
      </p:sp>
      <p:sp>
        <p:nvSpPr>
          <p:cNvPr id="5" name="Footer Placeholder 4">
            <a:extLst>
              <a:ext uri="{FF2B5EF4-FFF2-40B4-BE49-F238E27FC236}">
                <a16:creationId xmlns:a16="http://schemas.microsoft.com/office/drawing/2014/main" id="{9E6D9230-1AA4-45F7-1202-843D2DFB6A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516CA-2308-2BC0-4F27-DDB0255DF29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447819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4"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80"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4" y="4702225"/>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2"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2" y="311150"/>
            <a:ext cx="8008947" cy="533400"/>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8"/>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7"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63989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8A822-C9F6-B37E-67C3-3B05E167DEF7}"/>
              </a:ext>
            </a:extLst>
          </p:cNvPr>
          <p:cNvSpPr>
            <a:spLocks noGrp="1"/>
          </p:cNvSpPr>
          <p:nvPr>
            <p:ph type="title"/>
          </p:nvPr>
        </p:nvSpPr>
        <p:spPr>
          <a:xfrm>
            <a:off x="838200" y="365802"/>
            <a:ext cx="10515600" cy="132801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89107-1957-715C-63E8-5D67D9251079}"/>
              </a:ext>
            </a:extLst>
          </p:cNvPr>
          <p:cNvSpPr>
            <a:spLocks noGrp="1"/>
          </p:cNvSpPr>
          <p:nvPr>
            <p:ph type="body" idx="1"/>
          </p:nvPr>
        </p:nvSpPr>
        <p:spPr>
          <a:xfrm>
            <a:off x="838200" y="1829006"/>
            <a:ext cx="10515600" cy="43593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2114DF-7A44-C174-C421-90DBD39075A3}"/>
              </a:ext>
            </a:extLst>
          </p:cNvPr>
          <p:cNvSpPr>
            <a:spLocks noGrp="1"/>
          </p:cNvSpPr>
          <p:nvPr>
            <p:ph type="dt" sz="half" idx="2"/>
          </p:nvPr>
        </p:nvSpPr>
        <p:spPr>
          <a:xfrm>
            <a:off x="838200" y="6368122"/>
            <a:ext cx="2743200" cy="365801"/>
          </a:xfrm>
          <a:prstGeom prst="rect">
            <a:avLst/>
          </a:prstGeom>
        </p:spPr>
        <p:txBody>
          <a:bodyPr vert="horz" lIns="91440" tIns="45720" rIns="91440" bIns="45720" rtlCol="0" anchor="ctr"/>
          <a:lstStyle>
            <a:lvl1pPr algn="l">
              <a:defRPr sz="1200">
                <a:solidFill>
                  <a:schemeClr val="tx1">
                    <a:tint val="75000"/>
                  </a:schemeClr>
                </a:solidFill>
              </a:defRPr>
            </a:lvl1pPr>
          </a:lstStyle>
          <a:p>
            <a:fld id="{378DD502-20E2-4CAC-B46A-953DF39CFC08}" type="datetimeFigureOut">
              <a:rPr lang="en-GB" smtClean="0"/>
              <a:t>03/10/2024</a:t>
            </a:fld>
            <a:endParaRPr lang="en-GB"/>
          </a:p>
        </p:txBody>
      </p:sp>
      <p:sp>
        <p:nvSpPr>
          <p:cNvPr id="5" name="Footer Placeholder 4">
            <a:extLst>
              <a:ext uri="{FF2B5EF4-FFF2-40B4-BE49-F238E27FC236}">
                <a16:creationId xmlns:a16="http://schemas.microsoft.com/office/drawing/2014/main" id="{1E32CCFD-E7C2-F86E-8DBE-82521EE67914}"/>
              </a:ext>
            </a:extLst>
          </p:cNvPr>
          <p:cNvSpPr>
            <a:spLocks noGrp="1"/>
          </p:cNvSpPr>
          <p:nvPr>
            <p:ph type="ftr" sz="quarter" idx="3"/>
          </p:nvPr>
        </p:nvSpPr>
        <p:spPr>
          <a:xfrm>
            <a:off x="4038600" y="6368122"/>
            <a:ext cx="4114800" cy="3658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F9A904-B146-42BF-8992-C1C25BA7679C}"/>
              </a:ext>
            </a:extLst>
          </p:cNvPr>
          <p:cNvSpPr>
            <a:spLocks noGrp="1"/>
          </p:cNvSpPr>
          <p:nvPr>
            <p:ph type="sldNum" sz="quarter" idx="4"/>
          </p:nvPr>
        </p:nvSpPr>
        <p:spPr>
          <a:xfrm>
            <a:off x="8610600" y="6368122"/>
            <a:ext cx="2743200" cy="365801"/>
          </a:xfrm>
          <a:prstGeom prst="rect">
            <a:avLst/>
          </a:prstGeom>
        </p:spPr>
        <p:txBody>
          <a:bodyPr vert="horz" lIns="91440" tIns="45720" rIns="91440" bIns="45720" rtlCol="0" anchor="ctr"/>
          <a:lstStyle>
            <a:lvl1pPr algn="r">
              <a:defRPr sz="1200">
                <a:solidFill>
                  <a:schemeClr val="tx1">
                    <a:tint val="75000"/>
                  </a:schemeClr>
                </a:solidFill>
              </a:defRPr>
            </a:lvl1pPr>
          </a:lstStyle>
          <a:p>
            <a:fld id="{9356D20D-28B5-436D-83E6-6C6DA3BFD6B6}" type="slidenum">
              <a:rPr lang="en-GB" smtClean="0"/>
              <a:t>‹Nº›</a:t>
            </a:fld>
            <a:endParaRPr lang="en-GB"/>
          </a:p>
        </p:txBody>
      </p:sp>
    </p:spTree>
    <p:extLst>
      <p:ext uri="{BB962C8B-B14F-4D97-AF65-F5344CB8AC3E}">
        <p14:creationId xmlns:p14="http://schemas.microsoft.com/office/powerpoint/2010/main" val="17476068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microsoft.com/office/2017/06/relationships/model3d" Target="../media/model3d1.glb"/><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61.png"/><Relationship Id="rId10" Type="http://schemas.microsoft.com/office/2017/06/relationships/model3d" Target="../media/model3d2.glb"/><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lIns="91440" tIns="45720" rIns="91440" bIns="45720" anchor="t"/>
          <a:lstStyle/>
          <a:p>
            <a:r>
              <a:rPr lang="es-ES" dirty="0">
                <a:latin typeface="Arial"/>
                <a:cs typeface="Arial"/>
              </a:rPr>
              <a:t>LATVIA</a:t>
            </a:r>
            <a:endParaRPr lang="es-ES" dirty="0"/>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lIns="91440" tIns="45720" rIns="91440" bIns="45720" anchor="t"/>
          <a:lstStyle/>
          <a:p>
            <a:r>
              <a:rPr lang="es-ES" dirty="0">
                <a:latin typeface="Arial"/>
                <a:cs typeface="Arial"/>
              </a:rPr>
              <a:t>3 &amp; 4 DECEMBER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framewo</a:t>
            </a:r>
            <a:r>
              <a:rPr lang="en-US" dirty="0">
                <a:solidFill>
                  <a:srgbClr val="002060"/>
                </a:solidFill>
                <a:latin typeface="EC Square Sans Pro" panose="020B0506040000020004" pitchFamily="34" charset="0"/>
              </a:rPr>
              <a:t>rk on veterinary medicinal products and medicated feed</a:t>
            </a:r>
            <a:endParaRPr lang="en-GB" dirty="0"/>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General principles of the Veterinary Medicinal Products Regulation</a:t>
            </a:r>
            <a:br>
              <a:rPr lang="en-US" sz="2400" b="1" dirty="0">
                <a:solidFill>
                  <a:schemeClr val="bg1"/>
                </a:solidFill>
              </a:rPr>
            </a:br>
            <a:endParaRPr lang="en-GB" sz="2400" b="1" dirty="0">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Veterinary medicinal products shall be used in accordance with the </a:t>
            </a:r>
            <a:r>
              <a:rPr lang="en-US" sz="2400" b="1" dirty="0">
                <a:solidFill>
                  <a:srgbClr val="003399"/>
                </a:solidFill>
                <a:latin typeface="EC Square Sans Pro" panose="020B0506040000020004" pitchFamily="34" charset="0"/>
              </a:rPr>
              <a:t>terms of the marketing authorization</a:t>
            </a:r>
            <a:r>
              <a:rPr lang="en-US" sz="2400" b="1" dirty="0">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EC Square Sans Pro" panose="020B0506040000020004" pitchFamily="34" charset="0"/>
              </a:rPr>
              <a:t>All veterinary </a:t>
            </a:r>
            <a:r>
              <a:rPr lang="en-GB" sz="2400" b="1" dirty="0">
                <a:solidFill>
                  <a:srgbClr val="003399"/>
                </a:solidFill>
                <a:latin typeface="EC Square Sans Pro" panose="020B0506040000020004" pitchFamily="34" charset="0"/>
              </a:rPr>
              <a:t>prescriptions </a:t>
            </a:r>
            <a:r>
              <a:rPr lang="en-GB" sz="2400" dirty="0">
                <a:solidFill>
                  <a:srgbClr val="002060"/>
                </a:solidFill>
                <a:latin typeface="EC Square Sans Pro" panose="020B0506040000020004" pitchFamily="34" charset="0"/>
              </a:rPr>
              <a:t>should be </a:t>
            </a:r>
            <a:r>
              <a:rPr lang="en-GB" sz="2400" b="1" dirty="0">
                <a:solidFill>
                  <a:srgbClr val="003399"/>
                </a:solidFill>
                <a:latin typeface="EC Square Sans Pro" panose="020B0506040000020004" pitchFamily="34" charset="0"/>
              </a:rPr>
              <a:t>based on a clinical examination </a:t>
            </a:r>
            <a:r>
              <a:rPr lang="en-GB" sz="2400" dirty="0">
                <a:solidFill>
                  <a:srgbClr val="002060"/>
                </a:solidFill>
                <a:latin typeface="EC Square Sans Pro" panose="020B0506040000020004" pitchFamily="34" charset="0"/>
              </a:rPr>
              <a:t>or other proper assessment by a veterinarian</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List of antimicrobials </a:t>
            </a:r>
            <a:r>
              <a:rPr lang="en-US" sz="2400" b="1" dirty="0">
                <a:solidFill>
                  <a:srgbClr val="003399"/>
                </a:solidFill>
                <a:latin typeface="EC Square Sans Pro" panose="020B0506040000020004" pitchFamily="34" charset="0"/>
              </a:rPr>
              <a:t>reserved for humans only</a:t>
            </a:r>
            <a:r>
              <a:rPr lang="en-US" dirty="0">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Obligation for Member States to </a:t>
            </a:r>
            <a:r>
              <a:rPr lang="en-US" sz="2400" b="1" dirty="0">
                <a:solidFill>
                  <a:srgbClr val="003399"/>
                </a:solidFill>
                <a:latin typeface="EC Square Sans Pro" panose="020B0506040000020004" pitchFamily="34" charset="0"/>
              </a:rPr>
              <a:t>collect data on sale and use of antimicrobials</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en-GB" sz="1000" i="0" u="none" strike="noStrike" baseline="0" dirty="0">
                <a:solidFill>
                  <a:srgbClr val="003399"/>
                </a:solidFill>
                <a:latin typeface="EC Square Sans Pro" panose="020B0506040000020004" pitchFamily="34" charset="0"/>
              </a:rPr>
              <a:t>Commission Implementing Regulation (EU) 2022/1255  of 19 July 2022 designating antimicrobials or groups of antimicrobials reserved for treatment of certain infections in humans, in accordance with Regulation (EU) 2019/6 of the European Parliament and of the Council </a:t>
            </a:r>
            <a:endParaRPr lang="en-GB" sz="1000" dirty="0">
              <a:solidFill>
                <a:srgbClr val="003399"/>
              </a:solidFill>
              <a:latin typeface="EC Square Sans Pro" panose="020B0506040000020004" pitchFamily="34" charset="0"/>
            </a:endParaRPr>
          </a:p>
        </p:txBody>
      </p:sp>
    </p:spTree>
    <p:extLst>
      <p:ext uri="{BB962C8B-B14F-4D97-AF65-F5344CB8AC3E}">
        <p14:creationId xmlns:p14="http://schemas.microsoft.com/office/powerpoint/2010/main" val="31214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VETERINARY PRESCRIPTIONS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a:t>
            </a:r>
            <a:r>
              <a:rPr kumimoji="0" lang="bg-BG"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a:t>
            </a: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a:t>
            </a:r>
            <a:r>
              <a:rPr kumimoji="0" lang="en-US" sz="2000" b="1" i="0" u="sng" strike="noStrike" kern="1200" cap="none" spc="0" normalizeH="0" baseline="0" noProof="0" dirty="0">
                <a:ln>
                  <a:noFill/>
                </a:ln>
                <a:solidFill>
                  <a:srgbClr val="003399"/>
                </a:solidFill>
                <a:effectLst/>
                <a:uLnTx/>
                <a:uFillTx/>
                <a:latin typeface="EC Square Sans Pro"/>
                <a:ea typeface="+mn-ea"/>
                <a:cs typeface="+mn-cs"/>
              </a:rPr>
              <a:t>only</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after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he or she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has made a </a:t>
            </a:r>
            <a:r>
              <a:rPr kumimoji="0" lang="en-US" sz="2000" b="0" i="0" u="sng" strike="noStrike" kern="1200" cap="none" spc="0" normalizeH="0" baseline="0" noProof="0" dirty="0">
                <a:ln>
                  <a:noFill/>
                </a:ln>
                <a:solidFill>
                  <a:srgbClr val="003399"/>
                </a:solidFill>
                <a:effectLst/>
                <a:uLnTx/>
                <a:uFillTx/>
                <a:latin typeface="EC Square Sans Pro"/>
                <a:ea typeface="+mn-ea"/>
                <a:cs typeface="+mn-cs"/>
              </a:rPr>
              <a:t>clinical examination or any other proper assessment of the health status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of the animal or group of animals</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for an antimicrobial only after he or she has diagnosed an infectious disease</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has to be able to provide justification for the prescription of an antimicrobial</a:t>
            </a:r>
            <a:r>
              <a:rPr kumimoji="0" lang="bg-BG"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especially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for preventive (p</a:t>
            </a:r>
            <a:r>
              <a:rPr kumimoji="0" lang="en-US" sz="2000" b="0" i="0" u="none" strike="noStrike" kern="0" cap="none" spc="0" normalizeH="0" baseline="0" noProof="0" dirty="0">
                <a:ln>
                  <a:noFill/>
                </a:ln>
                <a:solidFill>
                  <a:srgbClr val="003399"/>
                </a:solidFill>
                <a:effectLst/>
                <a:uLnTx/>
                <a:uFillTx/>
                <a:latin typeface="EC Square Sans Pro"/>
              </a:rPr>
              <a:t>rophylaxis</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and group </a:t>
            </a:r>
            <a:r>
              <a:rPr kumimoji="0" lang="en-US" sz="2000" b="0" i="0" u="none" strike="noStrike" kern="0" cap="none" spc="0" normalizeH="0" baseline="0" noProof="0" dirty="0">
                <a:ln>
                  <a:noFill/>
                </a:ln>
                <a:solidFill>
                  <a:srgbClr val="003399"/>
                </a:solidFill>
                <a:effectLst/>
                <a:uLnTx/>
                <a:uFillTx/>
                <a:latin typeface="EC Square Sans Pro"/>
              </a:rPr>
              <a:t>(</a:t>
            </a:r>
            <a:r>
              <a:rPr kumimoji="0" lang="en-US" sz="2000" b="0" i="0" u="none" strike="noStrike" kern="0" cap="none" spc="0" normalizeH="0" baseline="0" noProof="0" dirty="0" err="1">
                <a:ln>
                  <a:noFill/>
                </a:ln>
                <a:solidFill>
                  <a:srgbClr val="003399"/>
                </a:solidFill>
                <a:effectLst/>
                <a:uLnTx/>
                <a:uFillTx/>
                <a:latin typeface="EC Square Sans Pro"/>
              </a:rPr>
              <a:t>metaphylaxis</a:t>
            </a:r>
            <a:r>
              <a:rPr kumimoji="0" lang="en-US" sz="2000" b="0" i="0" u="none" strike="noStrike" kern="0" cap="none" spc="0" normalizeH="0" baseline="0" noProof="0" dirty="0">
                <a:ln>
                  <a:noFill/>
                </a:ln>
                <a:solidFill>
                  <a:srgbClr val="003399"/>
                </a:solidFill>
                <a:effectLst/>
                <a:uLnTx/>
                <a:uFillTx/>
                <a:latin typeface="EC Square Sans Pro"/>
              </a:rPr>
              <a:t>) </a:t>
            </a:r>
            <a:r>
              <a:rPr kumimoji="0" lang="en-US"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administration</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en-GB" sz="2800" b="1" i="0" u="none" strike="noStrike" kern="0" cap="none" spc="0" normalizeH="0" baseline="0" noProof="0">
                <a:ln>
                  <a:noFill/>
                </a:ln>
                <a:solidFill>
                  <a:srgbClr val="003399"/>
                </a:solidFill>
                <a:effectLst/>
                <a:uLnTx/>
                <a:uFillTx/>
                <a:latin typeface="EC Square Sans Pro" panose="020B0506040000020004" pitchFamily="34" charset="0"/>
                <a:ea typeface="Steelfish" charset="0"/>
                <a:cs typeface="Steelfish" charset="0"/>
              </a:rPr>
              <a:t>Article 105</a:t>
            </a:r>
            <a:endParaRPr kumimoji="0" lang="en-GB" sz="1600" b="1" i="0" u="none" strike="noStrike" kern="0" cap="none" spc="0" normalizeH="0" baseline="0" noProof="0">
              <a:ln>
                <a:noFill/>
              </a:ln>
              <a:solidFill>
                <a:srgbClr val="003399"/>
              </a:solidFill>
              <a:effectLst/>
              <a:uLnTx/>
              <a:uFillTx/>
            </a:endParaRP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a:ea typeface="+mn-ea"/>
                <a:cs typeface="Arial"/>
              </a:rPr>
              <a:t>Common rules – Veterinary prescription </a:t>
            </a:r>
            <a:r>
              <a:rPr kumimoji="0" lang="en-US" sz="1800" b="0" i="0" u="none" strike="noStrike" kern="0" cap="none" spc="0" normalizeH="0" baseline="0" noProof="0">
                <a:ln>
                  <a:noFill/>
                </a:ln>
                <a:solidFill>
                  <a:srgbClr val="003399"/>
                </a:solidFill>
                <a:effectLst/>
                <a:uLnTx/>
                <a:uFillTx/>
                <a:latin typeface="EC Square Sans Pro"/>
                <a:ea typeface="+mn-ea"/>
                <a:cs typeface="Arial"/>
              </a:rPr>
              <a:t>(example FR template)</a:t>
            </a:r>
            <a:endParaRPr kumimoji="0" lang="en-US"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rPr>
              <a:t>Identification Veterinarian (prof nr)</a:t>
            </a:r>
            <a:endParaRPr kumimoji="0" lang="en-GB"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endParaRP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Name of medicine (active ingredient), form and strength.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Quantity prescribed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a:rPr>
              <a:t>Dosage regimen </a:t>
            </a:r>
            <a:endParaRPr kumimoji="0" lang="en-GB" sz="2000" b="0" i="0" u="none" strike="noStrike" kern="0" cap="none" spc="0" normalizeH="0" baseline="0" noProof="0" dirty="0">
              <a:ln>
                <a:noFill/>
              </a:ln>
              <a:solidFill>
                <a:sysClr val="windowText" lastClr="000000"/>
              </a:solidFill>
              <a:effectLst/>
              <a:uLnTx/>
              <a:uFillTx/>
              <a:latin typeface="EC Square Sans Pro"/>
            </a:endParaRP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EC Square Sans Pro"/>
              </a:rPr>
              <a:t>Note necessary if prescription is Art 107 3-4 or 112-114) </a:t>
            </a:r>
            <a:endParaRPr kumimoji="0" lang="en-GB" sz="2000" b="0" i="0" u="none" strike="noStrike" kern="0" cap="none" spc="0" normalizeH="0" baseline="0" noProof="0" dirty="0">
              <a:ln>
                <a:noFill/>
              </a:ln>
              <a:solidFill>
                <a:srgbClr val="FFFFFF"/>
              </a:solidFill>
              <a:effectLst/>
              <a:uLnTx/>
              <a:uFillTx/>
              <a:latin typeface="EC Square Sans Pro" panose="020B0506040000020004" pitchFamily="34" charset="0"/>
            </a:endParaRP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EC Square Sans Pro" panose="020B0506040000020004" pitchFamily="34" charset="0"/>
              </a:rPr>
              <a:t>A prescription for an antimicrobial is only valid 5 days after the prescription is made. </a:t>
            </a:r>
            <a:endParaRPr kumimoji="0" lang="en-GB" sz="2000" b="0" i="0" u="none" strike="noStrike" kern="0" cap="none" spc="0" normalizeH="0" baseline="0" noProof="0">
              <a:ln>
                <a:noFill/>
              </a:ln>
              <a:solidFill>
                <a:srgbClr val="000000"/>
              </a:solidFill>
              <a:effectLst/>
              <a:uLnTx/>
              <a:uFillTx/>
              <a:latin typeface="EC Square Sans Pro" panose="020B0506040000020004" pitchFamily="34" charset="0"/>
            </a:endParaRP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Name and address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owner of the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 and signature vet</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Food producing animals: withdrawal period (even if 0)</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Potential warnings or messages on responsible use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Identification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a:off x="7467600" y="3711005"/>
            <a:ext cx="99469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a:off x="7483722" y="5997605"/>
            <a:ext cx="994692" cy="103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Record keeping</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rPr>
              <a:t>Article 108</a:t>
            </a:r>
          </a:p>
        </p:txBody>
      </p:sp>
      <p:pic>
        <p:nvPicPr>
          <p:cNvPr id="10" name="Picture 1">
            <a:extLst>
              <a:ext uri="{FF2B5EF4-FFF2-40B4-BE49-F238E27FC236}">
                <a16:creationId xmlns:a16="http://schemas.microsoft.com/office/drawing/2014/main" id="{67EC53D0-6815-4BF1-A995-1BBB1F314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338" y="1373161"/>
            <a:ext cx="8019662" cy="5247326"/>
          </a:xfrm>
          <a:prstGeom prst="rect">
            <a:avLst/>
          </a:prstGeom>
        </p:spPr>
      </p:pic>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EC Square Sans Pro" panose="020B0506040000020004" pitchFamily="34" charset="0"/>
              </a:rPr>
              <a:t>OBLIGATIONS</a:t>
            </a:r>
          </a:p>
        </p:txBody>
      </p:sp>
    </p:spTree>
    <p:extLst>
      <p:ext uri="{BB962C8B-B14F-4D97-AF65-F5344CB8AC3E}">
        <p14:creationId xmlns:p14="http://schemas.microsoft.com/office/powerpoint/2010/main" val="3660388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Marketing </a:t>
            </a:r>
            <a:r>
              <a:rPr kumimoji="0" lang="en-US" sz="2800" b="1" i="0" u="none" strike="noStrike" kern="0" cap="none" spc="0" normalizeH="0" baseline="0" noProof="0" err="1">
                <a:ln>
                  <a:noFill/>
                </a:ln>
                <a:solidFill>
                  <a:srgbClr val="FFFFFF"/>
                </a:solidFill>
                <a:effectLst/>
                <a:uLnTx/>
                <a:uFillTx/>
                <a:latin typeface="EC Square Sans Pro" panose="020B0506040000020004" pitchFamily="34" charset="0"/>
                <a:ea typeface="+mn-ea"/>
                <a:cs typeface="+mn-cs"/>
              </a:rPr>
              <a:t>Authorisation</a:t>
            </a:r>
            <a:endPar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Principle Rule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EC Square Sans Pro"/>
                <a:ea typeface="+mn-ea"/>
                <a:cs typeface="+mn-cs"/>
              </a:rPr>
              <a:t>Veterinary medicines must be used according to the marketing authorisation (SPC/leaflet) </a:t>
            </a:r>
            <a:endPar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You need to use a veterinary medicine for the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indication</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species</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and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dosage regime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detailed in the SPC/leaflet.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If</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there is no veterinary product authorized for a certain indication/species or there is a shortage -&gt; you can use the rules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of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Art</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19D95C-2996-D8B8-450B-2C129443E639}"/>
              </a:ext>
            </a:extLst>
          </p:cNvPr>
          <p:cNvSpPr>
            <a:spLocks noGrp="1"/>
          </p:cNvSpPr>
          <p:nvPr>
            <p:ph type="body" sz="quarter" idx="10"/>
          </p:nvPr>
        </p:nvSpPr>
        <p:spPr>
          <a:xfrm>
            <a:off x="762000" y="311150"/>
            <a:ext cx="10287000" cy="533400"/>
          </a:xfrm>
        </p:spPr>
        <p:txBody>
          <a:bodyPr/>
          <a:lstStyle/>
          <a:p>
            <a:r>
              <a:rPr lang="en-US" b="1" dirty="0"/>
              <a:t>You can consult the EU database with all </a:t>
            </a:r>
            <a:r>
              <a:rPr lang="en-US" b="1" dirty="0" err="1"/>
              <a:t>authorised</a:t>
            </a:r>
            <a:r>
              <a:rPr lang="en-US" b="1" dirty="0"/>
              <a:t> veterinary medicines: </a:t>
            </a:r>
            <a:r>
              <a:rPr lang="en-US" sz="2000" dirty="0"/>
              <a:t>https://medicines.health.europa.eu/veterinary/</a:t>
            </a:r>
            <a:endParaRPr lang="en-GB" dirty="0"/>
          </a:p>
        </p:txBody>
      </p:sp>
      <p:pic>
        <p:nvPicPr>
          <p:cNvPr id="4" name="Picture 3">
            <a:extLst>
              <a:ext uri="{FF2B5EF4-FFF2-40B4-BE49-F238E27FC236}">
                <a16:creationId xmlns:a16="http://schemas.microsoft.com/office/drawing/2014/main" id="{D0C4418A-A898-B1D3-0781-153011BFD31F}"/>
              </a:ext>
            </a:extLst>
          </p:cNvPr>
          <p:cNvPicPr>
            <a:picLocks noChangeAspect="1"/>
          </p:cNvPicPr>
          <p:nvPr/>
        </p:nvPicPr>
        <p:blipFill>
          <a:blip r:embed="rId2"/>
          <a:stretch>
            <a:fillRect/>
          </a:stretch>
        </p:blipFill>
        <p:spPr>
          <a:xfrm>
            <a:off x="1340385" y="1403596"/>
            <a:ext cx="9130230" cy="5467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8531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en-US" sz="279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380780"/>
            <a:ext cx="12168660" cy="54043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4" y="1385551"/>
            <a:ext cx="12168662" cy="58886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en-US" sz="2392" b="1" kern="1200" dirty="0">
                <a:solidFill>
                  <a:srgbClr val="FFFFFF"/>
                </a:solidFill>
                <a:latin typeface="EC Square Sans Pro" panose="020B0506040000020004" pitchFamily="34" charset="0"/>
              </a:rPr>
              <a:t>When no medicine </a:t>
            </a:r>
            <a:r>
              <a:rPr lang="en-US" sz="2392" b="1" kern="1200" dirty="0" err="1">
                <a:solidFill>
                  <a:srgbClr val="FFFFFF"/>
                </a:solidFill>
                <a:latin typeface="EC Square Sans Pro" panose="020B0506040000020004" pitchFamily="34" charset="0"/>
              </a:rPr>
              <a:t>authorised</a:t>
            </a:r>
            <a:r>
              <a:rPr lang="en-US" sz="2392" b="1" kern="1200" dirty="0">
                <a:solidFill>
                  <a:srgbClr val="FFFFFF"/>
                </a:solidFill>
                <a:latin typeface="EC Square Sans Pro" panose="020B0506040000020004" pitchFamily="34" charset="0"/>
              </a:rPr>
              <a:t> for </a:t>
            </a:r>
            <a:r>
              <a:rPr lang="en-US" sz="2392" b="1" u="sng" kern="1200" dirty="0">
                <a:solidFill>
                  <a:srgbClr val="FFFFFF"/>
                </a:solidFill>
                <a:latin typeface="EC Square Sans Pro" panose="020B0506040000020004" pitchFamily="34" charset="0"/>
              </a:rPr>
              <a:t>food-producing animals </a:t>
            </a:r>
            <a:r>
              <a:rPr lang="en-US" sz="2392" b="1" kern="1200" dirty="0">
                <a:solidFill>
                  <a:srgbClr val="FFFFFF"/>
                </a:solidFill>
                <a:latin typeface="EC Square Sans Pro" panose="020B0506040000020004" pitchFamily="34" charset="0"/>
              </a:rPr>
              <a:t>or authorized ones are not available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en-US" sz="2790" kern="1200" dirty="0">
                <a:latin typeface="EC Square Sans Pro" panose="020B0506040000020004" pitchFamily="34" charset="0"/>
              </a:rPr>
              <a:t>Common rules – Use of veterinary medicinal products</a:t>
            </a:r>
            <a:endParaRPr lang="bg-BG" sz="2790" kern="1200" dirty="0">
              <a:latin typeface="EC Square Sans Pro" panose="020B0506040000020004" pitchFamily="34" charset="0"/>
            </a:endParaRPr>
          </a:p>
          <a:p>
            <a:pPr algn="l" defTabSz="911111" rtl="0">
              <a:defRPr/>
            </a:pPr>
            <a:r>
              <a:rPr lang="en-US" sz="2790" kern="1200" dirty="0">
                <a:latin typeface="EC Square Sans Pro" panose="020B0506040000020004" pitchFamily="34" charset="0"/>
              </a:rPr>
              <a:t>outside </a:t>
            </a:r>
            <a:r>
              <a:rPr lang="en-GB" sz="2790" kern="1200" dirty="0">
                <a:latin typeface="EC Square Sans Pro" panose="020B0506040000020004" pitchFamily="34" charset="0"/>
              </a:rPr>
              <a:t>the terms of the</a:t>
            </a:r>
            <a:r>
              <a:rPr lang="en-US" sz="2790" kern="1200" dirty="0">
                <a:latin typeface="EC Square Sans Pro" panose="020B0506040000020004" pitchFamily="34" charset="0"/>
              </a:rPr>
              <a:t> marketing </a:t>
            </a:r>
            <a:r>
              <a:rPr lang="en-US" sz="2790" kern="1200" dirty="0" err="1">
                <a:latin typeface="EC Square Sans Pro" panose="020B0506040000020004" pitchFamily="34" charset="0"/>
              </a:rPr>
              <a:t>authorisation</a:t>
            </a:r>
            <a:endParaRPr lang="en-US" sz="2790" kern="1200" dirty="0">
              <a:latin typeface="EC Square Sans Pro" panose="020B0506040000020004" pitchFamily="34" charset="0"/>
            </a:endParaRPr>
          </a:p>
          <a:p>
            <a:pPr algn="l" defTabSz="911111" rtl="0">
              <a:defRPr/>
            </a:pPr>
            <a:endParaRPr lang="en-GB" sz="2392" kern="1200" dirty="0"/>
          </a:p>
        </p:txBody>
      </p:sp>
      <p:sp>
        <p:nvSpPr>
          <p:cNvPr id="11" name="TextBox 8">
            <a:extLst>
              <a:ext uri="{FF2B5EF4-FFF2-40B4-BE49-F238E27FC236}">
                <a16:creationId xmlns:a16="http://schemas.microsoft.com/office/drawing/2014/main" id="{BB7E4F4F-C703-441F-87FE-EFEECBF28284}"/>
              </a:ext>
            </a:extLst>
          </p:cNvPr>
          <p:cNvSpPr txBox="1"/>
          <p:nvPr/>
        </p:nvSpPr>
        <p:spPr>
          <a:xfrm>
            <a:off x="504651" y="3147488"/>
            <a:ext cx="4756247" cy="1073240"/>
          </a:xfrm>
          <a:prstGeom prst="rect">
            <a:avLst/>
          </a:prstGeom>
          <a:solidFill>
            <a:srgbClr val="ECEBEB"/>
          </a:solidFill>
        </p:spPr>
        <p:txBody>
          <a:bodyPr wrap="square" rtlCol="0">
            <a:spAutoFit/>
          </a:bodyPr>
          <a:lstStyle/>
          <a:p>
            <a:pPr algn="l" defTabSz="911111" rtl="0">
              <a:defRPr/>
            </a:pPr>
            <a:r>
              <a:rPr lang="en-US" sz="1594" kern="1200" dirty="0">
                <a:solidFill>
                  <a:srgbClr val="000000"/>
                </a:solidFill>
                <a:latin typeface="EC Square Sans Pro" panose="020B0506040000020004" pitchFamily="34" charset="0"/>
                <a:ea typeface="+mn-ea"/>
                <a:cs typeface="+mn-cs"/>
              </a:rPr>
              <a:t>Product </a:t>
            </a:r>
            <a:r>
              <a:rPr lang="en-US" sz="1594" kern="1200" dirty="0" err="1">
                <a:solidFill>
                  <a:srgbClr val="000000"/>
                </a:solidFill>
                <a:latin typeface="EC Square Sans Pro" panose="020B0506040000020004" pitchFamily="34" charset="0"/>
                <a:ea typeface="+mn-ea"/>
                <a:cs typeface="+mn-cs"/>
              </a:rPr>
              <a:t>authorised</a:t>
            </a:r>
            <a:r>
              <a:rPr lang="en-US" sz="1594" kern="1200" dirty="0">
                <a:solidFill>
                  <a:srgbClr val="000000"/>
                </a:solidFill>
                <a:latin typeface="EC Square Sans Pro" panose="020B0506040000020004" pitchFamily="34" charset="0"/>
                <a:ea typeface="+mn-ea"/>
                <a:cs typeface="+mn-cs"/>
              </a:rPr>
              <a:t> for the: </a:t>
            </a:r>
          </a:p>
          <a:p>
            <a:pPr algn="l" defTabSz="911111" rtl="0">
              <a:defRPr/>
            </a:pPr>
            <a:r>
              <a:rPr lang="en-US" sz="1594" b="1" kern="1200" dirty="0">
                <a:solidFill>
                  <a:srgbClr val="000000"/>
                </a:solidFill>
                <a:latin typeface="EC Square Sans Pro" panose="020B0506040000020004" pitchFamily="34" charset="0"/>
                <a:ea typeface="+mn-ea"/>
                <a:cs typeface="+mn-cs"/>
              </a:rPr>
              <a:t>- same/another indication</a:t>
            </a:r>
            <a:endParaRPr lang="en-US" sz="1594" b="1" kern="1200" dirty="0">
              <a:solidFill>
                <a:srgbClr val="FF0000"/>
              </a:solidFill>
              <a:latin typeface="EC Square Sans Pro" panose="020B0506040000020004" pitchFamily="34" charset="0"/>
              <a:ea typeface="+mn-ea"/>
              <a:cs typeface="+mn-cs"/>
            </a:endParaRPr>
          </a:p>
          <a:p>
            <a:pPr algn="l" defTabSz="911111" rtl="0">
              <a:defRPr/>
            </a:pPr>
            <a:r>
              <a:rPr lang="en-US" sz="1594" b="1" kern="1200" dirty="0">
                <a:solidFill>
                  <a:srgbClr val="000000"/>
                </a:solidFill>
                <a:latin typeface="EC Square Sans Pro" panose="020B0506040000020004" pitchFamily="34" charset="0"/>
                <a:ea typeface="+mn-ea"/>
                <a:cs typeface="+mn-cs"/>
              </a:rPr>
              <a:t>- in</a:t>
            </a:r>
            <a:r>
              <a:rPr lang="en-US" sz="1594" kern="1200" dirty="0">
                <a:solidFill>
                  <a:srgbClr val="000000"/>
                </a:solidFill>
                <a:latin typeface="EC Square Sans Pro" panose="020B0506040000020004" pitchFamily="34" charset="0"/>
                <a:ea typeface="+mn-ea"/>
                <a:cs typeface="+mn-cs"/>
              </a:rPr>
              <a:t> </a:t>
            </a:r>
            <a:r>
              <a:rPr lang="en-US" sz="1594" b="1" kern="1200" dirty="0">
                <a:solidFill>
                  <a:srgbClr val="000000"/>
                </a:solidFill>
                <a:latin typeface="EC Square Sans Pro" panose="020B0506040000020004" pitchFamily="34" charset="0"/>
                <a:ea typeface="+mn-ea"/>
                <a:cs typeface="+mn-cs"/>
              </a:rPr>
              <a:t>same/another food-producing species</a:t>
            </a:r>
          </a:p>
          <a:p>
            <a:pPr algn="l" defTabSz="911111" rtl="0">
              <a:defRPr/>
            </a:pPr>
            <a:r>
              <a:rPr lang="en-US" sz="1594" b="1" kern="1200" dirty="0">
                <a:solidFill>
                  <a:srgbClr val="000000"/>
                </a:solidFill>
                <a:latin typeface="EC Square Sans Pro" panose="020B0506040000020004" pitchFamily="34" charset="0"/>
                <a:ea typeface="+mn-ea"/>
                <a:cs typeface="+mn-cs"/>
              </a:rPr>
              <a:t>- </a:t>
            </a:r>
            <a:r>
              <a:rPr lang="en-US" sz="1594" kern="1200" dirty="0">
                <a:solidFill>
                  <a:srgbClr val="000000"/>
                </a:solidFill>
                <a:latin typeface="EC Square Sans Pro" panose="020B0506040000020004" pitchFamily="34" charset="0"/>
                <a:ea typeface="+mn-ea"/>
                <a:cs typeface="+mn-cs"/>
              </a:rPr>
              <a:t>in the </a:t>
            </a:r>
            <a:r>
              <a:rPr lang="en-US" sz="1594" b="1" kern="1200" dirty="0">
                <a:solidFill>
                  <a:srgbClr val="000000"/>
                </a:solidFill>
                <a:latin typeface="EC Square Sans Pro" panose="020B0506040000020004" pitchFamily="34" charset="0"/>
                <a:ea typeface="+mn-ea"/>
                <a:cs typeface="+mn-cs"/>
              </a:rPr>
              <a:t>same/another EU country</a:t>
            </a:r>
            <a:endParaRPr lang="LID4096" sz="1594" b="1" kern="1200" dirty="0">
              <a:solidFill>
                <a:srgbClr val="000000"/>
              </a:solidFill>
              <a:latin typeface="EC Square Sans Pro" panose="020B0506040000020004" pitchFamily="34" charset="0"/>
              <a:ea typeface="+mn-ea"/>
              <a:cs typeface="+mn-cs"/>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604739" y="5369210"/>
            <a:ext cx="4573253" cy="337303"/>
          </a:xfrm>
          <a:prstGeom prst="rect">
            <a:avLst/>
          </a:prstGeom>
          <a:solidFill>
            <a:srgbClr val="ECEBEB"/>
          </a:solidFill>
        </p:spPr>
        <p:txBody>
          <a:bodyPr wrap="square" rtlCol="0">
            <a:spAutoFit/>
          </a:bodyPr>
          <a:lstStyle/>
          <a:p>
            <a:pPr algn="l" defTabSz="911111" rtl="0">
              <a:defRPr/>
            </a:pPr>
            <a:r>
              <a:rPr lang="en-US" sz="1594" b="1" kern="1200" dirty="0">
                <a:solidFill>
                  <a:srgbClr val="000000"/>
                </a:solidFill>
                <a:latin typeface="EC Square Sans Pro" panose="020B0506040000020004" pitchFamily="34" charset="0"/>
                <a:ea typeface="+mn-ea"/>
                <a:cs typeface="+mn-cs"/>
              </a:rPr>
              <a:t>A human medicine </a:t>
            </a:r>
            <a:r>
              <a:rPr lang="en-US" sz="1594" b="1" kern="1200" dirty="0" err="1">
                <a:solidFill>
                  <a:srgbClr val="000000"/>
                </a:solidFill>
                <a:latin typeface="EC Square Sans Pro" panose="020B0506040000020004" pitchFamily="34" charset="0"/>
                <a:ea typeface="+mn-ea"/>
                <a:cs typeface="+mn-cs"/>
              </a:rPr>
              <a:t>authorised</a:t>
            </a:r>
            <a:endParaRPr lang="en-US" sz="1594" b="1" kern="1200" dirty="0">
              <a:solidFill>
                <a:srgbClr val="000000"/>
              </a:solidFill>
              <a:latin typeface="EC Square Sans Pro" panose="020B0506040000020004" pitchFamily="34" charset="0"/>
              <a:ea typeface="+mn-ea"/>
              <a:cs typeface="+mn-cs"/>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518571" y="6143932"/>
            <a:ext cx="4697647" cy="582615"/>
          </a:xfrm>
          <a:prstGeom prst="rect">
            <a:avLst/>
          </a:prstGeom>
          <a:solidFill>
            <a:srgbClr val="ECEBEB"/>
          </a:solidFill>
        </p:spPr>
        <p:txBody>
          <a:bodyPr wrap="square" rtlCol="0">
            <a:spAutoFit/>
          </a:bodyPr>
          <a:lstStyle/>
          <a:p>
            <a:pPr algn="l" defTabSz="911111" rtl="0">
              <a:defRPr/>
            </a:pPr>
            <a:r>
              <a:rPr lang="en-US" sz="1594" b="1" kern="1200" dirty="0">
                <a:solidFill>
                  <a:srgbClr val="000000"/>
                </a:solidFill>
                <a:latin typeface="EC Square Sans Pro" panose="020B0506040000020004" pitchFamily="34" charset="0"/>
                <a:ea typeface="+mn-ea"/>
                <a:cs typeface="+mn-cs"/>
              </a:rPr>
              <a:t>VMP prepared extemporaneously </a:t>
            </a:r>
            <a:r>
              <a:rPr lang="en-US" sz="1594" kern="1200" dirty="0">
                <a:solidFill>
                  <a:srgbClr val="000000"/>
                </a:solidFill>
                <a:latin typeface="EC Square Sans Pro" panose="020B0506040000020004" pitchFamily="34" charset="0"/>
                <a:ea typeface="+mn-ea"/>
                <a:cs typeface="+mn-cs"/>
              </a:rPr>
              <a:t>in accordance with the terms of a veterinary prescription. </a:t>
            </a:r>
            <a:endParaRPr lang="en-GB" sz="1096" kern="1200" dirty="0">
              <a:solidFill>
                <a:srgbClr val="000000"/>
              </a:solidFill>
              <a:latin typeface="EC Square Sans Pro" panose="020B0506040000020004" pitchFamily="34" charset="0"/>
              <a:ea typeface="+mn-ea"/>
              <a:cs typeface="+mn-cs"/>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7" y="2169469"/>
            <a:ext cx="4763120" cy="582615"/>
          </a:xfrm>
          <a:prstGeom prst="rect">
            <a:avLst/>
          </a:prstGeom>
          <a:solidFill>
            <a:srgbClr val="ECEBEB"/>
          </a:solidFill>
        </p:spPr>
        <p:txBody>
          <a:bodyPr wrap="square" rtlCol="0">
            <a:spAutoFit/>
          </a:bodyPr>
          <a:lstStyle/>
          <a:p>
            <a:pPr algn="l" defTabSz="911111" rtl="0">
              <a:defRPr/>
            </a:pPr>
            <a:r>
              <a:rPr lang="en-US" sz="1594" kern="1200" dirty="0">
                <a:solidFill>
                  <a:srgbClr val="000000"/>
                </a:solidFill>
                <a:latin typeface="EC Square Sans Pro" panose="020B0506040000020004" pitchFamily="34" charset="0"/>
                <a:ea typeface="+mn-ea"/>
                <a:cs typeface="+mn-cs"/>
              </a:rPr>
              <a:t>Product </a:t>
            </a:r>
            <a:r>
              <a:rPr lang="en-US" sz="1594" kern="1200" dirty="0" err="1">
                <a:solidFill>
                  <a:srgbClr val="000000"/>
                </a:solidFill>
                <a:latin typeface="EC Square Sans Pro" panose="020B0506040000020004" pitchFamily="34" charset="0"/>
                <a:ea typeface="+mn-ea"/>
                <a:cs typeface="+mn-cs"/>
              </a:rPr>
              <a:t>authorised</a:t>
            </a:r>
            <a:r>
              <a:rPr lang="en-US" sz="1594" kern="1200" dirty="0">
                <a:solidFill>
                  <a:srgbClr val="000000"/>
                </a:solidFill>
                <a:latin typeface="EC Square Sans Pro" panose="020B0506040000020004" pitchFamily="34" charset="0"/>
                <a:ea typeface="+mn-ea"/>
                <a:cs typeface="+mn-cs"/>
              </a:rPr>
              <a:t> (Art106(1)) in your country for the species and indication concerned</a:t>
            </a:r>
            <a:endParaRPr lang="LID4096" sz="1594" b="1" kern="1200" dirty="0">
              <a:solidFill>
                <a:srgbClr val="000000"/>
              </a:solidFill>
              <a:latin typeface="EC Square Sans Pro" panose="020B0506040000020004" pitchFamily="34" charset="0"/>
              <a:ea typeface="+mn-ea"/>
              <a:cs typeface="+mn-cs"/>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260894" y="2219707"/>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99937" y="274115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45381" y="2610911"/>
            <a:ext cx="3188579" cy="582615"/>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not, under vet responsibility </a:t>
            </a:r>
          </a:p>
          <a:p>
            <a:pPr algn="l" defTabSz="911111" rtl="0">
              <a:defRPr/>
            </a:pPr>
            <a:r>
              <a:rPr lang="en-US" sz="1594" i="1" kern="1200" dirty="0">
                <a:solidFill>
                  <a:srgbClr val="C00000"/>
                </a:solidFill>
                <a:latin typeface="EC Square Sans Pro" panose="020B0506040000020004" pitchFamily="34" charset="0"/>
                <a:ea typeface="+mn-ea"/>
                <a:cs typeface="+mn-cs"/>
              </a:rPr>
              <a:t>&amp;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5835709" y="216946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Must use this product</a:t>
            </a:r>
            <a:endParaRPr lang="LID4096" sz="1794" kern="1200">
              <a:solidFill>
                <a:srgbClr val="FFFFFF"/>
              </a:solidFill>
              <a:latin typeface="EC Square Sans Pro" panose="020B0506040000020004" pitchFamily="34" charset="0"/>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5814019" y="316222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5803173" y="4336916"/>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5803173" y="5321167"/>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dirty="0">
                <a:solidFill>
                  <a:srgbClr val="FFFFFF"/>
                </a:solidFill>
                <a:latin typeface="EC Square Sans Pro" panose="020B0506040000020004" pitchFamily="34" charset="0"/>
              </a:rPr>
              <a:t>Select a product</a:t>
            </a:r>
            <a:endParaRPr lang="LID4096" sz="1794" kern="1200" dirty="0">
              <a:solidFill>
                <a:srgbClr val="FFFFFF"/>
              </a:solidFill>
              <a:latin typeface="EC Square Sans Pro" panose="020B0506040000020004" pitchFamily="34" charset="0"/>
            </a:endParaRPr>
          </a:p>
        </p:txBody>
      </p:sp>
      <p:sp>
        <p:nvSpPr>
          <p:cNvPr id="43" name="Arrow: Down 15">
            <a:extLst>
              <a:ext uri="{FF2B5EF4-FFF2-40B4-BE49-F238E27FC236}">
                <a16:creationId xmlns:a16="http://schemas.microsoft.com/office/drawing/2014/main" id="{17D9F5F0-62FD-46D3-9B41-57B0391D119C}"/>
              </a:ext>
            </a:extLst>
          </p:cNvPr>
          <p:cNvSpPr/>
          <p:nvPr/>
        </p:nvSpPr>
        <p:spPr>
          <a:xfrm>
            <a:off x="2687734" y="504108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81192" y="5013305"/>
            <a:ext cx="1464750"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use</a:t>
            </a:r>
            <a:endParaRPr lang="LID4096" sz="1594" b="1" i="1" kern="1200" dirty="0">
              <a:solidFill>
                <a:srgbClr val="C00000"/>
              </a:solidFill>
              <a:latin typeface="EC Square Sans Pro" panose="020B0506040000020004" pitchFamily="34" charset="0"/>
              <a:ea typeface="+mn-ea"/>
              <a:cs typeface="+mn-cs"/>
            </a:endParaRPr>
          </a:p>
        </p:txBody>
      </p:sp>
      <p:sp>
        <p:nvSpPr>
          <p:cNvPr id="45" name="Arrow: Down 15">
            <a:extLst>
              <a:ext uri="{FF2B5EF4-FFF2-40B4-BE49-F238E27FC236}">
                <a16:creationId xmlns:a16="http://schemas.microsoft.com/office/drawing/2014/main" id="{C38A4347-431D-4605-976E-BF9E2C87501B}"/>
              </a:ext>
            </a:extLst>
          </p:cNvPr>
          <p:cNvSpPr/>
          <p:nvPr/>
        </p:nvSpPr>
        <p:spPr>
          <a:xfrm>
            <a:off x="2534689" y="581775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717452"/>
            <a:ext cx="1479225"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260898" y="3247605"/>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201957" y="442229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201957" y="538778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9605978" y="3611897"/>
            <a:ext cx="2574754" cy="1570058"/>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en-US" sz="1794" kern="1200" dirty="0">
                <a:solidFill>
                  <a:srgbClr val="FFFFFF"/>
                </a:solidFill>
                <a:latin typeface="Calibri"/>
              </a:rPr>
              <a:t>Not for vaccines !</a:t>
            </a:r>
            <a:endParaRPr lang="LID4096" sz="1794" kern="1200" dirty="0">
              <a:solidFill>
                <a:srgbClr val="FFFFFF"/>
              </a:solidFill>
              <a:latin typeface="Calibri"/>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480340" y="4578912"/>
            <a:ext cx="3506794" cy="643944"/>
          </a:xfrm>
          <a:prstGeom prst="rect">
            <a:avLst/>
          </a:prstGeom>
          <a:solidFill>
            <a:srgbClr val="2C7470"/>
          </a:solidFill>
        </p:spPr>
        <p:txBody>
          <a:bodyPr wrap="square" rtlCol="0">
            <a:spAutoFit/>
          </a:bodyPr>
          <a:lstStyle/>
          <a:p>
            <a:pPr algn="ctr" defTabSz="911111" rtl="0">
              <a:defRPr/>
            </a:pPr>
            <a:r>
              <a:rPr lang="en-GB" sz="1794" kern="1200">
                <a:solidFill>
                  <a:srgbClr val="FFFFFF"/>
                </a:solidFill>
                <a:latin typeface="EC Square Sans Pro" panose="020B0506040000020004" pitchFamily="34" charset="0"/>
                <a:ea typeface="+mn-ea"/>
                <a:cs typeface="+mn-cs"/>
              </a:rPr>
              <a:t>“use outside marketing authorisation”</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67816" y="277648"/>
            <a:ext cx="1005381" cy="719902"/>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604739" y="4524869"/>
            <a:ext cx="4577010" cy="521288"/>
          </a:xfrm>
          <a:prstGeom prst="rect">
            <a:avLst/>
          </a:prstGeom>
          <a:solidFill>
            <a:srgbClr val="ECEBEB"/>
          </a:solidFill>
        </p:spPr>
        <p:txBody>
          <a:bodyPr wrap="square" rtlCol="0">
            <a:spAutoFit/>
          </a:bodyPr>
          <a:lstStyle/>
          <a:p>
            <a:pPr algn="l" defTabSz="911111" rtl="0">
              <a:defRPr/>
            </a:pPr>
            <a:r>
              <a:rPr lang="en-US" sz="1394" b="1" kern="1200" dirty="0">
                <a:solidFill>
                  <a:srgbClr val="000000"/>
                </a:solidFill>
                <a:latin typeface="EC Square Sans Pro" panose="020B0506040000020004" pitchFamily="34" charset="0"/>
                <a:ea typeface="+mn-ea"/>
                <a:cs typeface="+mn-cs"/>
              </a:rPr>
              <a:t>Product </a:t>
            </a:r>
            <a:r>
              <a:rPr lang="en-US" sz="1394" b="1" kern="1200" dirty="0" err="1">
                <a:solidFill>
                  <a:srgbClr val="000000"/>
                </a:solidFill>
                <a:latin typeface="EC Square Sans Pro" panose="020B0506040000020004" pitchFamily="34" charset="0"/>
                <a:ea typeface="+mn-ea"/>
                <a:cs typeface="+mn-cs"/>
              </a:rPr>
              <a:t>authorised</a:t>
            </a:r>
            <a:r>
              <a:rPr lang="en-US" sz="1394" b="1" kern="1200" dirty="0">
                <a:solidFill>
                  <a:srgbClr val="000000"/>
                </a:solidFill>
                <a:latin typeface="EC Square Sans Pro" panose="020B0506040000020004" pitchFamily="34" charset="0"/>
                <a:ea typeface="+mn-ea"/>
                <a:cs typeface="+mn-cs"/>
              </a:rPr>
              <a:t> in the EU for non-food animal for same indication</a:t>
            </a:r>
          </a:p>
        </p:txBody>
      </p:sp>
      <p:sp>
        <p:nvSpPr>
          <p:cNvPr id="5" name="Arrow: Down 15">
            <a:extLst>
              <a:ext uri="{FF2B5EF4-FFF2-40B4-BE49-F238E27FC236}">
                <a16:creationId xmlns:a16="http://schemas.microsoft.com/office/drawing/2014/main" id="{F713E439-8BF8-30D5-D06E-7D09AF547A62}"/>
              </a:ext>
            </a:extLst>
          </p:cNvPr>
          <p:cNvSpPr/>
          <p:nvPr/>
        </p:nvSpPr>
        <p:spPr>
          <a:xfrm>
            <a:off x="2687734" y="422373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109378" y="4197752"/>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Rectángulo 39">
            <a:extLst>
              <a:ext uri="{FF2B5EF4-FFF2-40B4-BE49-F238E27FC236}">
                <a16:creationId xmlns:a16="http://schemas.microsoft.com/office/drawing/2014/main" id="{CDD75833-CEEB-8AF1-8CDA-B4BBE77622C4}"/>
              </a:ext>
            </a:extLst>
          </p:cNvPr>
          <p:cNvSpPr/>
          <p:nvPr/>
        </p:nvSpPr>
        <p:spPr>
          <a:xfrm>
            <a:off x="5803173" y="6062922"/>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dirty="0">
                <a:solidFill>
                  <a:srgbClr val="FFFFFF"/>
                </a:solidFill>
                <a:latin typeface="EC Square Sans Pro" panose="020B0506040000020004" pitchFamily="34" charset="0"/>
              </a:rPr>
              <a:t>Prepare a product</a:t>
            </a:r>
            <a:endParaRPr lang="LID4096" sz="1794" kern="1200" dirty="0">
              <a:solidFill>
                <a:srgbClr val="FFFFFF"/>
              </a:solidFill>
              <a:latin typeface="EC Square Sans Pro" panose="020B0506040000020004" pitchFamily="34" charset="0"/>
            </a:endParaRPr>
          </a:p>
        </p:txBody>
      </p:sp>
      <p:sp>
        <p:nvSpPr>
          <p:cNvPr id="13" name="Arrow: Right 13">
            <a:extLst>
              <a:ext uri="{FF2B5EF4-FFF2-40B4-BE49-F238E27FC236}">
                <a16:creationId xmlns:a16="http://schemas.microsoft.com/office/drawing/2014/main" id="{4220CF77-C602-7896-1D0C-24942FD34203}"/>
              </a:ext>
            </a:extLst>
          </p:cNvPr>
          <p:cNvSpPr/>
          <p:nvPr/>
        </p:nvSpPr>
        <p:spPr>
          <a:xfrm>
            <a:off x="5195992" y="6176459"/>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9038217" y="2320959"/>
            <a:ext cx="2861642" cy="1382435"/>
          </a:xfrm>
          <a:prstGeom prst="rect">
            <a:avLst/>
          </a:prstGeom>
          <a:noFill/>
        </p:spPr>
        <p:txBody>
          <a:bodyPr wrap="square" rtlCol="0">
            <a:spAutoFit/>
          </a:bodyPr>
          <a:lstStyle/>
          <a:p>
            <a:pPr algn="l" defTabSz="911111" rtl="0">
              <a:defRPr/>
            </a:pPr>
            <a:r>
              <a:rPr lang="en-US" sz="1397" b="1" kern="1200" dirty="0">
                <a:solidFill>
                  <a:srgbClr val="FF0000"/>
                </a:solidFill>
                <a:latin typeface="EC Square Sans Pro" panose="020B0506040000020004"/>
                <a:ea typeface="+mn-ea"/>
                <a:cs typeface="+mn-cs"/>
              </a:rPr>
              <a:t>3</a:t>
            </a:r>
            <a:r>
              <a:rPr lang="en-US" sz="1397" b="1" kern="1200" baseline="30000" dirty="0">
                <a:solidFill>
                  <a:srgbClr val="FF0000"/>
                </a:solidFill>
                <a:latin typeface="EC Square Sans Pro" panose="020B0506040000020004"/>
                <a:ea typeface="+mn-ea"/>
                <a:cs typeface="+mn-cs"/>
              </a:rPr>
              <a:t>rd</a:t>
            </a:r>
            <a:r>
              <a:rPr lang="en-US" sz="1397" b="1" kern="1200" dirty="0">
                <a:solidFill>
                  <a:srgbClr val="FF0000"/>
                </a:solidFill>
                <a:latin typeface="EC Square Sans Pro" panose="020B0506040000020004"/>
                <a:ea typeface="+mn-ea"/>
                <a:cs typeface="+mn-cs"/>
              </a:rPr>
              <a:t> country products :</a:t>
            </a:r>
          </a:p>
          <a:p>
            <a:pPr algn="l" defTabSz="911111" rtl="0">
              <a:defRPr/>
            </a:pPr>
            <a:r>
              <a:rPr lang="en-US" sz="1397" kern="1200" dirty="0">
                <a:solidFill>
                  <a:prstClr val="black"/>
                </a:solidFill>
                <a:latin typeface="EC Square Sans Pro" panose="020B0506040000020004"/>
                <a:ea typeface="+mn-ea"/>
                <a:cs typeface="+mn-cs"/>
              </a:rPr>
              <a:t> In cases where none of the foregoing options are available </a:t>
            </a:r>
            <a:r>
              <a:rPr lang="en-US" sz="1397" kern="1200" dirty="0">
                <a:solidFill>
                  <a:prstClr val="black"/>
                </a:solidFill>
                <a:latin typeface="Montserrat" panose="00000500000000000000" pitchFamily="2" charset="0"/>
                <a:ea typeface="+mn-ea"/>
                <a:cs typeface="+mn-cs"/>
              </a:rPr>
              <a:t>→ </a:t>
            </a:r>
            <a:r>
              <a:rPr lang="en-US" sz="1397" kern="1200" dirty="0">
                <a:solidFill>
                  <a:prstClr val="black"/>
                </a:solidFill>
                <a:latin typeface="EC Square Sans Pro" panose="020B0506040000020004"/>
                <a:ea typeface="+mn-ea"/>
                <a:cs typeface="+mn-cs"/>
              </a:rPr>
              <a:t>use a VMP </a:t>
            </a:r>
            <a:r>
              <a:rPr lang="en-US" sz="1397" kern="1200" dirty="0" err="1">
                <a:solidFill>
                  <a:prstClr val="black"/>
                </a:solidFill>
                <a:latin typeface="EC Square Sans Pro" panose="020B0506040000020004"/>
                <a:ea typeface="+mn-ea"/>
                <a:cs typeface="+mn-cs"/>
              </a:rPr>
              <a:t>authorised</a:t>
            </a:r>
            <a:r>
              <a:rPr lang="en-US" sz="1397" kern="1200" dirty="0">
                <a:solidFill>
                  <a:prstClr val="black"/>
                </a:solidFill>
                <a:latin typeface="EC Square Sans Pro" panose="020B0506040000020004"/>
                <a:ea typeface="+mn-ea"/>
                <a:cs typeface="+mn-cs"/>
              </a:rPr>
              <a:t> in a </a:t>
            </a:r>
            <a:r>
              <a:rPr lang="en-US" sz="1397" b="1" kern="1200" dirty="0">
                <a:solidFill>
                  <a:prstClr val="black"/>
                </a:solidFill>
                <a:latin typeface="EC Square Sans Pro" panose="020B0506040000020004"/>
                <a:ea typeface="+mn-ea"/>
                <a:cs typeface="+mn-cs"/>
              </a:rPr>
              <a:t>third country for the same animal species and the same indication</a:t>
            </a:r>
            <a:endParaRPr lang="en-BE" sz="1397" b="1" kern="1200" dirty="0">
              <a:solidFill>
                <a:prstClr val="black"/>
              </a:solidFill>
              <a:latin typeface="EC Square Sans Pro" panose="020B0506040000020004"/>
              <a:ea typeface="+mn-ea"/>
              <a:cs typeface="+mn-cs"/>
            </a:endParaRPr>
          </a:p>
        </p:txBody>
      </p:sp>
    </p:spTree>
    <p:extLst>
      <p:ext uri="{BB962C8B-B14F-4D97-AF65-F5344CB8AC3E}">
        <p14:creationId xmlns:p14="http://schemas.microsoft.com/office/powerpoint/2010/main" val="73344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EBA6A9-1CFE-00FC-83D3-CA9D9B36FB14}"/>
              </a:ext>
            </a:extLst>
          </p:cNvPr>
          <p:cNvSpPr/>
          <p:nvPr/>
        </p:nvSpPr>
        <p:spPr>
          <a:xfrm>
            <a:off x="629865" y="416516"/>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4949" y="437783"/>
            <a:ext cx="9657135" cy="871648"/>
          </a:xfrm>
          <a:solidFill>
            <a:srgbClr val="CCFFFF"/>
          </a:solidFill>
        </p:spPr>
        <p:txBody>
          <a:bodyPr vert="horz" lIns="91440" tIns="45720" rIns="91440" bIns="45720" rtlCol="0" anchor="t">
            <a:noAutofit/>
          </a:bodyPr>
          <a:lstStyle/>
          <a:p>
            <a:pPr marL="0" indent="0" algn="ctr" defTabSz="911111">
              <a:lnSpc>
                <a:spcPct val="100000"/>
              </a:lnSpc>
              <a:spcBef>
                <a:spcPts val="0"/>
              </a:spcBef>
              <a:buNone/>
              <a:defRPr/>
            </a:pPr>
            <a:r>
              <a:rPr lang="en-US" sz="2200" b="1" kern="0" dirty="0">
                <a:latin typeface="EC Square Sans Pro"/>
                <a:cs typeface="Arial"/>
              </a:rPr>
              <a:t>Use of medicinal products</a:t>
            </a:r>
            <a:r>
              <a:rPr lang="fr-BE" sz="2200" b="1" dirty="0">
                <a:latin typeface="EC Square Sans Pro"/>
                <a:cs typeface="Arial"/>
              </a:rPr>
              <a:t> </a:t>
            </a:r>
            <a:r>
              <a:rPr lang="en-US" sz="2200" b="1" kern="0" dirty="0">
                <a:latin typeface="EC Square Sans Pro"/>
                <a:cs typeface="Arial"/>
              </a:rPr>
              <a:t>outside </a:t>
            </a:r>
            <a:r>
              <a:rPr lang="en-GB" sz="2200" b="1" kern="0" dirty="0">
                <a:latin typeface="EC Square Sans Pro"/>
                <a:cs typeface="Arial"/>
              </a:rPr>
              <a:t>the terms of the</a:t>
            </a:r>
            <a:r>
              <a:rPr lang="en-US" sz="2200" b="1" kern="0" dirty="0">
                <a:latin typeface="EC Square Sans Pro"/>
                <a:cs typeface="Arial"/>
              </a:rPr>
              <a:t> marketing</a:t>
            </a:r>
            <a:r>
              <a:rPr lang="en-US" sz="2200" b="1" kern="0" dirty="0">
                <a:solidFill>
                  <a:srgbClr val="FF0000"/>
                </a:solidFill>
                <a:latin typeface="EC Square Sans Pro"/>
                <a:cs typeface="Arial"/>
              </a:rPr>
              <a:t> </a:t>
            </a:r>
            <a:r>
              <a:rPr lang="en-US" sz="2200" b="1" kern="0" err="1">
                <a:latin typeface="EC Square Sans Pro"/>
                <a:cs typeface="Arial"/>
              </a:rPr>
              <a:t>authorisation</a:t>
            </a:r>
            <a:r>
              <a:rPr lang="en-US" sz="2200" b="1" kern="0" dirty="0">
                <a:latin typeface="EC Square Sans Pro"/>
                <a:cs typeface="Arial"/>
              </a:rPr>
              <a:t> in</a:t>
            </a:r>
            <a:r>
              <a:rPr lang="fr-BE" sz="2200" b="1" dirty="0">
                <a:latin typeface="EC Square Sans Pro"/>
                <a:cs typeface="Arial"/>
              </a:rPr>
              <a:t> </a:t>
            </a:r>
            <a:r>
              <a:rPr lang="fr-BE" sz="2200" b="1" u="sng" err="1">
                <a:latin typeface="EC Square Sans Pro"/>
                <a:cs typeface="Arial"/>
              </a:rPr>
              <a:t>food-producing</a:t>
            </a:r>
            <a:r>
              <a:rPr lang="fr-BE" sz="2200" b="1" u="sng" dirty="0">
                <a:latin typeface="EC Square Sans Pro"/>
                <a:cs typeface="Arial"/>
              </a:rPr>
              <a:t> </a:t>
            </a:r>
            <a:r>
              <a:rPr lang="fr-BE" sz="2200" b="1" u="sng" err="1">
                <a:latin typeface="EC Square Sans Pro"/>
                <a:cs typeface="Arial"/>
              </a:rPr>
              <a:t>terrestrial</a:t>
            </a:r>
            <a:r>
              <a:rPr lang="fr-BE" sz="2200" b="1" u="sng" dirty="0">
                <a:solidFill>
                  <a:srgbClr val="FF0000"/>
                </a:solidFill>
                <a:latin typeface="EC Square Sans Pro"/>
                <a:cs typeface="Arial"/>
              </a:rPr>
              <a:t> </a:t>
            </a:r>
            <a:r>
              <a:rPr lang="fr-BE" sz="2200" b="1" u="sng" err="1">
                <a:latin typeface="EC Square Sans Pro"/>
                <a:cs typeface="Arial"/>
              </a:rPr>
              <a:t>animals</a:t>
            </a:r>
            <a:endParaRPr lang="en-GB" sz="2200">
              <a:latin typeface="EC Square Sans Pro"/>
              <a:cs typeface="Arial"/>
            </a:endParaRPr>
          </a:p>
        </p:txBody>
      </p:sp>
      <p:sp>
        <p:nvSpPr>
          <p:cNvPr id="4" name="TextBox 3">
            <a:extLst>
              <a:ext uri="{FF2B5EF4-FFF2-40B4-BE49-F238E27FC236}">
                <a16:creationId xmlns:a16="http://schemas.microsoft.com/office/drawing/2014/main" id="{613B03E0-A591-EA66-73C5-B35C4F344997}"/>
              </a:ext>
            </a:extLst>
          </p:cNvPr>
          <p:cNvSpPr txBox="1"/>
          <p:nvPr/>
        </p:nvSpPr>
        <p:spPr>
          <a:xfrm>
            <a:off x="1453776" y="1404267"/>
            <a:ext cx="9489820" cy="5151548"/>
          </a:xfrm>
          <a:prstGeom prst="rect">
            <a:avLst/>
          </a:prstGeom>
          <a:noFill/>
        </p:spPr>
        <p:txBody>
          <a:bodyPr wrap="square" lIns="91440" tIns="45720" rIns="91440" bIns="45720" rtlCol="0" anchor="t">
            <a:spAutoFit/>
          </a:bodyPr>
          <a:lstStyle/>
          <a:p>
            <a:pPr algn="l" rtl="0"/>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and </a:t>
            </a:r>
            <a:r>
              <a:rPr lang="fr-BE" sz="2192" b="1" kern="1200" dirty="0">
                <a:solidFill>
                  <a:srgbClr val="FF9966"/>
                </a:solidFill>
                <a:latin typeface="EC Square Sans Pro" panose="020B0506040000020004"/>
                <a:ea typeface="+mn-ea"/>
                <a:cs typeface="+mn-cs"/>
              </a:rPr>
              <a:t>indication</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or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same</a:t>
            </a:r>
            <a:r>
              <a:rPr lang="fr-BE" sz="2192" b="1" kern="1200" dirty="0">
                <a:solidFill>
                  <a:srgbClr val="009900"/>
                </a:solidFill>
                <a:latin typeface="EC Square Sans Pro" panose="020B0506040000020004"/>
                <a:ea typeface="+mn-ea"/>
                <a:cs typeface="+mn-cs"/>
              </a:rPr>
              <a:t> or </a:t>
            </a:r>
            <a:r>
              <a:rPr lang="fr-BE" sz="2192" b="1" kern="1200" dirty="0" err="1">
                <a:solidFill>
                  <a:srgbClr val="009900"/>
                </a:solidFill>
                <a:latin typeface="EC Square Sans Pro" panose="020B0506040000020004"/>
                <a:ea typeface="+mn-ea"/>
                <a:cs typeface="+mn-cs"/>
              </a:rPr>
              <a:t>another</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terrestrial</a:t>
            </a:r>
            <a:r>
              <a:rPr lang="fr-BE" sz="2192" b="1" kern="1200" dirty="0">
                <a:solidFill>
                  <a:srgbClr val="009900"/>
                </a:solidFill>
                <a:latin typeface="EC Square Sans Pro" panose="020B0506040000020004"/>
                <a:ea typeface="+mn-ea"/>
                <a:cs typeface="+mn-cs"/>
              </a:rPr>
              <a:t> animal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FF9966"/>
                </a:solidFill>
                <a:latin typeface="EC Square Sans Pro" panose="020B0506040000020004"/>
                <a:ea typeface="+mn-ea"/>
                <a:cs typeface="+mn-cs"/>
              </a:rPr>
              <a:t>same</a:t>
            </a:r>
            <a:r>
              <a:rPr lang="fr-BE" sz="2192" b="1" kern="1200" dirty="0">
                <a:solidFill>
                  <a:srgbClr val="FF9966"/>
                </a:solidFill>
                <a:latin typeface="EC Square Sans Pro" panose="020B0506040000020004"/>
                <a:ea typeface="+mn-ea"/>
                <a:cs typeface="+mn-cs"/>
              </a:rPr>
              <a:t> or </a:t>
            </a:r>
            <a:r>
              <a:rPr lang="fr-BE" sz="2192" b="1" kern="1200" dirty="0" err="1">
                <a:solidFill>
                  <a:srgbClr val="FF9966"/>
                </a:solidFill>
                <a:latin typeface="EC Square Sans Pro" panose="020B0506040000020004"/>
                <a:ea typeface="+mn-ea"/>
                <a:cs typeface="+mn-cs"/>
              </a:rPr>
              <a:t>another</a:t>
            </a:r>
            <a:r>
              <a:rPr lang="fr-BE" sz="2192" b="1"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p>
          <a:p>
            <a:pPr marL="447040" lvl="1" algn="l" rtl="0"/>
            <a:r>
              <a:rPr lang="fr-BE" sz="2192" kern="1200" dirty="0">
                <a:solidFill>
                  <a:prstClr val="black"/>
                </a:solidFill>
                <a:latin typeface="EC Square Sans Pro" panose="020B0506040000020004"/>
                <a:ea typeface="+mn-ea"/>
                <a:cs typeface="+mn-cs"/>
              </a:rPr>
              <a:t>for use in </a:t>
            </a:r>
            <a:r>
              <a:rPr lang="fr-BE" sz="2192" b="1" u="sng" kern="1200" dirty="0">
                <a:solidFill>
                  <a:srgbClr val="009900"/>
                </a:solidFill>
                <a:latin typeface="EC Square Sans Pro" panose="020B0506040000020004"/>
                <a:ea typeface="+mn-ea"/>
                <a:cs typeface="+mn-cs"/>
              </a:rPr>
              <a:t>non-</a:t>
            </a:r>
            <a:r>
              <a:rPr lang="fr-BE" sz="2192" b="1" u="sng" kern="1200" dirty="0" err="1">
                <a:solidFill>
                  <a:srgbClr val="009900"/>
                </a:solidFill>
                <a:latin typeface="EC Square Sans Pro" panose="020B0506040000020004"/>
                <a:ea typeface="+mn-ea"/>
                <a:cs typeface="+mn-cs"/>
              </a:rPr>
              <a:t>food</a:t>
            </a:r>
            <a:r>
              <a:rPr lang="fr-BE" sz="2192" b="1" u="sng" kern="1200" dirty="0">
                <a:solidFill>
                  <a:srgbClr val="009900"/>
                </a:solidFill>
                <a:latin typeface="EC Square Sans Pro" panose="020B0506040000020004"/>
                <a:ea typeface="+mn-ea"/>
                <a:cs typeface="+mn-cs"/>
              </a:rPr>
              <a:t>-</a:t>
            </a:r>
            <a:r>
              <a:rPr lang="fr-BE" sz="2192" b="1" u="sng" kern="1200" dirty="0" err="1">
                <a:solidFill>
                  <a:srgbClr val="009900"/>
                </a:solidFill>
                <a:latin typeface="EC Square Sans Pro" panose="020B0506040000020004"/>
                <a:ea typeface="+mn-ea"/>
                <a:cs typeface="+mn-cs"/>
              </a:rPr>
              <a:t>producing</a:t>
            </a:r>
            <a:r>
              <a:rPr lang="fr-BE" sz="2192" b="1" u="sng" kern="1200" dirty="0">
                <a:solidFill>
                  <a:srgbClr val="009900"/>
                </a:solidFill>
                <a:latin typeface="EC Square Sans Pro" panose="020B0506040000020004"/>
                <a:ea typeface="+mn-ea"/>
                <a:cs typeface="+mn-cs"/>
              </a:rPr>
              <a:t> animal </a:t>
            </a:r>
            <a:r>
              <a:rPr lang="fr-BE" sz="2192" kern="1200" dirty="0">
                <a:solidFill>
                  <a:prstClr val="black"/>
                </a:solidFill>
                <a:latin typeface="EC Square Sans Pro" panose="020B0506040000020004"/>
                <a:ea typeface="+mn-ea"/>
                <a:cs typeface="+mn-cs"/>
              </a:rPr>
              <a:t>for the </a:t>
            </a:r>
            <a:r>
              <a:rPr lang="fr-BE" sz="2192" b="1" u="sng" kern="1200" dirty="0" err="1">
                <a:solidFill>
                  <a:srgbClr val="FF9966"/>
                </a:solidFill>
                <a:latin typeface="EC Square Sans Pro" panose="020B0506040000020004"/>
                <a:ea typeface="+mn-ea"/>
                <a:cs typeface="+mn-cs"/>
              </a:rPr>
              <a:t>same</a:t>
            </a:r>
            <a:r>
              <a:rPr lang="fr-BE" sz="2192" b="1" u="sng"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for </a:t>
            </a:r>
            <a:r>
              <a:rPr lang="fr-BE" sz="2192" b="1" kern="1200" dirty="0" err="1">
                <a:solidFill>
                  <a:prstClr val="black"/>
                </a:solidFill>
                <a:latin typeface="EC Square Sans Pro" panose="020B0506040000020004"/>
                <a:ea typeface="+mn-ea"/>
                <a:cs typeface="+mn-cs"/>
              </a:rPr>
              <a:t>human</a:t>
            </a:r>
            <a:r>
              <a:rPr lang="fr-BE" sz="2192" b="1" kern="1200" dirty="0">
                <a:solidFill>
                  <a:prstClr val="black"/>
                </a:solidFill>
                <a:latin typeface="EC Square Sans Pro" panose="020B0506040000020004"/>
                <a:ea typeface="+mn-ea"/>
                <a:cs typeface="+mn-cs"/>
              </a:rPr>
              <a:t> use.</a:t>
            </a:r>
          </a:p>
          <a:p>
            <a:pPr marL="455295" lvl="1" indent="-455295" algn="l" rtl="0">
              <a:buFont typeface="+mj-lt"/>
              <a:buAutoNum type="alphaLcParenR" startAt="3"/>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b="1" kern="1200" dirty="0" err="1">
                <a:solidFill>
                  <a:prstClr val="black"/>
                </a:solidFill>
                <a:latin typeface="EC Square Sans Pro" panose="020B0506040000020004"/>
                <a:ea typeface="+mn-ea"/>
                <a:cs typeface="+mn-cs"/>
              </a:rPr>
              <a:t>prepared</a:t>
            </a:r>
            <a:r>
              <a:rPr lang="fr-BE" sz="2192" b="1" kern="1200" dirty="0">
                <a:solidFill>
                  <a:prstClr val="black"/>
                </a:solidFill>
                <a:latin typeface="EC Square Sans Pro" panose="020B0506040000020004"/>
                <a:ea typeface="+mn-ea"/>
                <a:cs typeface="+mn-cs"/>
              </a:rPr>
              <a:t> </a:t>
            </a:r>
            <a:r>
              <a:rPr lang="fr-BE" sz="2192" b="1" kern="1200" dirty="0" err="1">
                <a:solidFill>
                  <a:prstClr val="black"/>
                </a:solidFill>
                <a:latin typeface="EC Square Sans Pro" panose="020B0506040000020004"/>
                <a:ea typeface="+mn-ea"/>
                <a:cs typeface="+mn-cs"/>
              </a:rPr>
              <a:t>extemporaneously</a:t>
            </a:r>
            <a:r>
              <a:rPr lang="fr-BE" sz="2192" b="1" kern="1200"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50" kern="1200" dirty="0">
                <a:solidFill>
                  <a:prstClr val="black"/>
                </a:solidFill>
                <a:latin typeface="EC Square Sans Pro" panose="020B0506040000020004"/>
                <a:ea typeface="+mn-ea"/>
                <a:cs typeface="+mn-cs"/>
              </a:rPr>
              <a:t>Product </a:t>
            </a:r>
            <a:r>
              <a:rPr lang="fr-BE" sz="2150" kern="1200" dirty="0" err="1">
                <a:solidFill>
                  <a:prstClr val="black"/>
                </a:solidFill>
                <a:latin typeface="EC Square Sans Pro" panose="020B0506040000020004"/>
                <a:ea typeface="+mn-ea"/>
                <a:cs typeface="+mn-cs"/>
              </a:rPr>
              <a:t>authorised</a:t>
            </a:r>
            <a:r>
              <a:rPr lang="fr-BE" sz="2150" kern="1200" dirty="0">
                <a:solidFill>
                  <a:prstClr val="black"/>
                </a:solidFill>
                <a:latin typeface="EC Square Sans Pro" panose="020B0506040000020004"/>
                <a:ea typeface="+mn-ea"/>
                <a:cs typeface="+mn-cs"/>
              </a:rPr>
              <a:t> in </a:t>
            </a:r>
            <a:r>
              <a:rPr lang="bg-BG" sz="2150" b="1" kern="1200" dirty="0">
                <a:solidFill>
                  <a:srgbClr val="003399"/>
                </a:solidFill>
                <a:latin typeface="EC Square Sans Pro" panose="020B0506040000020004"/>
                <a:ea typeface="+mn-ea"/>
                <a:cs typeface="+mn-cs"/>
              </a:rPr>
              <a:t>а</a:t>
            </a:r>
            <a:r>
              <a:rPr lang="bg-BG" sz="2150" kern="1200" dirty="0">
                <a:solidFill>
                  <a:srgbClr val="003399"/>
                </a:solidFill>
                <a:latin typeface="EC Square Sans Pro" panose="020B0506040000020004"/>
                <a:ea typeface="+mn-ea"/>
                <a:cs typeface="+mn-cs"/>
              </a:rPr>
              <a:t> </a:t>
            </a:r>
            <a:r>
              <a:rPr lang="fr-BE" sz="2150" b="1" kern="1200" dirty="0" err="1">
                <a:solidFill>
                  <a:srgbClr val="003399"/>
                </a:solidFill>
                <a:latin typeface="EC Square Sans Pro" panose="020B0506040000020004"/>
                <a:ea typeface="+mn-ea"/>
                <a:cs typeface="+mn-cs"/>
              </a:rPr>
              <a:t>third</a:t>
            </a:r>
            <a:r>
              <a:rPr lang="fr-BE" sz="2150" b="1" kern="1200" dirty="0">
                <a:solidFill>
                  <a:srgbClr val="003399"/>
                </a:solidFill>
                <a:latin typeface="EC Square Sans Pro" panose="020B0506040000020004"/>
                <a:ea typeface="+mn-ea"/>
                <a:cs typeface="+mn-cs"/>
              </a:rPr>
              <a:t> country</a:t>
            </a:r>
            <a:endParaRPr lang="en-US" sz="2150" b="1" i="1" u="sng" strike="dblStrike" kern="1200" dirty="0">
              <a:solidFill>
                <a:srgbClr val="FF0000"/>
              </a:solidFill>
              <a:latin typeface="EC Square Sans Pro" panose="020B0506040000020004"/>
              <a:ea typeface="+mn-ea"/>
              <a:cs typeface="+mn-cs"/>
            </a:endParaRPr>
          </a:p>
          <a:p>
            <a:pPr marL="447040" lvl="2" algn="l" rtl="0"/>
            <a:r>
              <a:rPr lang="en-US" sz="2192" kern="1200" dirty="0">
                <a:solidFill>
                  <a:prstClr val="black"/>
                </a:solidFill>
                <a:latin typeface="EC Square Sans Pro" panose="020B0506040000020004"/>
                <a:ea typeface="+mn-ea"/>
                <a:cs typeface="+mn-cs"/>
              </a:rPr>
              <a:t>for the </a:t>
            </a:r>
            <a:r>
              <a:rPr lang="en-US" sz="2192" b="1" kern="1200" dirty="0">
                <a:solidFill>
                  <a:srgbClr val="009900"/>
                </a:solidFill>
                <a:latin typeface="EC Square Sans Pro" panose="020B0506040000020004"/>
                <a:ea typeface="+mn-ea"/>
                <a:cs typeface="+mn-cs"/>
              </a:rPr>
              <a:t>same animal species </a:t>
            </a:r>
            <a:r>
              <a:rPr lang="en-US" sz="2192" kern="1200" dirty="0">
                <a:solidFill>
                  <a:prstClr val="black"/>
                </a:solidFill>
                <a:latin typeface="EC Square Sans Pro" panose="020B0506040000020004"/>
                <a:ea typeface="+mn-ea"/>
                <a:cs typeface="+mn-cs"/>
              </a:rPr>
              <a:t>and the </a:t>
            </a:r>
            <a:r>
              <a:rPr lang="en-US" sz="2192" b="1" kern="1200" dirty="0">
                <a:solidFill>
                  <a:srgbClr val="FF9966"/>
                </a:solidFill>
                <a:latin typeface="EC Square Sans Pro" panose="020B0506040000020004"/>
                <a:ea typeface="+mn-ea"/>
                <a:cs typeface="+mn-cs"/>
              </a:rPr>
              <a:t>same indication </a:t>
            </a:r>
            <a:r>
              <a:rPr lang="en-US" sz="2192" kern="1200" dirty="0">
                <a:solidFill>
                  <a:prstClr val="black"/>
                </a:solidFill>
                <a:latin typeface="EC Square Sans Pro" panose="020B0506040000020004"/>
                <a:ea typeface="+mn-ea"/>
                <a:cs typeface="+mn-cs"/>
              </a:rPr>
              <a:t>(not for vaccines!)</a:t>
            </a:r>
            <a:endParaRPr lang="en-GB" sz="2192" kern="1200" dirty="0">
              <a:solidFill>
                <a:prstClr val="black"/>
              </a:solidFill>
              <a:latin typeface="EC Square Sans Pro" panose="020B0506040000020004"/>
              <a:ea typeface="+mn-ea"/>
              <a:cs typeface="+mn-cs"/>
            </a:endParaRPr>
          </a:p>
        </p:txBody>
      </p:sp>
      <p:pic>
        <p:nvPicPr>
          <p:cNvPr id="5" name="Picture 4">
            <a:extLst>
              <a:ext uri="{FF2B5EF4-FFF2-40B4-BE49-F238E27FC236}">
                <a16:creationId xmlns:a16="http://schemas.microsoft.com/office/drawing/2014/main" id="{FCB42D06-442D-4D00-DD09-BC56996D9AEE}"/>
              </a:ext>
            </a:extLst>
          </p:cNvPr>
          <p:cNvPicPr>
            <a:picLocks noChangeAspect="1"/>
          </p:cNvPicPr>
          <p:nvPr/>
        </p:nvPicPr>
        <p:blipFill>
          <a:blip r:embed="rId3"/>
          <a:stretch>
            <a:fillRect/>
          </a:stretch>
        </p:blipFill>
        <p:spPr>
          <a:xfrm>
            <a:off x="10421378" y="507176"/>
            <a:ext cx="1008286" cy="716733"/>
          </a:xfrm>
          <a:prstGeom prst="rect">
            <a:avLst/>
          </a:prstGeom>
        </p:spPr>
      </p:pic>
      <p:sp>
        <p:nvSpPr>
          <p:cNvPr id="6" name="TextBox 5">
            <a:extLst>
              <a:ext uri="{FF2B5EF4-FFF2-40B4-BE49-F238E27FC236}">
                <a16:creationId xmlns:a16="http://schemas.microsoft.com/office/drawing/2014/main" id="{FC9901C7-5F61-AF11-B450-D18721373BBE}"/>
              </a:ext>
            </a:extLst>
          </p:cNvPr>
          <p:cNvSpPr txBox="1"/>
          <p:nvPr/>
        </p:nvSpPr>
        <p:spPr>
          <a:xfrm>
            <a:off x="9599445" y="4422292"/>
            <a:ext cx="2277556" cy="643049"/>
          </a:xfrm>
          <a:prstGeom prst="rect">
            <a:avLst/>
          </a:prstGeom>
          <a:solidFill>
            <a:schemeClr val="bg1">
              <a:lumMod val="95000"/>
            </a:schemeClr>
          </a:solidFill>
          <a:ln w="12700">
            <a:solidFill>
              <a:srgbClr val="FF0000"/>
            </a:solidFill>
          </a:ln>
        </p:spPr>
        <p:txBody>
          <a:bodyPr wrap="square" rtlCol="0">
            <a:spAutoFit/>
          </a:bodyPr>
          <a:lstStyle/>
          <a:p>
            <a:pPr algn="l" rtl="0"/>
            <a:r>
              <a:rPr lang="fr-BE" sz="1794" b="1" kern="1200" dirty="0">
                <a:solidFill>
                  <a:prstClr val="black"/>
                </a:solidFill>
                <a:latin typeface="Calibri" panose="020F0502020204030204"/>
                <a:ea typeface="+mn-ea"/>
                <a:cs typeface="+mn-cs"/>
              </a:rPr>
              <a:t>Don’t </a:t>
            </a:r>
            <a:r>
              <a:rPr lang="fr-BE" sz="1794" b="1" kern="1200" dirty="0" err="1">
                <a:solidFill>
                  <a:prstClr val="black"/>
                </a:solidFill>
                <a:latin typeface="Calibri" panose="020F0502020204030204"/>
                <a:ea typeface="+mn-ea"/>
                <a:cs typeface="+mn-cs"/>
              </a:rPr>
              <a:t>forget</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special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withdrawal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periods</a:t>
            </a:r>
            <a:endParaRPr lang="en-GB" sz="1794" b="1" kern="1200" dirty="0">
              <a:solidFill>
                <a:prstClr val="black"/>
              </a:solidFill>
              <a:latin typeface="Calibri" panose="020F0502020204030204"/>
              <a:ea typeface="+mn-ea"/>
              <a:cs typeface="+mn-cs"/>
            </a:endParaRPr>
          </a:p>
        </p:txBody>
      </p:sp>
      <p:sp>
        <p:nvSpPr>
          <p:cNvPr id="3" name="Arrow: Down 15">
            <a:extLst>
              <a:ext uri="{FF2B5EF4-FFF2-40B4-BE49-F238E27FC236}">
                <a16:creationId xmlns:a16="http://schemas.microsoft.com/office/drawing/2014/main" id="{05894548-3062-5BB0-EBC7-D99CEC1374A3}"/>
              </a:ext>
            </a:extLst>
          </p:cNvPr>
          <p:cNvSpPr/>
          <p:nvPr/>
        </p:nvSpPr>
        <p:spPr>
          <a:xfrm>
            <a:off x="2000905" y="172952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16">
            <a:extLst>
              <a:ext uri="{FF2B5EF4-FFF2-40B4-BE49-F238E27FC236}">
                <a16:creationId xmlns:a16="http://schemas.microsoft.com/office/drawing/2014/main" id="{2FFE8AE7-7B6E-098D-60BC-7FADDDFAC166}"/>
              </a:ext>
            </a:extLst>
          </p:cNvPr>
          <p:cNvSpPr txBox="1"/>
          <p:nvPr/>
        </p:nvSpPr>
        <p:spPr>
          <a:xfrm>
            <a:off x="2395173" y="3077278"/>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8" name="Arrow: Down 15">
            <a:extLst>
              <a:ext uri="{FF2B5EF4-FFF2-40B4-BE49-F238E27FC236}">
                <a16:creationId xmlns:a16="http://schemas.microsoft.com/office/drawing/2014/main" id="{F7AD6638-4181-0F27-5C30-FF2638929852}"/>
              </a:ext>
            </a:extLst>
          </p:cNvPr>
          <p:cNvSpPr/>
          <p:nvPr/>
        </p:nvSpPr>
        <p:spPr>
          <a:xfrm>
            <a:off x="2000905" y="405032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82265D60-E936-67F7-761E-9222C02A0B59}"/>
              </a:ext>
            </a:extLst>
          </p:cNvPr>
          <p:cNvSpPr txBox="1"/>
          <p:nvPr/>
        </p:nvSpPr>
        <p:spPr>
          <a:xfrm>
            <a:off x="2422549" y="4079509"/>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Arrow: Down 15">
            <a:extLst>
              <a:ext uri="{FF2B5EF4-FFF2-40B4-BE49-F238E27FC236}">
                <a16:creationId xmlns:a16="http://schemas.microsoft.com/office/drawing/2014/main" id="{C0117FB4-4F0B-9451-272F-4CDE56742307}"/>
              </a:ext>
            </a:extLst>
          </p:cNvPr>
          <p:cNvSpPr/>
          <p:nvPr/>
        </p:nvSpPr>
        <p:spPr>
          <a:xfrm>
            <a:off x="2000905" y="477072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7694375E-1400-6DE6-2F7D-3EBBDBF5F4FE}"/>
              </a:ext>
            </a:extLst>
          </p:cNvPr>
          <p:cNvSpPr txBox="1"/>
          <p:nvPr/>
        </p:nvSpPr>
        <p:spPr>
          <a:xfrm>
            <a:off x="2422549" y="4816546"/>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2" name="Arrow: Down 15">
            <a:extLst>
              <a:ext uri="{FF2B5EF4-FFF2-40B4-BE49-F238E27FC236}">
                <a16:creationId xmlns:a16="http://schemas.microsoft.com/office/drawing/2014/main" id="{728F0C5A-82F6-34FA-5676-A7A9CE1C727D}"/>
              </a:ext>
            </a:extLst>
          </p:cNvPr>
          <p:cNvSpPr/>
          <p:nvPr/>
        </p:nvSpPr>
        <p:spPr>
          <a:xfrm>
            <a:off x="2023028" y="542624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3" name="TextBox 16">
            <a:extLst>
              <a:ext uri="{FF2B5EF4-FFF2-40B4-BE49-F238E27FC236}">
                <a16:creationId xmlns:a16="http://schemas.microsoft.com/office/drawing/2014/main" id="{FE4D80AB-A40D-1CC5-FBC4-1248A8CFB00F}"/>
              </a:ext>
            </a:extLst>
          </p:cNvPr>
          <p:cNvSpPr txBox="1"/>
          <p:nvPr/>
        </p:nvSpPr>
        <p:spPr>
          <a:xfrm>
            <a:off x="2422549" y="5446631"/>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5" name="TextBox 16">
            <a:extLst>
              <a:ext uri="{FF2B5EF4-FFF2-40B4-BE49-F238E27FC236}">
                <a16:creationId xmlns:a16="http://schemas.microsoft.com/office/drawing/2014/main" id="{1DA13A1A-1A85-4F7E-4A4D-7100D3761238}"/>
              </a:ext>
            </a:extLst>
          </p:cNvPr>
          <p:cNvSpPr txBox="1"/>
          <p:nvPr/>
        </p:nvSpPr>
        <p:spPr>
          <a:xfrm>
            <a:off x="2406396" y="1784263"/>
            <a:ext cx="5770755" cy="337657"/>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under vet’s responsibility &amp;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16" name="Arrow: Down 15">
            <a:extLst>
              <a:ext uri="{FF2B5EF4-FFF2-40B4-BE49-F238E27FC236}">
                <a16:creationId xmlns:a16="http://schemas.microsoft.com/office/drawing/2014/main" id="{7B5003D6-C561-BF24-5750-9245A90DB616}"/>
              </a:ext>
            </a:extLst>
          </p:cNvPr>
          <p:cNvSpPr/>
          <p:nvPr/>
        </p:nvSpPr>
        <p:spPr>
          <a:xfrm>
            <a:off x="1945697" y="307727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Tree>
    <p:extLst>
      <p:ext uri="{BB962C8B-B14F-4D97-AF65-F5344CB8AC3E}">
        <p14:creationId xmlns:p14="http://schemas.microsoft.com/office/powerpoint/2010/main" val="161081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en-US" sz="279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185491"/>
            <a:ext cx="12168660" cy="735723"/>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3" y="1214825"/>
            <a:ext cx="12168662" cy="106879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en-US" sz="2392" b="1" kern="1200" dirty="0">
                <a:solidFill>
                  <a:srgbClr val="FFFFFF"/>
                </a:solidFill>
                <a:latin typeface="EC Square Sans Pro" panose="020B0506040000020004" pitchFamily="34" charset="0"/>
              </a:rPr>
              <a:t>When no authorized medicine is available for </a:t>
            </a:r>
            <a:r>
              <a:rPr lang="en-US" sz="2392" b="1" u="sng" kern="1200" dirty="0">
                <a:solidFill>
                  <a:srgbClr val="FFFFFF"/>
                </a:solidFill>
                <a:latin typeface="EC Square Sans Pro" panose="020B0506040000020004" pitchFamily="34" charset="0"/>
              </a:rPr>
              <a:t>food-producing aquatic animals </a:t>
            </a:r>
            <a:r>
              <a:rPr lang="en-US" sz="2392" b="1" kern="1200" dirty="0">
                <a:solidFill>
                  <a:srgbClr val="FFFFFF"/>
                </a:solidFill>
                <a:latin typeface="EC Square Sans Pro" panose="020B0506040000020004" pitchFamily="34" charset="0"/>
              </a:rPr>
              <a:t>or authorized ones are not available</a:t>
            </a:r>
            <a:endParaRPr lang="en-US" sz="2790" b="1" kern="1200" dirty="0">
              <a:solidFill>
                <a:srgbClr val="FFFFFF"/>
              </a:solidFill>
              <a:latin typeface="EC Square Sans Pro" panose="020B0506040000020004" pitchFamily="34" charset="0"/>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en-US" sz="2790" kern="1200">
                <a:latin typeface="EC Square Sans Pro" panose="020B0506040000020004" pitchFamily="34" charset="0"/>
              </a:rPr>
              <a:t>Common rules – Use of Veterinary Medicinal Products</a:t>
            </a:r>
          </a:p>
          <a:p>
            <a:pPr algn="l" defTabSz="911111" rtl="0">
              <a:defRPr/>
            </a:pPr>
            <a:endParaRPr lang="en-GB" sz="2392" kern="1200"/>
          </a:p>
        </p:txBody>
      </p:sp>
      <p:sp>
        <p:nvSpPr>
          <p:cNvPr id="11" name="TextBox 8">
            <a:extLst>
              <a:ext uri="{FF2B5EF4-FFF2-40B4-BE49-F238E27FC236}">
                <a16:creationId xmlns:a16="http://schemas.microsoft.com/office/drawing/2014/main" id="{BB7E4F4F-C703-441F-87FE-EFEECBF28284}"/>
              </a:ext>
            </a:extLst>
          </p:cNvPr>
          <p:cNvSpPr txBox="1"/>
          <p:nvPr/>
        </p:nvSpPr>
        <p:spPr>
          <a:xfrm>
            <a:off x="516302" y="2792529"/>
            <a:ext cx="5328312" cy="1011912"/>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for the: </a:t>
            </a:r>
          </a:p>
          <a:p>
            <a:pPr algn="l" defTabSz="911111" rtl="0">
              <a:defRPr/>
            </a:pPr>
            <a:r>
              <a:rPr lang="en-US" sz="1594" kern="1200" dirty="0">
                <a:solidFill>
                  <a:srgbClr val="616161"/>
                </a:solidFill>
                <a:latin typeface="EC Square Sans Pro" panose="020B0506040000020004" pitchFamily="34" charset="0"/>
                <a:ea typeface="+mn-ea"/>
                <a:cs typeface="+mn-cs"/>
              </a:rPr>
              <a:t>- </a:t>
            </a:r>
            <a:r>
              <a:rPr lang="en-US" sz="1394" b="1" kern="1200" dirty="0">
                <a:solidFill>
                  <a:srgbClr val="616161"/>
                </a:solidFill>
                <a:latin typeface="EC Square Sans Pro" panose="020B0506040000020004" pitchFamily="34" charset="0"/>
                <a:ea typeface="+mn-ea"/>
                <a:cs typeface="+mn-cs"/>
              </a:rPr>
              <a:t>same/another indication</a:t>
            </a:r>
          </a:p>
          <a:p>
            <a:pPr algn="l" defTabSz="911111" rtl="0">
              <a:defRPr/>
            </a:pPr>
            <a:r>
              <a:rPr lang="en-US" sz="1394" kern="1200" dirty="0">
                <a:solidFill>
                  <a:srgbClr val="616161"/>
                </a:solidFill>
                <a:latin typeface="EC Square Sans Pro" panose="020B0506040000020004" pitchFamily="34" charset="0"/>
                <a:ea typeface="+mn-ea"/>
                <a:cs typeface="+mn-cs"/>
              </a:rPr>
              <a:t>- in </a:t>
            </a:r>
            <a:r>
              <a:rPr lang="en-US" sz="1394" b="1" kern="1200" dirty="0">
                <a:solidFill>
                  <a:srgbClr val="616161"/>
                </a:solidFill>
                <a:latin typeface="EC Square Sans Pro" panose="020B0506040000020004" pitchFamily="34" charset="0"/>
                <a:ea typeface="+mn-ea"/>
                <a:cs typeface="+mn-cs"/>
              </a:rPr>
              <a:t>same/another food-producing  aquatic species</a:t>
            </a:r>
          </a:p>
          <a:p>
            <a:pPr algn="l" defTabSz="911111" rtl="0">
              <a:defRPr/>
            </a:pPr>
            <a:r>
              <a:rPr lang="en-US" sz="1394" kern="1200" dirty="0">
                <a:solidFill>
                  <a:srgbClr val="616161"/>
                </a:solidFill>
                <a:latin typeface="EC Square Sans Pro" panose="020B0506040000020004" pitchFamily="34" charset="0"/>
                <a:ea typeface="+mn-ea"/>
                <a:cs typeface="+mn-cs"/>
              </a:rPr>
              <a:t>- in the </a:t>
            </a:r>
            <a:r>
              <a:rPr lang="en-US" sz="1394" b="1" kern="1200" dirty="0">
                <a:solidFill>
                  <a:srgbClr val="616161"/>
                </a:solidFill>
                <a:latin typeface="EC Square Sans Pro" panose="020B0506040000020004" pitchFamily="34" charset="0"/>
                <a:ea typeface="+mn-ea"/>
                <a:cs typeface="+mn-cs"/>
              </a:rPr>
              <a:t>same/another EU country</a:t>
            </a:r>
          </a:p>
        </p:txBody>
      </p:sp>
      <p:sp>
        <p:nvSpPr>
          <p:cNvPr id="18" name="TextBox 9">
            <a:extLst>
              <a:ext uri="{FF2B5EF4-FFF2-40B4-BE49-F238E27FC236}">
                <a16:creationId xmlns:a16="http://schemas.microsoft.com/office/drawing/2014/main" id="{6ACD612A-E86B-4604-A5AA-DBA82BBFA50B}"/>
              </a:ext>
            </a:extLst>
          </p:cNvPr>
          <p:cNvSpPr txBox="1"/>
          <p:nvPr/>
        </p:nvSpPr>
        <p:spPr>
          <a:xfrm>
            <a:off x="516302" y="4014860"/>
            <a:ext cx="5292003"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in the EU for </a:t>
            </a:r>
            <a:r>
              <a:rPr lang="en-US" sz="1594" b="1" kern="1200" dirty="0">
                <a:solidFill>
                  <a:srgbClr val="616161"/>
                </a:solidFill>
                <a:latin typeface="EC Square Sans Pro" panose="020B0506040000020004" pitchFamily="34" charset="0"/>
                <a:ea typeface="+mn-ea"/>
                <a:cs typeface="+mn-cs"/>
              </a:rPr>
              <a:t>food-producing terrestrial species </a:t>
            </a:r>
            <a:r>
              <a:rPr lang="en-US" sz="1594" kern="1200" dirty="0">
                <a:solidFill>
                  <a:srgbClr val="616161"/>
                </a:solidFill>
                <a:latin typeface="EC Square Sans Pro" panose="020B0506040000020004" pitchFamily="34" charset="0"/>
                <a:ea typeface="+mn-ea"/>
                <a:cs typeface="+mn-cs"/>
              </a:rPr>
              <a:t>(substance list under development)</a:t>
            </a:r>
            <a:endParaRPr lang="LID4096" sz="1594" kern="1200" dirty="0">
              <a:solidFill>
                <a:prstClr val="black"/>
              </a:solidFill>
              <a:latin typeface="EC Square Sans Pro" panose="020B0506040000020004" pitchFamily="34" charset="0"/>
              <a:ea typeface="+mn-ea"/>
              <a:cs typeface="+mn-cs"/>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504971" y="4953723"/>
            <a:ext cx="5290105"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A </a:t>
            </a:r>
            <a:r>
              <a:rPr lang="en-US" sz="1594" b="1" kern="1200" dirty="0">
                <a:solidFill>
                  <a:srgbClr val="616161"/>
                </a:solidFill>
                <a:latin typeface="EC Square Sans Pro" panose="020B0506040000020004" pitchFamily="34" charset="0"/>
                <a:ea typeface="+mn-ea"/>
                <a:cs typeface="+mn-cs"/>
              </a:rPr>
              <a:t>human medicine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(substance list under development)</a:t>
            </a:r>
            <a:endParaRPr lang="en-US" sz="1594" b="1" kern="1200" dirty="0">
              <a:solidFill>
                <a:srgbClr val="616161"/>
              </a:solidFill>
              <a:latin typeface="EC Square Sans Pro" panose="020B0506040000020004" pitchFamily="34" charset="0"/>
              <a:ea typeface="+mn-ea"/>
              <a:cs typeface="+mn-cs"/>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87333" y="5788827"/>
            <a:ext cx="5328312" cy="582615"/>
          </a:xfrm>
          <a:prstGeom prst="rect">
            <a:avLst/>
          </a:prstGeom>
          <a:solidFill>
            <a:srgbClr val="ECEBEB"/>
          </a:solidFill>
        </p:spPr>
        <p:txBody>
          <a:bodyPr wrap="square" rtlCol="0">
            <a:spAutoFit/>
          </a:bodyPr>
          <a:lstStyle/>
          <a:p>
            <a:pPr algn="l" defTabSz="911111" rtl="0">
              <a:defRPr/>
            </a:pPr>
            <a:r>
              <a:rPr lang="en-US" sz="1594" b="1" kern="1200" dirty="0">
                <a:solidFill>
                  <a:srgbClr val="616161"/>
                </a:solidFill>
                <a:latin typeface="EC Square Sans Pro" panose="020B0506040000020004" pitchFamily="34" charset="0"/>
                <a:ea typeface="+mn-ea"/>
                <a:cs typeface="+mn-cs"/>
              </a:rPr>
              <a:t>VMP prepared extemporaneously </a:t>
            </a:r>
            <a:r>
              <a:rPr lang="en-US" sz="1594" kern="1200" dirty="0">
                <a:solidFill>
                  <a:srgbClr val="616161"/>
                </a:solidFill>
                <a:latin typeface="EC Square Sans Pro" panose="020B0506040000020004" pitchFamily="34" charset="0"/>
                <a:ea typeface="+mn-ea"/>
                <a:cs typeface="+mn-cs"/>
              </a:rPr>
              <a:t>in accordance with the terms of a veterinary prescription</a:t>
            </a:r>
            <a:endParaRPr lang="en-GB" sz="1594" kern="1200" dirty="0">
              <a:solidFill>
                <a:prstClr val="black"/>
              </a:solidFill>
              <a:latin typeface="EC Square Sans Pro" panose="020B0506040000020004" pitchFamily="34" charset="0"/>
              <a:ea typeface="+mn-ea"/>
              <a:cs typeface="+mn-cs"/>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5" y="2006771"/>
            <a:ext cx="5335186"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in your country for the aquatic animal species and indication concerned</a:t>
            </a:r>
            <a:endParaRPr lang="LID4096" sz="1594" b="1" kern="1200" dirty="0">
              <a:solidFill>
                <a:prstClr val="black"/>
              </a:solidFill>
              <a:latin typeface="EC Square Sans Pro" panose="020B0506040000020004" pitchFamily="34" charset="0"/>
              <a:ea typeface="+mn-ea"/>
              <a:cs typeface="+mn-cs"/>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854652" y="2057008"/>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41476" y="257845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80457" y="2555756"/>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6429465" y="2006771"/>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Must use this product</a:t>
            </a:r>
            <a:endParaRPr lang="LID4096" sz="1794" kern="1200">
              <a:solidFill>
                <a:srgbClr val="FFFFFF"/>
              </a:solidFill>
              <a:latin typeface="EC Square Sans Pro" panose="020B0506040000020004" pitchFamily="34" charset="0"/>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6407775" y="299953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6396929" y="404270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6419095" y="5944648"/>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Prepare a product</a:t>
            </a:r>
            <a:endParaRPr lang="LID4096" sz="1794" kern="1200">
              <a:solidFill>
                <a:srgbClr val="FFFFFF"/>
              </a:solidFill>
              <a:latin typeface="EC Square Sans Pro" panose="020B0506040000020004" pitchFamily="34" charset="0"/>
            </a:endParaRPr>
          </a:p>
        </p:txBody>
      </p:sp>
      <p:sp>
        <p:nvSpPr>
          <p:cNvPr id="42" name="TextBox 16">
            <a:extLst>
              <a:ext uri="{FF2B5EF4-FFF2-40B4-BE49-F238E27FC236}">
                <a16:creationId xmlns:a16="http://schemas.microsoft.com/office/drawing/2014/main" id="{953E6DCE-5177-4DAC-8E53-E1158AC9BFB0}"/>
              </a:ext>
            </a:extLst>
          </p:cNvPr>
          <p:cNvSpPr txBox="1"/>
          <p:nvPr/>
        </p:nvSpPr>
        <p:spPr>
          <a:xfrm>
            <a:off x="3149072" y="3735503"/>
            <a:ext cx="1118141"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not, use</a:t>
            </a:r>
            <a:endParaRPr lang="LID4096" sz="1594" b="1" i="1" kern="1200" dirty="0">
              <a:solidFill>
                <a:srgbClr val="C00000"/>
              </a:solidFill>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149072" y="4696704"/>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485152"/>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854654" y="3084907"/>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5714" y="4128076"/>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7880" y="6011263"/>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34570" y="4116542"/>
            <a:ext cx="4623856" cy="376569"/>
          </a:xfrm>
          <a:prstGeom prst="rect">
            <a:avLst/>
          </a:prstGeom>
          <a:solidFill>
            <a:srgbClr val="2C7470"/>
          </a:solidFill>
        </p:spPr>
        <p:txBody>
          <a:bodyPr wrap="square" rtlCol="0">
            <a:spAutoFit/>
          </a:bodyPr>
          <a:lstStyle/>
          <a:p>
            <a:pPr algn="ctr" defTabSz="911111" rtl="0">
              <a:defRPr/>
            </a:pPr>
            <a:r>
              <a:rPr lang="en-GB" sz="1794" kern="1200">
                <a:solidFill>
                  <a:srgbClr val="FFFFFF"/>
                </a:solidFill>
                <a:latin typeface="EC Square Sans Pro" panose="020B0506040000020004" pitchFamily="34" charset="0"/>
                <a:ea typeface="+mn-ea"/>
                <a:cs typeface="+mn-cs"/>
              </a:rPr>
              <a:t>“cascade use of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9685" y="285708"/>
            <a:ext cx="690577" cy="725992"/>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41476" y="467389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41476" y="3769809"/>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41476" y="5533844"/>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6929" y="4975114"/>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6" name="Arrow: Right 13">
            <a:extLst>
              <a:ext uri="{FF2B5EF4-FFF2-40B4-BE49-F238E27FC236}">
                <a16:creationId xmlns:a16="http://schemas.microsoft.com/office/drawing/2014/main" id="{68A36E74-6FFA-4219-A6A2-107766E98BFA}"/>
              </a:ext>
            </a:extLst>
          </p:cNvPr>
          <p:cNvSpPr/>
          <p:nvPr/>
        </p:nvSpPr>
        <p:spPr>
          <a:xfrm>
            <a:off x="5795714" y="5060490"/>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9564663" y="3697134"/>
            <a:ext cx="2604822" cy="1547896"/>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en-US" sz="1794" kern="1200" dirty="0">
                <a:solidFill>
                  <a:srgbClr val="FFFFFF"/>
                </a:solidFill>
                <a:latin typeface="Calibri"/>
              </a:rPr>
              <a:t>Not for vaccines !</a:t>
            </a:r>
            <a:endParaRPr lang="LID4096" sz="1794" kern="1200" dirty="0">
              <a:solidFill>
                <a:srgbClr val="FFFFFF"/>
              </a:solidFill>
              <a:latin typeface="Calibri"/>
            </a:endParaRPr>
          </a:p>
        </p:txBody>
      </p:sp>
      <p:sp>
        <p:nvSpPr>
          <p:cNvPr id="5" name="TextBox 4">
            <a:extLst>
              <a:ext uri="{FF2B5EF4-FFF2-40B4-BE49-F238E27FC236}">
                <a16:creationId xmlns:a16="http://schemas.microsoft.com/office/drawing/2014/main" id="{96055CB1-6E7B-3E85-98FD-4EAF49DF101B}"/>
              </a:ext>
            </a:extLst>
          </p:cNvPr>
          <p:cNvSpPr txBox="1"/>
          <p:nvPr/>
        </p:nvSpPr>
        <p:spPr>
          <a:xfrm>
            <a:off x="8942456" y="2116102"/>
            <a:ext cx="2861642" cy="1809175"/>
          </a:xfrm>
          <a:prstGeom prst="rect">
            <a:avLst/>
          </a:prstGeom>
          <a:noFill/>
        </p:spPr>
        <p:txBody>
          <a:bodyPr wrap="square" rtlCol="0">
            <a:spAutoFit/>
          </a:bodyPr>
          <a:lstStyle/>
          <a:p>
            <a:pPr algn="l" defTabSz="911111" rtl="0">
              <a:defRPr/>
            </a:pPr>
            <a:r>
              <a:rPr lang="en-US" sz="1594" b="1" kern="1200" dirty="0">
                <a:solidFill>
                  <a:srgbClr val="FF0000"/>
                </a:solidFill>
                <a:latin typeface="EC Square Sans Pro" panose="020B0506040000020004"/>
                <a:ea typeface="+mn-ea"/>
                <a:cs typeface="+mn-cs"/>
              </a:rPr>
              <a:t>3</a:t>
            </a:r>
            <a:r>
              <a:rPr lang="en-US" sz="1594" b="1" kern="1200" baseline="30000" dirty="0">
                <a:solidFill>
                  <a:srgbClr val="FF0000"/>
                </a:solidFill>
                <a:latin typeface="EC Square Sans Pro" panose="020B0506040000020004"/>
                <a:ea typeface="+mn-ea"/>
                <a:cs typeface="+mn-cs"/>
              </a:rPr>
              <a:t>rd</a:t>
            </a:r>
            <a:r>
              <a:rPr lang="en-US" sz="1594" b="1" kern="1200" dirty="0">
                <a:solidFill>
                  <a:srgbClr val="FF0000"/>
                </a:solidFill>
                <a:latin typeface="EC Square Sans Pro" panose="020B0506040000020004"/>
                <a:ea typeface="+mn-ea"/>
                <a:cs typeface="+mn-cs"/>
              </a:rPr>
              <a:t> country products :</a:t>
            </a:r>
          </a:p>
          <a:p>
            <a:pPr algn="l" defTabSz="911111" rtl="0">
              <a:defRPr/>
            </a:pPr>
            <a:r>
              <a:rPr lang="en-US" sz="1594" kern="1200" dirty="0">
                <a:solidFill>
                  <a:prstClr val="black"/>
                </a:solidFill>
                <a:latin typeface="EC Square Sans Pro" panose="020B0506040000020004"/>
                <a:ea typeface="+mn-ea"/>
                <a:cs typeface="+mn-cs"/>
              </a:rPr>
              <a:t> In cases where none of the foregoing options are available </a:t>
            </a:r>
            <a:r>
              <a:rPr lang="en-US" sz="1594" kern="1200" dirty="0">
                <a:solidFill>
                  <a:prstClr val="black"/>
                </a:solidFill>
                <a:latin typeface="Montserrat" panose="00000500000000000000" pitchFamily="2" charset="0"/>
                <a:ea typeface="+mn-ea"/>
                <a:cs typeface="+mn-cs"/>
              </a:rPr>
              <a:t>→ </a:t>
            </a:r>
            <a:r>
              <a:rPr lang="en-US" sz="1594" kern="1200" dirty="0">
                <a:solidFill>
                  <a:prstClr val="black"/>
                </a:solidFill>
                <a:latin typeface="EC Square Sans Pro" panose="020B0506040000020004"/>
                <a:ea typeface="+mn-ea"/>
                <a:cs typeface="+mn-cs"/>
              </a:rPr>
              <a:t>use a VMP </a:t>
            </a:r>
            <a:r>
              <a:rPr lang="en-US" sz="1594" kern="1200" dirty="0" err="1">
                <a:solidFill>
                  <a:prstClr val="black"/>
                </a:solidFill>
                <a:latin typeface="EC Square Sans Pro" panose="020B0506040000020004"/>
                <a:ea typeface="+mn-ea"/>
                <a:cs typeface="+mn-cs"/>
              </a:rPr>
              <a:t>authorised</a:t>
            </a:r>
            <a:r>
              <a:rPr lang="en-US" sz="1594" kern="1200" dirty="0">
                <a:solidFill>
                  <a:prstClr val="black"/>
                </a:solidFill>
                <a:latin typeface="EC Square Sans Pro" panose="020B0506040000020004"/>
                <a:ea typeface="+mn-ea"/>
                <a:cs typeface="+mn-cs"/>
              </a:rPr>
              <a:t> in a </a:t>
            </a:r>
            <a:r>
              <a:rPr lang="en-US" sz="1594" b="1" kern="1200" dirty="0">
                <a:solidFill>
                  <a:prstClr val="black"/>
                </a:solidFill>
                <a:latin typeface="EC Square Sans Pro" panose="020B0506040000020004"/>
                <a:ea typeface="+mn-ea"/>
                <a:cs typeface="+mn-cs"/>
              </a:rPr>
              <a:t>third country for the same animal species and the same indication</a:t>
            </a:r>
            <a:endParaRPr lang="en-BE" sz="1594" b="1" kern="1200" dirty="0">
              <a:solidFill>
                <a:prstClr val="black"/>
              </a:solidFill>
              <a:latin typeface="EC Square Sans Pro" panose="020B0506040000020004"/>
              <a:ea typeface="+mn-ea"/>
              <a:cs typeface="+mn-cs"/>
            </a:endParaRPr>
          </a:p>
        </p:txBody>
      </p:sp>
    </p:spTree>
    <p:extLst>
      <p:ext uri="{BB962C8B-B14F-4D97-AF65-F5344CB8AC3E}">
        <p14:creationId xmlns:p14="http://schemas.microsoft.com/office/powerpoint/2010/main" val="268571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DA8DB99-2649-3414-2CB7-48BB061AF8BE}"/>
              </a:ext>
            </a:extLst>
          </p:cNvPr>
          <p:cNvSpPr/>
          <p:nvPr/>
        </p:nvSpPr>
        <p:spPr>
          <a:xfrm>
            <a:off x="629865" y="191342"/>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9865" y="201587"/>
            <a:ext cx="9948430" cy="871648"/>
          </a:xfrm>
          <a:solidFill>
            <a:srgbClr val="CCFFFF"/>
          </a:solidFill>
        </p:spPr>
        <p:txBody>
          <a:bodyPr vert="horz" lIns="91440" tIns="45720" rIns="91440" bIns="45720" rtlCol="0" anchor="t">
            <a:normAutofit/>
          </a:bodyPr>
          <a:lstStyle/>
          <a:p>
            <a:pPr marL="0" indent="0" algn="ctr" defTabSz="911111">
              <a:lnSpc>
                <a:spcPct val="100000"/>
              </a:lnSpc>
              <a:spcBef>
                <a:spcPts val="0"/>
              </a:spcBef>
              <a:buNone/>
              <a:defRPr/>
            </a:pPr>
            <a:r>
              <a:rPr lang="en-US" sz="2350" b="1" kern="0" dirty="0">
                <a:latin typeface="EC Square Sans Pro"/>
                <a:cs typeface="Arial"/>
              </a:rPr>
              <a:t>Use of medicinal products outside </a:t>
            </a:r>
            <a:r>
              <a:rPr lang="en-GB" sz="2350" b="1" kern="0" dirty="0">
                <a:latin typeface="EC Square Sans Pro"/>
                <a:cs typeface="Arial"/>
              </a:rPr>
              <a:t>the terms of the</a:t>
            </a:r>
            <a:r>
              <a:rPr lang="en-US" sz="2350" b="1" kern="0" dirty="0">
                <a:latin typeface="EC Square Sans Pro"/>
                <a:cs typeface="Arial"/>
              </a:rPr>
              <a:t> marketing </a:t>
            </a:r>
            <a:r>
              <a:rPr lang="en-US" sz="2350" b="1" kern="0" dirty="0" err="1">
                <a:latin typeface="EC Square Sans Pro"/>
                <a:cs typeface="Arial"/>
              </a:rPr>
              <a:t>authorisation</a:t>
            </a:r>
            <a:r>
              <a:rPr lang="fr-BE" sz="2350" b="1" dirty="0">
                <a:latin typeface="EC Square Sans Pro"/>
                <a:cs typeface="Arial"/>
              </a:rPr>
              <a:t> in </a:t>
            </a:r>
            <a:r>
              <a:rPr lang="fr-BE" sz="2350" b="1" u="sng" dirty="0" err="1">
                <a:latin typeface="EC Square Sans Pro"/>
                <a:cs typeface="Arial"/>
              </a:rPr>
              <a:t>food-producing</a:t>
            </a:r>
            <a:r>
              <a:rPr lang="fr-BE" sz="2350" b="1" u="sng" dirty="0">
                <a:latin typeface="EC Square Sans Pro"/>
                <a:cs typeface="Arial"/>
              </a:rPr>
              <a:t> </a:t>
            </a:r>
            <a:r>
              <a:rPr lang="fr-BE" sz="2350" b="1" u="sng" dirty="0" err="1">
                <a:latin typeface="EC Square Sans Pro"/>
                <a:cs typeface="Arial"/>
              </a:rPr>
              <a:t>aquatic</a:t>
            </a:r>
            <a:r>
              <a:rPr lang="fr-BE" sz="2350" b="1" u="sng" dirty="0">
                <a:latin typeface="EC Square Sans Pro"/>
                <a:cs typeface="Arial"/>
              </a:rPr>
              <a:t> </a:t>
            </a:r>
            <a:r>
              <a:rPr lang="fr-BE" sz="2350" b="1" u="sng" dirty="0" err="1">
                <a:latin typeface="EC Square Sans Pro"/>
                <a:cs typeface="Arial"/>
              </a:rPr>
              <a:t>animals</a:t>
            </a:r>
            <a:endParaRPr lang="fr-BE" sz="2350" b="1" u="sng" dirty="0">
              <a:latin typeface="EC Square Sans Pro"/>
              <a:cs typeface="Arial"/>
            </a:endParaRPr>
          </a:p>
          <a:p>
            <a:pPr marL="0" indent="0" algn="ctr" defTabSz="911111">
              <a:lnSpc>
                <a:spcPct val="100000"/>
              </a:lnSpc>
              <a:spcBef>
                <a:spcPts val="0"/>
              </a:spcBef>
              <a:buNone/>
              <a:defRPr/>
            </a:pPr>
            <a:endParaRPr lang="en-US" b="1" kern="0" dirty="0">
              <a:latin typeface="EC Square Sans Pro" panose="020B0506040000020004" pitchFamily="34" charset="0"/>
            </a:endParaRPr>
          </a:p>
          <a:p>
            <a:endParaRPr lang="en-GB" dirty="0"/>
          </a:p>
        </p:txBody>
      </p:sp>
      <p:sp>
        <p:nvSpPr>
          <p:cNvPr id="4" name="TextBox 3">
            <a:extLst>
              <a:ext uri="{FF2B5EF4-FFF2-40B4-BE49-F238E27FC236}">
                <a16:creationId xmlns:a16="http://schemas.microsoft.com/office/drawing/2014/main" id="{613B03E0-A591-EA66-73C5-B35C4F344997}"/>
              </a:ext>
            </a:extLst>
          </p:cNvPr>
          <p:cNvSpPr txBox="1"/>
          <p:nvPr/>
        </p:nvSpPr>
        <p:spPr>
          <a:xfrm>
            <a:off x="1576922" y="1083480"/>
            <a:ext cx="9489820" cy="5152373"/>
          </a:xfrm>
          <a:prstGeom prst="rect">
            <a:avLst/>
          </a:prstGeom>
          <a:noFill/>
        </p:spPr>
        <p:txBody>
          <a:bodyPr wrap="square" lIns="91440" tIns="45720" rIns="91440" bIns="45720" rtlCol="0" anchor="t">
            <a:spAutoFit/>
          </a:bodyPr>
          <a:lstStyle/>
          <a:p>
            <a:pPr algn="l" rtl="0"/>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and </a:t>
            </a:r>
            <a:r>
              <a:rPr lang="fr-BE" sz="2192" b="1" kern="1200" dirty="0">
                <a:solidFill>
                  <a:srgbClr val="FF9966"/>
                </a:solidFill>
                <a:latin typeface="EC Square Sans Pro" panose="020B0506040000020004"/>
                <a:ea typeface="+mn-ea"/>
                <a:cs typeface="+mn-cs"/>
              </a:rPr>
              <a:t>indication</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or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same</a:t>
            </a:r>
            <a:r>
              <a:rPr lang="fr-BE" sz="2192" b="1" kern="1200" dirty="0">
                <a:solidFill>
                  <a:srgbClr val="009900"/>
                </a:solidFill>
                <a:latin typeface="EC Square Sans Pro" panose="020B0506040000020004"/>
                <a:ea typeface="+mn-ea"/>
                <a:cs typeface="+mn-cs"/>
              </a:rPr>
              <a:t> </a:t>
            </a:r>
            <a:r>
              <a:rPr lang="fr-BE" sz="2192" kern="1200" dirty="0">
                <a:solidFill>
                  <a:prstClr val="black"/>
                </a:solidFill>
                <a:latin typeface="EC Square Sans Pro" panose="020B0506040000020004"/>
                <a:ea typeface="+mn-ea"/>
                <a:cs typeface="+mn-cs"/>
              </a:rPr>
              <a:t>or </a:t>
            </a:r>
            <a:r>
              <a:rPr lang="fr-BE" sz="2192" b="1" kern="1200" dirty="0" err="1">
                <a:solidFill>
                  <a:srgbClr val="009900"/>
                </a:solidFill>
                <a:latin typeface="EC Square Sans Pro" panose="020B0506040000020004"/>
                <a:ea typeface="+mn-ea"/>
                <a:cs typeface="+mn-cs"/>
              </a:rPr>
              <a:t>another</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u="sng" kern="1200" dirty="0" err="1">
                <a:solidFill>
                  <a:srgbClr val="009900"/>
                </a:solidFill>
                <a:latin typeface="EC Square Sans Pro" panose="020B0506040000020004"/>
                <a:ea typeface="+mn-ea"/>
                <a:cs typeface="+mn-cs"/>
              </a:rPr>
              <a:t>aquatic</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FF9966"/>
                </a:solidFill>
                <a:latin typeface="EC Square Sans Pro" panose="020B0506040000020004"/>
                <a:ea typeface="+mn-ea"/>
                <a:cs typeface="+mn-cs"/>
              </a:rPr>
              <a:t>same</a:t>
            </a:r>
            <a:r>
              <a:rPr lang="fr-BE" sz="2192" b="1" kern="1200" dirty="0">
                <a:solidFill>
                  <a:srgbClr val="FF9966"/>
                </a:solidFill>
                <a:latin typeface="EC Square Sans Pro" panose="020B0506040000020004"/>
                <a:ea typeface="+mn-ea"/>
                <a:cs typeface="+mn-cs"/>
              </a:rPr>
              <a:t> </a:t>
            </a:r>
            <a:r>
              <a:rPr lang="fr-BE" sz="2192" kern="1200" dirty="0">
                <a:solidFill>
                  <a:prstClr val="black"/>
                </a:solidFill>
                <a:latin typeface="EC Square Sans Pro" panose="020B0506040000020004"/>
                <a:ea typeface="+mn-ea"/>
                <a:cs typeface="+mn-cs"/>
              </a:rPr>
              <a:t>or </a:t>
            </a:r>
            <a:r>
              <a:rPr lang="fr-BE" sz="2192" b="1" kern="1200" dirty="0" err="1">
                <a:solidFill>
                  <a:srgbClr val="FF9966"/>
                </a:solidFill>
                <a:latin typeface="EC Square Sans Pro" panose="020B0506040000020004"/>
                <a:ea typeface="+mn-ea"/>
                <a:cs typeface="+mn-cs"/>
              </a:rPr>
              <a:t>another</a:t>
            </a:r>
            <a:r>
              <a:rPr lang="fr-BE" sz="2192" b="1"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or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1" algn="l" rtl="0"/>
            <a:r>
              <a:rPr lang="fr-BE" sz="2192" kern="1200" dirty="0">
                <a:solidFill>
                  <a:prstClr val="black"/>
                </a:solidFill>
                <a:latin typeface="EC Square Sans Pro" panose="020B0506040000020004"/>
                <a:ea typeface="+mn-ea"/>
                <a:cs typeface="+mn-cs"/>
              </a:rPr>
              <a:t>for use in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u="sng" kern="1200" dirty="0" err="1">
                <a:solidFill>
                  <a:srgbClr val="009900"/>
                </a:solidFill>
                <a:latin typeface="EC Square Sans Pro" panose="020B0506040000020004"/>
                <a:ea typeface="+mn-ea"/>
                <a:cs typeface="+mn-cs"/>
              </a:rPr>
              <a:t>terrestrial</a:t>
            </a:r>
            <a:r>
              <a:rPr lang="fr-BE" sz="2192" b="1" kern="1200" dirty="0">
                <a:solidFill>
                  <a:srgbClr val="009900"/>
                </a:solidFill>
                <a:latin typeface="EC Square Sans Pro" panose="020B0506040000020004"/>
                <a:ea typeface="+mn-ea"/>
                <a:cs typeface="+mn-cs"/>
              </a:rPr>
              <a:t> animal</a:t>
            </a:r>
            <a:r>
              <a:rPr lang="fr-BE" sz="2192" b="1" kern="1200" dirty="0">
                <a:solidFill>
                  <a:srgbClr val="FF0000"/>
                </a:solidFill>
                <a:latin typeface="EC Square Sans Pro" panose="020B0506040000020004"/>
                <a:ea typeface="+mn-ea"/>
                <a:cs typeface="+mn-cs"/>
              </a:rPr>
              <a:t>*</a:t>
            </a:r>
            <a:r>
              <a:rPr lang="fr-BE" sz="2192" b="1" strike="dblStrike" kern="1200" dirty="0">
                <a:solidFill>
                  <a:srgbClr val="FF0000"/>
                </a:solidFill>
                <a:latin typeface="EC Square Sans Pro" panose="020B0506040000020004"/>
                <a:ea typeface="+mn-ea"/>
                <a:cs typeface="+mn-cs"/>
              </a:rPr>
              <a:t> </a:t>
            </a:r>
          </a:p>
          <a:p>
            <a:pPr marL="455295" lvl="1" indent="-455295" algn="l" rtl="0">
              <a:buFont typeface="Calibri Light" panose="020F0302020204030204"/>
              <a:buAutoNum type="alphaLcParenR"/>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for </a:t>
            </a:r>
            <a:r>
              <a:rPr lang="fr-BE" sz="2192" b="1" kern="1200" dirty="0" err="1">
                <a:solidFill>
                  <a:prstClr val="black"/>
                </a:solidFill>
                <a:latin typeface="EC Square Sans Pro" panose="020B0506040000020004"/>
                <a:ea typeface="+mn-ea"/>
                <a:cs typeface="+mn-cs"/>
              </a:rPr>
              <a:t>human</a:t>
            </a:r>
            <a:r>
              <a:rPr lang="fr-BE" sz="2192" b="1" kern="1200" dirty="0">
                <a:solidFill>
                  <a:prstClr val="black"/>
                </a:solidFill>
                <a:latin typeface="EC Square Sans Pro" panose="020B0506040000020004"/>
                <a:ea typeface="+mn-ea"/>
                <a:cs typeface="+mn-cs"/>
              </a:rPr>
              <a:t> use</a:t>
            </a:r>
            <a:r>
              <a:rPr lang="fr-BE" sz="2192" b="1" kern="1200" dirty="0">
                <a:solidFill>
                  <a:srgbClr val="FF0000"/>
                </a:solidFill>
                <a:latin typeface="EC Square Sans Pro" panose="020B0506040000020004"/>
              </a:rPr>
              <a:t>*</a:t>
            </a:r>
            <a:endParaRPr lang="fr-BE" sz="2192" b="1" kern="1200" dirty="0">
              <a:solidFill>
                <a:prstClr val="black"/>
              </a:solidFill>
              <a:latin typeface="EC Square Sans Pro" panose="020B0506040000020004"/>
              <a:ea typeface="+mn-ea"/>
              <a:cs typeface="+mn-cs"/>
            </a:endParaRPr>
          </a:p>
          <a:p>
            <a:pPr marL="455295" lvl="1" indent="-455295" algn="l" rtl="0">
              <a:buFont typeface="Calibri Light" panose="020F0302020204030204"/>
              <a:buAutoNum type="alphaLcParenR" startAt="3"/>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b="1" kern="1200" dirty="0" err="1">
                <a:solidFill>
                  <a:prstClr val="black"/>
                </a:solidFill>
                <a:latin typeface="EC Square Sans Pro" panose="020B0506040000020004"/>
                <a:ea typeface="+mn-ea"/>
                <a:cs typeface="+mn-cs"/>
              </a:rPr>
              <a:t>prepared</a:t>
            </a:r>
            <a:r>
              <a:rPr lang="fr-BE" sz="2192" b="1" kern="1200" dirty="0">
                <a:solidFill>
                  <a:prstClr val="black"/>
                </a:solidFill>
                <a:latin typeface="EC Square Sans Pro" panose="020B0506040000020004"/>
                <a:ea typeface="+mn-ea"/>
                <a:cs typeface="+mn-cs"/>
              </a:rPr>
              <a:t> </a:t>
            </a:r>
            <a:r>
              <a:rPr lang="fr-BE" sz="2192" b="1" kern="1200" dirty="0" err="1">
                <a:solidFill>
                  <a:prstClr val="black"/>
                </a:solidFill>
                <a:latin typeface="EC Square Sans Pro" panose="020B0506040000020004"/>
                <a:ea typeface="+mn-ea"/>
                <a:cs typeface="+mn-cs"/>
              </a:rPr>
              <a:t>extemporaneously</a:t>
            </a:r>
            <a:r>
              <a:rPr lang="fr-BE" sz="2192" b="1" kern="1200"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50" kern="1200" dirty="0">
                <a:solidFill>
                  <a:prstClr val="black"/>
                </a:solidFill>
                <a:latin typeface="EC Square Sans Pro" panose="020B0506040000020004"/>
                <a:ea typeface="+mn-ea"/>
                <a:cs typeface="+mn-cs"/>
              </a:rPr>
              <a:t>Product </a:t>
            </a:r>
            <a:r>
              <a:rPr lang="fr-BE" sz="2150" kern="1200" dirty="0" err="1">
                <a:solidFill>
                  <a:prstClr val="black"/>
                </a:solidFill>
                <a:latin typeface="EC Square Sans Pro" panose="020B0506040000020004"/>
                <a:ea typeface="+mn-ea"/>
                <a:cs typeface="+mn-cs"/>
              </a:rPr>
              <a:t>authorised</a:t>
            </a:r>
            <a:r>
              <a:rPr lang="fr-BE" sz="2150" kern="1200" dirty="0">
                <a:solidFill>
                  <a:prstClr val="black"/>
                </a:solidFill>
                <a:latin typeface="EC Square Sans Pro" panose="020B0506040000020004"/>
                <a:ea typeface="+mn-ea"/>
                <a:cs typeface="+mn-cs"/>
              </a:rPr>
              <a:t> in </a:t>
            </a:r>
            <a:r>
              <a:rPr lang="bg-BG" sz="2150" b="1" kern="1200" dirty="0">
                <a:solidFill>
                  <a:srgbClr val="003399"/>
                </a:solidFill>
                <a:latin typeface="EC Square Sans Pro" panose="020B0506040000020004"/>
                <a:ea typeface="+mn-ea"/>
                <a:cs typeface="+mn-cs"/>
              </a:rPr>
              <a:t>а</a:t>
            </a:r>
            <a:r>
              <a:rPr lang="bg-BG" sz="2150" b="1" kern="1200" dirty="0">
                <a:solidFill>
                  <a:srgbClr val="FF0000"/>
                </a:solidFill>
                <a:latin typeface="EC Square Sans Pro" panose="020B0506040000020004"/>
                <a:ea typeface="+mn-ea"/>
                <a:cs typeface="+mn-cs"/>
              </a:rPr>
              <a:t> </a:t>
            </a:r>
            <a:r>
              <a:rPr lang="fr-BE" sz="2150" b="1" kern="1200" dirty="0" err="1">
                <a:solidFill>
                  <a:srgbClr val="003399"/>
                </a:solidFill>
                <a:latin typeface="EC Square Sans Pro" panose="020B0506040000020004"/>
                <a:ea typeface="+mn-ea"/>
                <a:cs typeface="+mn-cs"/>
              </a:rPr>
              <a:t>third</a:t>
            </a:r>
            <a:r>
              <a:rPr lang="fr-BE" sz="2150" b="1" kern="1200" dirty="0">
                <a:solidFill>
                  <a:srgbClr val="003399"/>
                </a:solidFill>
                <a:latin typeface="EC Square Sans Pro" panose="020B0506040000020004"/>
                <a:ea typeface="+mn-ea"/>
                <a:cs typeface="+mn-cs"/>
              </a:rPr>
              <a:t> country</a:t>
            </a:r>
            <a:endParaRPr lang="en-US" sz="2150" b="1" i="1" u="sng" strike="dblStrike" kern="1200" dirty="0">
              <a:solidFill>
                <a:srgbClr val="FF0000"/>
              </a:solidFill>
              <a:latin typeface="EC Square Sans Pro" panose="020B0506040000020004"/>
              <a:ea typeface="+mn-ea"/>
              <a:cs typeface="+mn-cs"/>
            </a:endParaRPr>
          </a:p>
          <a:p>
            <a:pPr marL="447040" lvl="2" algn="l" rtl="0"/>
            <a:r>
              <a:rPr lang="en-US" sz="2192" kern="1200" dirty="0">
                <a:solidFill>
                  <a:prstClr val="black"/>
                </a:solidFill>
                <a:latin typeface="EC Square Sans Pro" panose="020B0506040000020004"/>
                <a:ea typeface="+mn-ea"/>
                <a:cs typeface="+mn-cs"/>
              </a:rPr>
              <a:t>for the </a:t>
            </a:r>
            <a:r>
              <a:rPr lang="en-US" sz="2192" b="1" kern="1200" dirty="0">
                <a:solidFill>
                  <a:srgbClr val="009900"/>
                </a:solidFill>
                <a:latin typeface="EC Square Sans Pro" panose="020B0506040000020004"/>
                <a:ea typeface="+mn-ea"/>
                <a:cs typeface="+mn-cs"/>
              </a:rPr>
              <a:t>same animal species </a:t>
            </a:r>
            <a:r>
              <a:rPr lang="en-US" sz="2192" kern="1200" dirty="0">
                <a:solidFill>
                  <a:prstClr val="black"/>
                </a:solidFill>
                <a:latin typeface="EC Square Sans Pro" panose="020B0506040000020004"/>
                <a:ea typeface="+mn-ea"/>
                <a:cs typeface="+mn-cs"/>
              </a:rPr>
              <a:t>and the </a:t>
            </a:r>
            <a:r>
              <a:rPr lang="en-US" sz="2192" b="1" kern="1200" dirty="0">
                <a:solidFill>
                  <a:srgbClr val="FF9966"/>
                </a:solidFill>
                <a:latin typeface="EC Square Sans Pro" panose="020B0506040000020004"/>
                <a:ea typeface="+mn-ea"/>
                <a:cs typeface="+mn-cs"/>
              </a:rPr>
              <a:t>same indication.</a:t>
            </a:r>
            <a:r>
              <a:rPr lang="en-US" sz="2192" kern="1200" dirty="0">
                <a:solidFill>
                  <a:prstClr val="black"/>
                </a:solidFill>
                <a:latin typeface="EC Square Sans Pro" panose="020B0506040000020004"/>
                <a:ea typeface="+mn-ea"/>
                <a:cs typeface="+mn-cs"/>
              </a:rPr>
              <a:t> (not for vaccines!)</a:t>
            </a:r>
            <a:endParaRPr lang="en-GB" sz="2192" b="1" kern="1200" dirty="0">
              <a:solidFill>
                <a:srgbClr val="FF9966"/>
              </a:solidFill>
              <a:latin typeface="EC Square Sans Pro" panose="020B0506040000020004"/>
              <a:ea typeface="+mn-ea"/>
              <a:cs typeface="+mn-cs"/>
            </a:endParaRPr>
          </a:p>
        </p:txBody>
      </p:sp>
      <p:pic>
        <p:nvPicPr>
          <p:cNvPr id="3" name="Picture 2">
            <a:extLst>
              <a:ext uri="{FF2B5EF4-FFF2-40B4-BE49-F238E27FC236}">
                <a16:creationId xmlns:a16="http://schemas.microsoft.com/office/drawing/2014/main" id="{A35B9B37-0150-B227-EDBF-226DB82E458D}"/>
              </a:ext>
            </a:extLst>
          </p:cNvPr>
          <p:cNvPicPr>
            <a:picLocks noChangeAspect="1"/>
          </p:cNvPicPr>
          <p:nvPr/>
        </p:nvPicPr>
        <p:blipFill>
          <a:blip r:embed="rId3"/>
          <a:stretch>
            <a:fillRect/>
          </a:stretch>
        </p:blipFill>
        <p:spPr>
          <a:xfrm>
            <a:off x="10727033" y="245273"/>
            <a:ext cx="686364" cy="722807"/>
          </a:xfrm>
          <a:prstGeom prst="rect">
            <a:avLst/>
          </a:prstGeom>
        </p:spPr>
      </p:pic>
      <p:sp>
        <p:nvSpPr>
          <p:cNvPr id="6" name="TextBox 5">
            <a:extLst>
              <a:ext uri="{FF2B5EF4-FFF2-40B4-BE49-F238E27FC236}">
                <a16:creationId xmlns:a16="http://schemas.microsoft.com/office/drawing/2014/main" id="{48D325D4-548F-B968-6A6E-CB555D7AFADF}"/>
              </a:ext>
            </a:extLst>
          </p:cNvPr>
          <p:cNvSpPr txBox="1"/>
          <p:nvPr/>
        </p:nvSpPr>
        <p:spPr>
          <a:xfrm>
            <a:off x="9599445" y="4422292"/>
            <a:ext cx="2277556" cy="643049"/>
          </a:xfrm>
          <a:prstGeom prst="rect">
            <a:avLst/>
          </a:prstGeom>
          <a:solidFill>
            <a:schemeClr val="bg1">
              <a:lumMod val="95000"/>
            </a:schemeClr>
          </a:solidFill>
          <a:ln w="12700">
            <a:solidFill>
              <a:srgbClr val="FF0000"/>
            </a:solidFill>
          </a:ln>
        </p:spPr>
        <p:txBody>
          <a:bodyPr wrap="square" rtlCol="0">
            <a:spAutoFit/>
          </a:bodyPr>
          <a:lstStyle/>
          <a:p>
            <a:pPr algn="l" rtl="0"/>
            <a:r>
              <a:rPr lang="fr-BE" sz="1794" b="1" kern="1200" dirty="0">
                <a:solidFill>
                  <a:prstClr val="black"/>
                </a:solidFill>
                <a:latin typeface="Calibri" panose="020F0502020204030204"/>
                <a:ea typeface="+mn-ea"/>
                <a:cs typeface="+mn-cs"/>
              </a:rPr>
              <a:t>Don’t </a:t>
            </a:r>
            <a:r>
              <a:rPr lang="fr-BE" sz="1794" b="1" kern="1200" dirty="0" err="1">
                <a:solidFill>
                  <a:prstClr val="black"/>
                </a:solidFill>
                <a:latin typeface="Calibri" panose="020F0502020204030204"/>
                <a:ea typeface="+mn-ea"/>
                <a:cs typeface="+mn-cs"/>
              </a:rPr>
              <a:t>forget</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special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withdrawall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periods</a:t>
            </a:r>
            <a:endParaRPr lang="en-GB" sz="1794" b="1" kern="1200" dirty="0">
              <a:solidFill>
                <a:prstClr val="black"/>
              </a:solidFill>
              <a:latin typeface="Calibri" panose="020F0502020204030204"/>
              <a:ea typeface="+mn-ea"/>
              <a:cs typeface="+mn-cs"/>
            </a:endParaRPr>
          </a:p>
        </p:txBody>
      </p:sp>
      <p:sp>
        <p:nvSpPr>
          <p:cNvPr id="8" name="Arrow: Down 15">
            <a:extLst>
              <a:ext uri="{FF2B5EF4-FFF2-40B4-BE49-F238E27FC236}">
                <a16:creationId xmlns:a16="http://schemas.microsoft.com/office/drawing/2014/main" id="{697F23D9-2481-B9FA-7AF1-78F36D7939B5}"/>
              </a:ext>
            </a:extLst>
          </p:cNvPr>
          <p:cNvSpPr/>
          <p:nvPr/>
        </p:nvSpPr>
        <p:spPr>
          <a:xfrm>
            <a:off x="2153742" y="149715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E4508762-3A5A-7D4B-EB82-6BEC110DFC94}"/>
              </a:ext>
            </a:extLst>
          </p:cNvPr>
          <p:cNvSpPr txBox="1"/>
          <p:nvPr/>
        </p:nvSpPr>
        <p:spPr>
          <a:xfrm>
            <a:off x="2653848" y="2783544"/>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Arrow: Down 15">
            <a:extLst>
              <a:ext uri="{FF2B5EF4-FFF2-40B4-BE49-F238E27FC236}">
                <a16:creationId xmlns:a16="http://schemas.microsoft.com/office/drawing/2014/main" id="{67DE4724-87AB-B375-7E48-2E5ABDDC46C1}"/>
              </a:ext>
            </a:extLst>
          </p:cNvPr>
          <p:cNvSpPr/>
          <p:nvPr/>
        </p:nvSpPr>
        <p:spPr>
          <a:xfrm>
            <a:off x="2157556" y="382782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120AB004-1B8D-4A79-CE4B-21F42A75D47C}"/>
              </a:ext>
            </a:extLst>
          </p:cNvPr>
          <p:cNvSpPr txBox="1"/>
          <p:nvPr/>
        </p:nvSpPr>
        <p:spPr>
          <a:xfrm>
            <a:off x="2656120" y="3823810"/>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3" name="Arrow: Down 15">
            <a:extLst>
              <a:ext uri="{FF2B5EF4-FFF2-40B4-BE49-F238E27FC236}">
                <a16:creationId xmlns:a16="http://schemas.microsoft.com/office/drawing/2014/main" id="{618F1542-9A0A-5165-8B8E-0B05FF4868F2}"/>
              </a:ext>
            </a:extLst>
          </p:cNvPr>
          <p:cNvSpPr/>
          <p:nvPr/>
        </p:nvSpPr>
        <p:spPr>
          <a:xfrm>
            <a:off x="2157352" y="4422563"/>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4" name="TextBox 16">
            <a:extLst>
              <a:ext uri="{FF2B5EF4-FFF2-40B4-BE49-F238E27FC236}">
                <a16:creationId xmlns:a16="http://schemas.microsoft.com/office/drawing/2014/main" id="{A96A2F18-C557-A1F3-58A9-F894AD3BB591}"/>
              </a:ext>
            </a:extLst>
          </p:cNvPr>
          <p:cNvSpPr txBox="1"/>
          <p:nvPr/>
        </p:nvSpPr>
        <p:spPr>
          <a:xfrm>
            <a:off x="2655916" y="4572385"/>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5" name="TextBox 16">
            <a:extLst>
              <a:ext uri="{FF2B5EF4-FFF2-40B4-BE49-F238E27FC236}">
                <a16:creationId xmlns:a16="http://schemas.microsoft.com/office/drawing/2014/main" id="{F34CA01B-5F4B-05C6-2623-3522712E824B}"/>
              </a:ext>
            </a:extLst>
          </p:cNvPr>
          <p:cNvSpPr txBox="1"/>
          <p:nvPr/>
        </p:nvSpPr>
        <p:spPr>
          <a:xfrm>
            <a:off x="2562225" y="1474095"/>
            <a:ext cx="5770755" cy="337657"/>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under vet’s responsibility &amp;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16" name="Arrow: Down 15">
            <a:extLst>
              <a:ext uri="{FF2B5EF4-FFF2-40B4-BE49-F238E27FC236}">
                <a16:creationId xmlns:a16="http://schemas.microsoft.com/office/drawing/2014/main" id="{DD495E2F-DAD6-34B2-DE5C-FB60BD3C1AD9}"/>
              </a:ext>
            </a:extLst>
          </p:cNvPr>
          <p:cNvSpPr/>
          <p:nvPr/>
        </p:nvSpPr>
        <p:spPr>
          <a:xfrm>
            <a:off x="2202903" y="282894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8" name="Arrow: Down 15">
            <a:extLst>
              <a:ext uri="{FF2B5EF4-FFF2-40B4-BE49-F238E27FC236}">
                <a16:creationId xmlns:a16="http://schemas.microsoft.com/office/drawing/2014/main" id="{BDA1D126-3733-AA25-B13B-F35CA0FAF124}"/>
              </a:ext>
            </a:extLst>
          </p:cNvPr>
          <p:cNvSpPr/>
          <p:nvPr/>
        </p:nvSpPr>
        <p:spPr>
          <a:xfrm>
            <a:off x="2146363" y="5222743"/>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9" name="TextBox 16">
            <a:extLst>
              <a:ext uri="{FF2B5EF4-FFF2-40B4-BE49-F238E27FC236}">
                <a16:creationId xmlns:a16="http://schemas.microsoft.com/office/drawing/2014/main" id="{3A5252AE-3D80-37BC-C3F2-1117712F43AD}"/>
              </a:ext>
            </a:extLst>
          </p:cNvPr>
          <p:cNvSpPr txBox="1"/>
          <p:nvPr/>
        </p:nvSpPr>
        <p:spPr>
          <a:xfrm>
            <a:off x="2655916" y="5218732"/>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Tree>
    <p:extLst>
      <p:ext uri="{BB962C8B-B14F-4D97-AF65-F5344CB8AC3E}">
        <p14:creationId xmlns:p14="http://schemas.microsoft.com/office/powerpoint/2010/main" val="4223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n-US" sz="3200" b="1" dirty="0">
                <a:solidFill>
                  <a:srgbClr val="003399"/>
                </a:solidFill>
                <a:latin typeface="EC Square Sans Pro" panose="020B0506040000020004" pitchFamily="34" charset="0"/>
              </a:rPr>
              <a:t>Introduction to overall EU regulatory framework: focus on veterinary medicinal products Regulation . </a:t>
            </a:r>
            <a:r>
              <a:rPr lang="en-GB" sz="3200" dirty="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lIns="91440" tIns="45720" rIns="91440" bIns="45720" anchor="t"/>
          <a:lstStyle/>
          <a:p>
            <a:r>
              <a:rPr lang="es-ES" dirty="0">
                <a:latin typeface="EC Square Sans Pro"/>
                <a:cs typeface="Arial"/>
              </a:rPr>
              <a:t>LATVIA, 3 &amp; 4 DECEMBER  2024</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610D4B1-576D-4530-F733-8A55864C49B1}"/>
              </a:ext>
            </a:extLst>
          </p:cNvPr>
          <p:cNvSpPr>
            <a:spLocks noGrp="1"/>
          </p:cNvSpPr>
          <p:nvPr>
            <p:ph type="body" sz="quarter" idx="10"/>
          </p:nvPr>
        </p:nvSpPr>
        <p:spPr>
          <a:xfrm>
            <a:off x="762002" y="311150"/>
            <a:ext cx="10496230" cy="1079606"/>
          </a:xfrm>
        </p:spPr>
        <p:txBody>
          <a:bodyPr vert="horz" lIns="91440" tIns="45720" rIns="91440" bIns="45720" rtlCol="0" anchor="t">
            <a:noAutofit/>
          </a:bodyPr>
          <a:lstStyle/>
          <a:p>
            <a:pPr marL="0" indent="0">
              <a:buNone/>
            </a:pPr>
            <a:r>
              <a:rPr lang="es" sz="2400" b="1" dirty="0">
                <a:latin typeface="Montserrat"/>
                <a:ea typeface="Roboto"/>
                <a:cs typeface="Roboto"/>
              </a:rPr>
              <a:t>EU </a:t>
            </a:r>
            <a:r>
              <a:rPr lang="es" sz="2400" b="1" dirty="0" err="1">
                <a:latin typeface="Montserrat"/>
                <a:ea typeface="Roboto"/>
                <a:cs typeface="Roboto"/>
              </a:rPr>
              <a:t>Commission</a:t>
            </a:r>
            <a:r>
              <a:rPr lang="es" sz="2400" b="1" dirty="0">
                <a:latin typeface="Montserrat"/>
                <a:ea typeface="Roboto"/>
                <a:cs typeface="Roboto"/>
              </a:rPr>
              <a:t> </a:t>
            </a:r>
            <a:r>
              <a:rPr lang="es" sz="2400" b="1" dirty="0" err="1">
                <a:latin typeface="Montserrat"/>
                <a:ea typeface="Roboto"/>
                <a:cs typeface="Roboto"/>
              </a:rPr>
              <a:t>Implementing</a:t>
            </a:r>
            <a:r>
              <a:rPr lang="es" sz="2400" b="1" dirty="0">
                <a:latin typeface="Montserrat"/>
                <a:ea typeface="Roboto"/>
                <a:cs typeface="Roboto"/>
              </a:rPr>
              <a:t> </a:t>
            </a:r>
            <a:r>
              <a:rPr lang="es" sz="2400" b="1" dirty="0" err="1">
                <a:latin typeface="Montserrat"/>
                <a:ea typeface="Roboto"/>
                <a:cs typeface="Roboto"/>
              </a:rPr>
              <a:t>Regulation</a:t>
            </a:r>
            <a:r>
              <a:rPr lang="es" sz="2400" b="1" dirty="0">
                <a:latin typeface="Montserrat"/>
                <a:ea typeface="Roboto"/>
                <a:cs typeface="Roboto"/>
              </a:rPr>
              <a:t> (EU) 2024/1973 </a:t>
            </a:r>
            <a:r>
              <a:rPr lang="es" sz="2400" b="1" dirty="0" err="1">
                <a:latin typeface="Montserrat"/>
                <a:ea typeface="Roboto"/>
                <a:cs typeface="Roboto"/>
              </a:rPr>
              <a:t>of</a:t>
            </a:r>
            <a:r>
              <a:rPr lang="es" sz="2800" b="1" dirty="0">
                <a:solidFill>
                  <a:srgbClr val="333333"/>
                </a:solidFill>
                <a:latin typeface="EC Square Sans Pro"/>
                <a:ea typeface="Roboto"/>
                <a:cs typeface="Roboto"/>
              </a:rPr>
              <a:t> </a:t>
            </a:r>
            <a:r>
              <a:rPr lang="es" sz="2400" b="1" dirty="0">
                <a:latin typeface="Montserrat"/>
                <a:ea typeface="Roboto"/>
                <a:cs typeface="Roboto"/>
              </a:rPr>
              <a:t>18 </a:t>
            </a:r>
            <a:r>
              <a:rPr lang="es" sz="2400" b="1" dirty="0" err="1">
                <a:latin typeface="Montserrat"/>
                <a:ea typeface="Roboto"/>
                <a:cs typeface="Roboto"/>
              </a:rPr>
              <a:t>July</a:t>
            </a:r>
            <a:r>
              <a:rPr lang="es" sz="2400" b="1" dirty="0">
                <a:latin typeface="Montserrat"/>
                <a:ea typeface="Roboto"/>
                <a:cs typeface="Roboto"/>
              </a:rPr>
              <a:t> 2024 </a:t>
            </a:r>
            <a:endParaRPr lang="es-ES" sz="2400" b="1" dirty="0">
              <a:latin typeface="Montserrat"/>
              <a:ea typeface="Roboto"/>
              <a:cs typeface="Roboto"/>
            </a:endParaRPr>
          </a:p>
        </p:txBody>
      </p:sp>
      <p:sp>
        <p:nvSpPr>
          <p:cNvPr id="3" name="CuadroTexto 2">
            <a:extLst>
              <a:ext uri="{FF2B5EF4-FFF2-40B4-BE49-F238E27FC236}">
                <a16:creationId xmlns:a16="http://schemas.microsoft.com/office/drawing/2014/main" id="{36A00D91-D74E-32AB-9714-56138AFADCF9}"/>
              </a:ext>
            </a:extLst>
          </p:cNvPr>
          <p:cNvSpPr txBox="1"/>
          <p:nvPr/>
        </p:nvSpPr>
        <p:spPr>
          <a:xfrm>
            <a:off x="596717" y="1845473"/>
            <a:ext cx="1031095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 sz="2800" dirty="0" err="1">
                <a:solidFill>
                  <a:srgbClr val="333333"/>
                </a:solidFill>
                <a:latin typeface="EC Square Sans Pro"/>
                <a:ea typeface="Roboto"/>
                <a:cs typeface="Roboto"/>
              </a:rPr>
              <a:t>Establishing</a:t>
            </a:r>
            <a:r>
              <a:rPr lang="es" sz="2800" dirty="0">
                <a:solidFill>
                  <a:srgbClr val="333333"/>
                </a:solidFill>
                <a:latin typeface="EC Square Sans Pro"/>
                <a:ea typeface="Roboto"/>
                <a:cs typeface="Roboto"/>
              </a:rPr>
              <a:t> a </a:t>
            </a:r>
            <a:r>
              <a:rPr lang="es" sz="2800" dirty="0" err="1">
                <a:solidFill>
                  <a:srgbClr val="333333"/>
                </a:solidFill>
                <a:latin typeface="EC Square Sans Pro"/>
                <a:ea typeface="Roboto"/>
                <a:cs typeface="Roboto"/>
              </a:rPr>
              <a:t>list</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antimicrobials</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which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shall</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not</a:t>
            </a:r>
            <a:r>
              <a:rPr lang="es" sz="2800" dirty="0">
                <a:solidFill>
                  <a:srgbClr val="333333"/>
                </a:solidFill>
                <a:latin typeface="EC Square Sans Pro"/>
                <a:ea typeface="Roboto"/>
                <a:cs typeface="Roboto"/>
              </a:rPr>
              <a:t> be </a:t>
            </a:r>
            <a:r>
              <a:rPr lang="es" sz="2800" dirty="0" err="1">
                <a:solidFill>
                  <a:srgbClr val="333333"/>
                </a:solidFill>
                <a:latin typeface="EC Square Sans Pro"/>
                <a:ea typeface="Roboto"/>
                <a:cs typeface="Roboto"/>
              </a:rPr>
              <a:t>used</a:t>
            </a:r>
            <a:r>
              <a:rPr lang="es" sz="2800" dirty="0">
                <a:solidFill>
                  <a:srgbClr val="333333"/>
                </a:solidFill>
                <a:latin typeface="EC Square Sans Pro"/>
                <a:ea typeface="Roboto"/>
                <a:cs typeface="Roboto"/>
              </a:rPr>
              <a:t> in </a:t>
            </a:r>
            <a:r>
              <a:rPr lang="es" sz="2800" dirty="0" err="1">
                <a:solidFill>
                  <a:srgbClr val="333333"/>
                </a:solidFill>
                <a:latin typeface="EC Square Sans Pro"/>
                <a:ea typeface="Roboto"/>
                <a:cs typeface="Roboto"/>
              </a:rPr>
              <a:t>accordance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with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Articles</a:t>
            </a:r>
            <a:r>
              <a:rPr lang="es" sz="2800" dirty="0">
                <a:solidFill>
                  <a:srgbClr val="333333"/>
                </a:solidFill>
                <a:latin typeface="EC Square Sans Pro"/>
                <a:ea typeface="Roboto"/>
                <a:cs typeface="Roboto"/>
              </a:rPr>
              <a:t> 112 and 113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Regulation</a:t>
            </a:r>
            <a:r>
              <a:rPr lang="es" sz="2800" dirty="0">
                <a:solidFill>
                  <a:srgbClr val="333333"/>
                </a:solidFill>
                <a:latin typeface="EC Square Sans Pro"/>
                <a:ea typeface="Roboto"/>
                <a:cs typeface="Roboto"/>
              </a:rPr>
              <a:t> (EU) 2019/6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European</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Parliament</a:t>
            </a:r>
            <a:r>
              <a:rPr lang="es" sz="2800" dirty="0">
                <a:solidFill>
                  <a:srgbClr val="333333"/>
                </a:solidFill>
                <a:latin typeface="EC Square Sans Pro"/>
                <a:ea typeface="Roboto"/>
                <a:cs typeface="Roboto"/>
              </a:rPr>
              <a:t> and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the</a:t>
            </a:r>
            <a:r>
              <a:rPr lang="es" sz="2800" dirty="0">
                <a:solidFill>
                  <a:srgbClr val="333333"/>
                </a:solidFill>
                <a:latin typeface="EC Square Sans Pro"/>
                <a:ea typeface="Roboto"/>
                <a:cs typeface="Roboto"/>
              </a:rPr>
              <a:t> Council </a:t>
            </a:r>
            <a:r>
              <a:rPr lang="es" sz="2800" dirty="0" err="1">
                <a:solidFill>
                  <a:srgbClr val="333333"/>
                </a:solidFill>
                <a:latin typeface="EC Square Sans Pro"/>
                <a:ea typeface="Roboto"/>
                <a:cs typeface="Roboto"/>
              </a:rPr>
              <a:t>or</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which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shall</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only</a:t>
            </a:r>
            <a:r>
              <a:rPr lang="es" sz="2800" dirty="0">
                <a:solidFill>
                  <a:srgbClr val="333333"/>
                </a:solidFill>
                <a:latin typeface="EC Square Sans Pro"/>
                <a:ea typeface="Roboto"/>
                <a:cs typeface="Roboto"/>
              </a:rPr>
              <a:t> be </a:t>
            </a:r>
            <a:r>
              <a:rPr lang="es" sz="2800" dirty="0" err="1">
                <a:solidFill>
                  <a:srgbClr val="333333"/>
                </a:solidFill>
                <a:latin typeface="EC Square Sans Pro"/>
                <a:ea typeface="Roboto"/>
                <a:cs typeface="Roboto"/>
              </a:rPr>
              <a:t>used</a:t>
            </a:r>
            <a:r>
              <a:rPr lang="es" sz="2800" dirty="0">
                <a:solidFill>
                  <a:srgbClr val="333333"/>
                </a:solidFill>
                <a:latin typeface="EC Square Sans Pro"/>
                <a:ea typeface="Roboto"/>
                <a:cs typeface="Roboto"/>
              </a:rPr>
              <a:t> in </a:t>
            </a:r>
            <a:r>
              <a:rPr lang="es" sz="2800" dirty="0" err="1">
                <a:solidFill>
                  <a:srgbClr val="333333"/>
                </a:solidFill>
                <a:latin typeface="EC Square Sans Pro"/>
                <a:ea typeface="Roboto"/>
                <a:cs typeface="Roboto"/>
              </a:rPr>
              <a:t>accordance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with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those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Articles</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subject</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to</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certain</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conditions</a:t>
            </a:r>
            <a:r>
              <a:rPr lang="es" sz="2800" dirty="0">
                <a:solidFill>
                  <a:srgbClr val="333333"/>
                </a:solidFill>
                <a:latin typeface="EC Square Sans Pro"/>
                <a:ea typeface="Roboto"/>
                <a:cs typeface="Roboto"/>
              </a:rPr>
              <a:t>.</a:t>
            </a:r>
            <a:endParaRPr lang="es-ES" sz="2800" dirty="0"/>
          </a:p>
          <a:p>
            <a:pPr algn="just"/>
            <a:endParaRPr lang="es" sz="2800" dirty="0">
              <a:latin typeface="EC Square Sans Pro"/>
            </a:endParaRPr>
          </a:p>
          <a:p>
            <a:pPr algn="just"/>
            <a:r>
              <a:rPr lang="es" sz="2800" dirty="0">
                <a:latin typeface="EC Square Sans Pro"/>
              </a:rPr>
              <a:t> </a:t>
            </a:r>
            <a:r>
              <a:rPr lang="es-ES" sz="2800" dirty="0" err="1">
                <a:latin typeface="EC Square Sans Pro"/>
              </a:rPr>
              <a:t>It</a:t>
            </a:r>
            <a:r>
              <a:rPr lang="es-ES" sz="2800" dirty="0">
                <a:latin typeface="EC Square Sans Pro"/>
              </a:rPr>
              <a:t> </a:t>
            </a:r>
            <a:r>
              <a:rPr lang="es-ES" sz="2800" dirty="0" err="1">
                <a:latin typeface="EC Square Sans Pro"/>
              </a:rPr>
              <a:t>shall</a:t>
            </a:r>
            <a:r>
              <a:rPr lang="es-ES" sz="2800" dirty="0">
                <a:latin typeface="EC Square Sans Pro"/>
              </a:rPr>
              <a:t> </a:t>
            </a:r>
            <a:r>
              <a:rPr lang="es-ES" sz="2800" dirty="0" err="1">
                <a:latin typeface="EC Square Sans Pro"/>
              </a:rPr>
              <a:t>apply</a:t>
            </a:r>
            <a:r>
              <a:rPr lang="es-ES" sz="2800" dirty="0">
                <a:latin typeface="EC Square Sans Pro"/>
              </a:rPr>
              <a:t> </a:t>
            </a:r>
            <a:r>
              <a:rPr lang="es-ES" sz="2800" dirty="0" err="1">
                <a:latin typeface="EC Square Sans Pro"/>
              </a:rPr>
              <a:t>from</a:t>
            </a:r>
            <a:r>
              <a:rPr lang="es-ES" sz="2800" dirty="0">
                <a:latin typeface="EC Square Sans Pro"/>
              </a:rPr>
              <a:t> 8 August 2026.</a:t>
            </a:r>
            <a:endParaRPr lang="es-ES" sz="2800" dirty="0"/>
          </a:p>
        </p:txBody>
      </p:sp>
      <p:pic>
        <p:nvPicPr>
          <p:cNvPr id="1026" name="Picture 2" descr="Regulation - Econlib">
            <a:extLst>
              <a:ext uri="{FF2B5EF4-FFF2-40B4-BE49-F238E27FC236}">
                <a16:creationId xmlns:a16="http://schemas.microsoft.com/office/drawing/2014/main" id="{7719F04B-99CE-2814-0E4B-7445E9D3CA2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81800" y="3836562"/>
            <a:ext cx="3429000" cy="228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68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Thank you!</a:t>
            </a:r>
            <a:endParaRPr lang="en-GB" dirty="0"/>
          </a:p>
        </p:txBody>
      </p:sp>
    </p:spTree>
    <p:extLst>
      <p:ext uri="{BB962C8B-B14F-4D97-AF65-F5344CB8AC3E}">
        <p14:creationId xmlns:p14="http://schemas.microsoft.com/office/powerpoint/2010/main" val="9841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on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es-ES" sz="2800" dirty="0" err="1">
                <a:latin typeface="EC Square Sans Pro" panose="020B0506040000020004" pitchFamily="34" charset="0"/>
              </a:rPr>
              <a:t>Definitions</a:t>
            </a:r>
            <a:r>
              <a:rPr lang="es-ES" sz="2800" dirty="0">
                <a:latin typeface="EC Square Sans Pro" panose="020B0506040000020004" pitchFamily="34" charset="0"/>
              </a:rPr>
              <a:t> and general </a:t>
            </a:r>
            <a:r>
              <a:rPr lang="es-ES" sz="2800" dirty="0" err="1">
                <a:latin typeface="EC Square Sans Pro" panose="020B0506040000020004" pitchFamily="34" charset="0"/>
              </a:rPr>
              <a:t>principles</a:t>
            </a:r>
            <a:endParaRPr lang="es-ES" sz="2800" dirty="0">
              <a:solidFill>
                <a:srgbClr val="FF0000"/>
              </a:solidFill>
              <a:latin typeface="EC Square Sans Pro" panose="020B0506040000020004" pitchFamily="34" charset="0"/>
            </a:endParaRP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‘veterinary prescription’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 document issued by a veterinarian for a veterinary medicinal product or a medicinal product for human use for its use in animals.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‘antimicrobial’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any substance with a direct action on micro-organisms used for treatment or prevention of infections or infectious diseases, including antibiotics, antivirals, antifungals and anti-</a:t>
            </a:r>
            <a:r>
              <a:rPr kumimoji="0" lang="en-US" sz="2800" b="0" i="0" u="none" strike="noStrike" kern="0" cap="none" spc="0" normalizeH="0" baseline="0" noProof="0" dirty="0" err="1">
                <a:ln>
                  <a:noFill/>
                </a:ln>
                <a:solidFill>
                  <a:srgbClr val="002060"/>
                </a:solidFill>
                <a:effectLst/>
                <a:uLnTx/>
                <a:uFillTx/>
                <a:latin typeface="EC Square Sans Pro" panose="020B0506040000020004" pitchFamily="34" charset="0"/>
                <a:ea typeface="+mn-ea"/>
                <a:cs typeface="+mn-cs"/>
              </a:rPr>
              <a:t>protozoals</a:t>
            </a:r>
            <a:endPar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veterinary medicinal products must only be available on veterinary prescription. </a:t>
            </a:r>
          </a:p>
        </p:txBody>
      </p:sp>
    </p:spTree>
    <p:extLst>
      <p:ext uri="{BB962C8B-B14F-4D97-AF65-F5344CB8AC3E}">
        <p14:creationId xmlns:p14="http://schemas.microsoft.com/office/powerpoint/2010/main" val="1245217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VERSUS ANTIBIOTICS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RESISTANCE! </a:t>
            </a:r>
            <a:endParaRPr kumimoji="0" lang="en-GB"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Antiparasitic</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3399"/>
                </a:solidFill>
                <a:effectLst/>
                <a:uLnTx/>
                <a:uFillTx/>
                <a:latin typeface="EC Square Sans Pro" panose="020B0506040000020004" pitchFamily="34" charset="0"/>
              </a:rPr>
              <a:t>EU Regulation</a:t>
            </a:r>
            <a:endParaRPr kumimoji="0" lang="en-GB" sz="3200" b="0" i="0" u="none" strike="noStrike" kern="0" cap="none" spc="0" normalizeH="0" baseline="0" noProof="0" dirty="0">
              <a:ln>
                <a:noFill/>
              </a:ln>
              <a:solidFill>
                <a:srgbClr val="003399"/>
              </a:solidFill>
              <a:effectLst/>
              <a:uLnTx/>
              <a:uFillTx/>
              <a:latin typeface="EC Square Sans Pro" panose="020B0506040000020004" pitchFamily="34" charset="0"/>
            </a:endParaRPr>
          </a:p>
        </p:txBody>
      </p:sp>
    </p:spTree>
    <p:extLst>
      <p:ext uri="{BB962C8B-B14F-4D97-AF65-F5344CB8AC3E}">
        <p14:creationId xmlns:p14="http://schemas.microsoft.com/office/powerpoint/2010/main" val="231925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Some medicines are subject to veterinary prescription for reasons of safety (for animals and people!), efficacy &amp; potential resistance, and possible misuse.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 narcotic drugs or psychotropic substances </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(b) medicines for food-producing animals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(c) </a:t>
            </a:r>
            <a:r>
              <a:rPr kumimoji="0" lang="en-US"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antimicrobials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(d) if a prior diagnosis is needed</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(e) euthanasia products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(f) new active substances (&lt; 5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yr</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(g) vaccines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(h) hormones or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thyrostatics</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 or beta-agonists</a:t>
            </a:r>
          </a:p>
        </p:txBody>
      </p:sp>
    </p:spTree>
    <p:extLst>
      <p:ext uri="{BB962C8B-B14F-4D97-AF65-F5344CB8AC3E}">
        <p14:creationId xmlns:p14="http://schemas.microsoft.com/office/powerpoint/2010/main" val="1451190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applied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routinely</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used</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to compensate </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for poor hygiene, inadequate animal husbandry, lack of care or poor farm management</a:t>
            </a:r>
            <a:r>
              <a:rPr kumimoji="0" lang="en-US" sz="16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399"/>
                </a:solidFill>
                <a:effectLst/>
                <a:uLnTx/>
                <a:uFillTx/>
              </a:rPr>
              <a:t>Uses of antimicrobials other than to treat sick animals</a:t>
            </a:r>
            <a:endParaRPr kumimoji="0" lang="en-GB" sz="2400" b="1" i="0" u="none" strike="noStrike" kern="0" cap="none" spc="0" normalizeH="0" baseline="0" noProof="0" dirty="0">
              <a:ln>
                <a:noFill/>
              </a:ln>
              <a:solidFill>
                <a:srgbClr val="003399"/>
              </a:solidFill>
              <a:effectLst/>
              <a:uLnTx/>
              <a:uFillTx/>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Prophylaxis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Metaphylaxis</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at risk of a</a:t>
            </a:r>
            <a:r>
              <a:rPr kumimoji="0" lang="en-GB" sz="1800" b="0" i="0" u="none" strike="noStrike" kern="0" cap="none" spc="0" normalizeH="0" baseline="0" noProof="0" dirty="0">
                <a:ln>
                  <a:noFill/>
                </a:ln>
                <a:solidFill>
                  <a:srgbClr val="003399"/>
                </a:solidFill>
                <a:effectLst/>
                <a:uLnTx/>
                <a:uFillTx/>
                <a:latin typeface="EC Square Sans Pro" panose="020B0506040000020004" pitchFamily="34" charset="0"/>
              </a:rPr>
              <a:t>n infection or</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 disease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 measure taken to maintain health and prevent infection or disease from occurring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with clinical signs and to clinically healthy animals belonging to the same flock or pen</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Some of the infections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are treated before their clinical appearance</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75990" y="328027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HEALTH</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600689" y="330613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DISEASE</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Start of the infectious disease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No symptoms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symptoms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Preventive</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early</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Curative treatment / 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conventional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en-US" dirty="0">
                <a:solidFill>
                  <a:srgbClr val="002060"/>
                </a:solidFill>
                <a:latin typeface="EC Square Sans Pro" panose="020B0506040000020004" pitchFamily="34" charset="0"/>
              </a:rPr>
              <a:t>4. EU framework on veterinary medicinal products and medicated feed</a:t>
            </a:r>
            <a:endParaRPr lang="en-GB"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en-US" sz="2396" b="1" dirty="0">
                <a:solidFill>
                  <a:schemeClr val="bg1"/>
                </a:solidFill>
                <a:latin typeface="EC Square Sans Pro" panose="020B0506040000020004" pitchFamily="34" charset="0"/>
              </a:rPr>
              <a:t>Regulation (EU) 2019/6 on Veterinary Medicinal Products (VMP Regulation)</a:t>
            </a:r>
            <a:br>
              <a:rPr lang="en-US" sz="2396" b="1" dirty="0">
                <a:solidFill>
                  <a:schemeClr val="bg1"/>
                </a:solidFill>
              </a:rPr>
            </a:br>
            <a:endParaRPr lang="en-GB"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a:solidFill>
                  <a:srgbClr val="003399"/>
                </a:solidFill>
                <a:latin typeface="EC Square Sans Pro" panose="020B0506040000020004" pitchFamily="34" charset="0"/>
                <a:ea typeface="Montserrat" charset="0"/>
                <a:cs typeface="Montserrat" charset="0"/>
              </a:rPr>
              <a:t>Prophylaxis  </a:t>
            </a:r>
          </a:p>
          <a:p>
            <a:endParaRPr lang="en-US" sz="1797" b="1" dirty="0">
              <a:solidFill>
                <a:srgbClr val="003399"/>
              </a:solidFill>
              <a:latin typeface="EC Square Sans Pro" panose="020B0506040000020004" pitchFamily="34" charset="0"/>
            </a:endParaRPr>
          </a:p>
          <a:p>
            <a:r>
              <a:rPr lang="en-US" sz="1797" dirty="0">
                <a:solidFill>
                  <a:srgbClr val="002060"/>
                </a:solidFill>
                <a:latin typeface="EC Square Sans Pro"/>
              </a:rPr>
              <a:t>Only in exceptional cases, for the administration to an individual animal (antibiotics) or a restricted number of animals (other antimicrobials) when the risk of an infection or of an infectious disease is very high and the consequences are likely to be severe. </a:t>
            </a:r>
            <a:endParaRPr lang="en-US" sz="1797" dirty="0">
              <a:solidFill>
                <a:srgbClr val="002060"/>
              </a:solidFill>
              <a:latin typeface="EC Square Sans Pro" panose="020B0506040000020004" pitchFamily="34" charset="0"/>
            </a:endParaRP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err="1">
                <a:solidFill>
                  <a:srgbClr val="003399"/>
                </a:solidFill>
                <a:latin typeface="EC Square Sans Pro" panose="020B0506040000020004" pitchFamily="34" charset="0"/>
              </a:rPr>
              <a:t>Metaphylaxis</a:t>
            </a:r>
            <a:r>
              <a:rPr lang="en-US" sz="1797" b="1" dirty="0">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en-US" sz="1797" dirty="0">
                <a:solidFill>
                  <a:srgbClr val="002060"/>
                </a:solidFill>
                <a:latin typeface="EC Square Sans Pro"/>
              </a:rPr>
              <a:t>Only when the risk of spread of an infection or of an infectious disease in the group of animals is high and where no other appropriate alternatives are available.</a:t>
            </a:r>
          </a:p>
          <a:p>
            <a:endParaRPr lang="en-US" sz="1797" dirty="0">
              <a:solidFill>
                <a:srgbClr val="002060"/>
              </a:solidFill>
              <a:latin typeface="EC Square Sans Pro"/>
            </a:endParaRPr>
          </a:p>
          <a:p>
            <a:r>
              <a:rPr lang="en-US" sz="1797" dirty="0">
                <a:solidFill>
                  <a:srgbClr val="002060"/>
                </a:solidFill>
                <a:latin typeface="EC Square Sans Pro"/>
              </a:rPr>
              <a:t>Member States may provide guidance regarding such other appropriate alternatives and shall actively support the development and application of guidelines which promote the understanding of risk factors associated with metaphylaxis and include criteria for its initiation. </a:t>
            </a:r>
            <a:endParaRPr lang="en-US" sz="1797" dirty="0">
              <a:solidFill>
                <a:srgbClr val="002060"/>
              </a:solidFill>
              <a:latin typeface="EC Square Sans Pro" panose="020B0506040000020004" pitchFamily="34" charset="0"/>
            </a:endParaRP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Props1.xml><?xml version="1.0" encoding="utf-8"?>
<ds:datastoreItem xmlns:ds="http://schemas.openxmlformats.org/officeDocument/2006/customXml" ds:itemID="{2B612025-6013-49E8-8506-C6F1C50EB719}"/>
</file>

<file path=customXml/itemProps2.xml><?xml version="1.0" encoding="utf-8"?>
<ds:datastoreItem xmlns:ds="http://schemas.openxmlformats.org/officeDocument/2006/customXml" ds:itemID="{E485E9B5-F354-4A37-808F-7ECBD39EF45F}"/>
</file>

<file path=customXml/itemProps3.xml><?xml version="1.0" encoding="utf-8"?>
<ds:datastoreItem xmlns:ds="http://schemas.openxmlformats.org/officeDocument/2006/customXml" ds:itemID="{93B50977-E766-475C-9FDC-8EEDC3C84E5A}"/>
</file>

<file path=docProps/app.xml><?xml version="1.0" encoding="utf-8"?>
<Properties xmlns="http://schemas.openxmlformats.org/officeDocument/2006/extended-properties" xmlns:vt="http://schemas.openxmlformats.org/officeDocument/2006/docPropsVTypes">
  <Template/>
  <TotalTime>0</TotalTime>
  <Words>3084</Words>
  <Application>Microsoft Office PowerPoint</Application>
  <PresentationFormat>Personalizado</PresentationFormat>
  <Paragraphs>321</Paragraphs>
  <Slides>21</Slides>
  <Notes>12</Notes>
  <HiddenSlides>0</HiddenSlides>
  <MMClips>0</MMClips>
  <ScaleCrop>false</ScaleCrop>
  <HeadingPairs>
    <vt:vector size="4" baseType="variant">
      <vt:variant>
        <vt:lpstr>Tema</vt:lpstr>
      </vt:variant>
      <vt:variant>
        <vt:i4>2</vt:i4>
      </vt:variant>
      <vt:variant>
        <vt:lpstr>Títulos de diapositiva</vt:lpstr>
      </vt:variant>
      <vt:variant>
        <vt:i4>21</vt:i4>
      </vt:variant>
    </vt:vector>
  </HeadingPairs>
  <TitlesOfParts>
    <vt:vector size="23" baseType="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100</cp:revision>
  <dcterms:created xsi:type="dcterms:W3CDTF">2023-11-20T15:58:16Z</dcterms:created>
  <dcterms:modified xsi:type="dcterms:W3CDTF">2024-10-03T14:03:02Z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MSIP_Label_6bd9ddd1-4d20-43f6-abfa-fc3c07406f94_Enabled">
    <vt:lpwstr>true</vt:lpwstr>
  </property>
  <property fmtid="{D5CDD505-2E9C-101B-9397-08002B2CF9AE}" pid="8" name="MSIP_Label_6bd9ddd1-4d20-43f6-abfa-fc3c07406f94_SetDate">
    <vt:lpwstr>2024-09-11T10:09:43Z</vt:lpwstr>
  </property>
  <property fmtid="{D5CDD505-2E9C-101B-9397-08002B2CF9AE}" pid="9" name="MSIP_Label_6bd9ddd1-4d20-43f6-abfa-fc3c07406f94_Method">
    <vt:lpwstr>Standard</vt:lpwstr>
  </property>
  <property fmtid="{D5CDD505-2E9C-101B-9397-08002B2CF9AE}" pid="10" name="MSIP_Label_6bd9ddd1-4d20-43f6-abfa-fc3c07406f94_Name">
    <vt:lpwstr>Commission Use</vt:lpwstr>
  </property>
  <property fmtid="{D5CDD505-2E9C-101B-9397-08002B2CF9AE}" pid="11" name="MSIP_Label_6bd9ddd1-4d20-43f6-abfa-fc3c07406f94_SiteId">
    <vt:lpwstr>b24c8b06-522c-46fe-9080-70926f8dddb1</vt:lpwstr>
  </property>
  <property fmtid="{D5CDD505-2E9C-101B-9397-08002B2CF9AE}" pid="12" name="MSIP_Label_6bd9ddd1-4d20-43f6-abfa-fc3c07406f94_ActionId">
    <vt:lpwstr>6bb17ec3-94b8-45cf-bcb5-be7f36a5af74</vt:lpwstr>
  </property>
  <property fmtid="{D5CDD505-2E9C-101B-9397-08002B2CF9AE}" pid="13" name="MSIP_Label_6bd9ddd1-4d20-43f6-abfa-fc3c07406f94_ContentBits">
    <vt:lpwstr>0</vt:lpwstr>
  </property>
  <property fmtid="{D5CDD505-2E9C-101B-9397-08002B2CF9AE}" pid="14" name="Order">
    <vt:lpwstr>13363000.0000000</vt:lpwstr>
  </property>
  <property fmtid="{D5CDD505-2E9C-101B-9397-08002B2CF9AE}" pid="15" name="ContentTypeId">
    <vt:lpwstr>0x010100C78BAB6A1C84F545963E0C901C12A503</vt:lpwstr>
  </property>
</Properties>
</file>