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5" r:id="rId5"/>
  </p:sldMasterIdLst>
  <p:notesMasterIdLst>
    <p:notesMasterId r:id="rId24"/>
  </p:notesMasterIdLst>
  <p:sldIdLst>
    <p:sldId id="261" r:id="rId6"/>
    <p:sldId id="262" r:id="rId7"/>
    <p:sldId id="264" r:id="rId8"/>
    <p:sldId id="2425" r:id="rId9"/>
    <p:sldId id="2442" r:id="rId10"/>
    <p:sldId id="2426" r:id="rId11"/>
    <p:sldId id="2427" r:id="rId12"/>
    <p:sldId id="295" r:id="rId13"/>
    <p:sldId id="2444" r:id="rId14"/>
    <p:sldId id="2445" r:id="rId15"/>
    <p:sldId id="2443" r:id="rId16"/>
    <p:sldId id="2447" r:id="rId17"/>
    <p:sldId id="2448" r:id="rId18"/>
    <p:sldId id="2449" r:id="rId19"/>
    <p:sldId id="2450" r:id="rId20"/>
    <p:sldId id="2453" r:id="rId21"/>
    <p:sldId id="2454" r:id="rId22"/>
    <p:sldId id="270" r:id="rId23"/>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61EB92-B45C-4A6D-93D1-1FA23892F7F9}" v="6" dt="2024-11-18T11:45:41.40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78000" autoAdjust="0"/>
  </p:normalViewPr>
  <p:slideViewPr>
    <p:cSldViewPr>
      <p:cViewPr varScale="1">
        <p:scale>
          <a:sx n="60" d="100"/>
          <a:sy n="60" d="100"/>
        </p:scale>
        <p:origin x="96" y="5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58fec591-b333-4c59-a2df-1c57e39d4266" providerId="ADAL" clId="{AE61EB92-B45C-4A6D-93D1-1FA23892F7F9}"/>
    <pc:docChg chg="addSld modSld">
      <pc:chgData name="Andrea Castro Troya" userId="58fec591-b333-4c59-a2df-1c57e39d4266" providerId="ADAL" clId="{AE61EB92-B45C-4A6D-93D1-1FA23892F7F9}" dt="2024-11-18T11:45:41.400" v="5"/>
      <pc:docMkLst>
        <pc:docMk/>
      </pc:docMkLst>
      <pc:sldChg chg="add">
        <pc:chgData name="Andrea Castro Troya" userId="58fec591-b333-4c59-a2df-1c57e39d4266" providerId="ADAL" clId="{AE61EB92-B45C-4A6D-93D1-1FA23892F7F9}" dt="2024-11-18T11:44:00.882" v="0"/>
        <pc:sldMkLst>
          <pc:docMk/>
          <pc:sldMk cId="215587093" sldId="2447"/>
        </pc:sldMkLst>
      </pc:sldChg>
      <pc:sldChg chg="add">
        <pc:chgData name="Andrea Castro Troya" userId="58fec591-b333-4c59-a2df-1c57e39d4266" providerId="ADAL" clId="{AE61EB92-B45C-4A6D-93D1-1FA23892F7F9}" dt="2024-11-18T11:44:34.411" v="1"/>
        <pc:sldMkLst>
          <pc:docMk/>
          <pc:sldMk cId="585327111" sldId="2448"/>
        </pc:sldMkLst>
      </pc:sldChg>
      <pc:sldChg chg="add">
        <pc:chgData name="Andrea Castro Troya" userId="58fec591-b333-4c59-a2df-1c57e39d4266" providerId="ADAL" clId="{AE61EB92-B45C-4A6D-93D1-1FA23892F7F9}" dt="2024-11-18T11:44:50.787" v="2"/>
        <pc:sldMkLst>
          <pc:docMk/>
          <pc:sldMk cId="1452570761" sldId="2449"/>
        </pc:sldMkLst>
      </pc:sldChg>
      <pc:sldChg chg="add">
        <pc:chgData name="Andrea Castro Troya" userId="58fec591-b333-4c59-a2df-1c57e39d4266" providerId="ADAL" clId="{AE61EB92-B45C-4A6D-93D1-1FA23892F7F9}" dt="2024-11-18T11:45:06.339" v="3"/>
        <pc:sldMkLst>
          <pc:docMk/>
          <pc:sldMk cId="2172438667" sldId="2450"/>
        </pc:sldMkLst>
      </pc:sldChg>
      <pc:sldChg chg="add">
        <pc:chgData name="Andrea Castro Troya" userId="58fec591-b333-4c59-a2df-1c57e39d4266" providerId="ADAL" clId="{AE61EB92-B45C-4A6D-93D1-1FA23892F7F9}" dt="2024-11-18T11:45:21.662" v="4"/>
        <pc:sldMkLst>
          <pc:docMk/>
          <pc:sldMk cId="1565678374" sldId="2453"/>
        </pc:sldMkLst>
      </pc:sldChg>
      <pc:sldChg chg="add">
        <pc:chgData name="Andrea Castro Troya" userId="58fec591-b333-4c59-a2df-1c57e39d4266" providerId="ADAL" clId="{AE61EB92-B45C-4A6D-93D1-1FA23892F7F9}" dt="2024-11-18T11:45:41.400" v="5"/>
        <pc:sldMkLst>
          <pc:docMk/>
          <pc:sldMk cId="3651572448" sldId="245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lv-LV">
              <a:solidFill>
                <a:schemeClr val="tx1"/>
              </a:solidFill>
              <a:latin typeface="EC Square Sans Pro" panose="020B0506040000020004" pitchFamily="34" charset="0"/>
            </a:rPr>
            <a:t>Citi noteikumi attiecas uz </a:t>
          </a: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lv-LV" sz="2800" dirty="0">
              <a:latin typeface="EC Square Sans Pro" panose="020B0506040000020004" pitchFamily="34" charset="0"/>
            </a:rPr>
            <a:t>Perorālas zāles </a:t>
          </a:r>
        </a:p>
        <a:p>
          <a:r>
            <a:rPr lang="lv-LV" sz="2000" dirty="0">
              <a:latin typeface="EC Square Sans Pro" panose="020B0506040000020004" pitchFamily="34" charset="0"/>
            </a:rPr>
            <a:t>(dzīvnieku turētājs iejauc barībā vai ūdenī saimniecībā)</a:t>
          </a: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lv-LV" dirty="0">
              <a:solidFill>
                <a:schemeClr val="bg1"/>
              </a:solidFill>
              <a:latin typeface="EC Square Sans Pro" panose="020B0506040000020004" pitchFamily="34" charset="0"/>
            </a:rPr>
            <a:t>Ievadīšanu </a:t>
          </a:r>
          <a:br>
            <a:rPr lang="es-ES" dirty="0">
              <a:solidFill>
                <a:schemeClr val="bg1"/>
              </a:solidFill>
              <a:latin typeface="EC Square Sans Pro" panose="020B0506040000020004" pitchFamily="34" charset="0"/>
            </a:rPr>
          </a:br>
          <a:r>
            <a:rPr lang="lv-LV" dirty="0">
              <a:solidFill>
                <a:schemeClr val="bg1"/>
              </a:solidFill>
              <a:latin typeface="EC Square Sans Pro" panose="020B0506040000020004" pitchFamily="34" charset="0"/>
            </a:rPr>
            <a:t>ar barību</a:t>
          </a: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lv-LV" dirty="0">
              <a:latin typeface="EC Square Sans Pro" panose="020B0506040000020004" pitchFamily="34" charset="0"/>
            </a:rPr>
            <a:t>Ievadīšana </a:t>
          </a:r>
          <a:br>
            <a:rPr lang="es-ES" dirty="0">
              <a:latin typeface="EC Square Sans Pro" panose="020B0506040000020004" pitchFamily="34" charset="0"/>
            </a:rPr>
          </a:br>
          <a:r>
            <a:rPr lang="lv-LV" dirty="0">
              <a:latin typeface="EC Square Sans Pro" panose="020B0506040000020004" pitchFamily="34" charset="0"/>
            </a:rPr>
            <a:t>ar ūdeni</a:t>
          </a: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lv-LV" sz="2800" dirty="0">
              <a:solidFill>
                <a:schemeClr val="tx1"/>
              </a:solidFill>
              <a:latin typeface="EC Square Sans Pro" panose="020B0506040000020004" pitchFamily="34" charset="0"/>
            </a:rPr>
            <a:t>Ārstnieciskā barība</a:t>
          </a:r>
        </a:p>
        <a:p>
          <a:r>
            <a:rPr lang="lv-LV" sz="1800" dirty="0">
              <a:solidFill>
                <a:schemeClr val="tx1"/>
              </a:solidFill>
              <a:latin typeface="EC Square Sans Pro" panose="020B0506040000020004" pitchFamily="34" charset="0"/>
            </a:rPr>
            <a:t>(barība, ko barības ražošanas uzņēmums sajauc ar zālēm barības maisītājā vai mobilajā maisītājā, vai izmantojot īpaši aprīkotu transportlīdzekli)</a:t>
          </a: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pt>
    <dgm:pt modelId="{C8FBC1DD-3B75-4A30-BDF0-72869C171122}" type="pres">
      <dgm:prSet presAssocID="{865A933C-C587-45D5-ADCB-A31B7DCA0276}" presName="connTx" presStyleLbl="parChTrans1D2" presStyleIdx="0" presStyleCnt="2"/>
      <dgm:spPr/>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209889" custLinFactNeighborX="-2233" custLinFactNeighborY="-25421"/>
      <dgm:spPr/>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pt>
    <dgm:pt modelId="{27551C29-51E4-4FD4-9B7D-8BDA8DC047E0}" type="pres">
      <dgm:prSet presAssocID="{EE132CA6-C8A5-488D-8638-EE246B8D858E}" presName="connTx" presStyleLbl="parChTrans1D2" presStyleIdx="1" presStyleCnt="2"/>
      <dgm:spPr/>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13530"/>
      <dgm:spPr/>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pt>
    <dgm:pt modelId="{E2C9B4E6-C99F-4AD2-B0A6-7F40A0A3A94B}" type="pres">
      <dgm:prSet presAssocID="{3D5A27C2-6AFF-4304-BCA4-D3E224288C62}" presName="connTx" presStyleLbl="parChTrans1D3" presStyleIdx="0" presStyleCnt="2"/>
      <dgm:spPr/>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1336"/>
      <dgm:spPr/>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pt>
    <dgm:pt modelId="{48E44880-5249-4A0A-A93C-4199097A5458}" type="pres">
      <dgm:prSet presAssocID="{4024C9D4-D69C-42D8-AD58-E4F4D1B799B8}" presName="connTx" presStyleLbl="parChTrans1D3" presStyleIdx="1" presStyleCnt="2"/>
      <dgm:spPr/>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78" custLinFactNeighborY="5523"/>
      <dgm:spPr/>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3BE01E08-3C91-4526-A69A-30E916C1961C}" srcId="{49840940-B5E0-4C2F-A221-69B1A7F07BA3}" destId="{F52243D7-8410-4BE7-A94A-4C97B1EEE0FA}" srcOrd="0" destOrd="0" parTransId="{52DB4A73-99B0-46DE-BAE9-D04FCA0F7A67}" sibTransId="{F3D1F278-7628-498E-AB69-41339A6FF3F2}"/>
    <dgm:cxn modelId="{4298B50F-B5E8-42AE-A28F-3AB58913D9DF}" type="presOf" srcId="{4024C9D4-D69C-42D8-AD58-E4F4D1B799B8}" destId="{48E44880-5249-4A0A-A93C-4199097A5458}" srcOrd="1" destOrd="0" presId="urn:microsoft.com/office/officeart/2005/8/layout/hierarchy5"/>
    <dgm:cxn modelId="{6501F30F-1CDC-4E3A-B1A7-E374F64BB09A}" type="presOf" srcId="{49840940-B5E0-4C2F-A221-69B1A7F07BA3}" destId="{E290FBA2-CC32-43EB-A64A-BB03076940A3}" srcOrd="0" destOrd="0" presId="urn:microsoft.com/office/officeart/2005/8/layout/hierarchy5"/>
    <dgm:cxn modelId="{FE308F1B-17EC-4D29-9A25-928C0D32A8AB}" type="presOf" srcId="{865A933C-C587-45D5-ADCB-A31B7DCA0276}" destId="{C8FBC1DD-3B75-4A30-BDF0-72869C171122}" srcOrd="1"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36826AAA-C6AC-48A3-913F-385ACA1B1592}" type="presOf" srcId="{74F68A50-1B98-476E-BEA5-1D097A21F5CA}" destId="{648DB4D0-7FA0-4BCA-8F42-0ED7942B08C2}" srcOrd="0"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C5EEADD2-3355-4A43-AC18-8B575E5FEC77}" type="presOf" srcId="{6C6F50E1-24CC-4110-86E5-D49A5C367B16}" destId="{2D3E6146-CCB2-4079-B87F-FBE50FFB8125}"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8F1EA0E7-49F4-473B-A0D9-86BB23C98E61}" type="presOf" srcId="{3D5A27C2-6AFF-4304-BCA4-D3E224288C62}" destId="{EEA59F76-1A8C-4C30-BAA1-8734A5405816}"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lv-LV" sz="2600" kern="1200">
              <a:solidFill>
                <a:schemeClr val="tx1"/>
              </a:solidFill>
              <a:latin typeface="EC Square Sans Pro" panose="020B0506040000020004" pitchFamily="34" charset="0"/>
            </a:rPr>
            <a:t>Citi noteikumi attiecas uz </a:t>
          </a:r>
        </a:p>
      </dsp:txBody>
      <dsp:txXfrm>
        <a:off x="34457" y="2029858"/>
        <a:ext cx="1919452" cy="930768"/>
      </dsp:txXfrm>
    </dsp:sp>
    <dsp:sp modelId="{FBF1D535-BA08-43A6-99DE-E066AFB0E81C}">
      <dsp:nvSpPr>
        <dsp:cNvPr id="0" name=""/>
        <dsp:cNvSpPr/>
      </dsp:nvSpPr>
      <dsp:spPr>
        <a:xfrm rot="17959549">
          <a:off x="1593881" y="1812937"/>
          <a:ext cx="1524765" cy="35244"/>
        </a:xfrm>
        <a:custGeom>
          <a:avLst/>
          <a:gdLst/>
          <a:ahLst/>
          <a:cxnLst/>
          <a:rect l="0" t="0" r="0" b="0"/>
          <a:pathLst>
            <a:path>
              <a:moveTo>
                <a:pt x="0" y="17622"/>
              </a:moveTo>
              <a:lnTo>
                <a:pt x="152476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18145" y="1792440"/>
        <a:ext cx="76238" cy="76238"/>
      </dsp:txXfrm>
    </dsp:sp>
    <dsp:sp modelId="{2D3E6146-CCB2-4079-B87F-FBE50FFB8125}">
      <dsp:nvSpPr>
        <dsp:cNvPr id="0" name=""/>
        <dsp:cNvSpPr/>
      </dsp:nvSpPr>
      <dsp:spPr>
        <a:xfrm>
          <a:off x="2729661" y="128307"/>
          <a:ext cx="3234955" cy="2075139"/>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lv-LV" sz="2800" kern="1200" dirty="0">
              <a:solidFill>
                <a:schemeClr val="tx1"/>
              </a:solidFill>
              <a:latin typeface="EC Square Sans Pro" panose="020B0506040000020004" pitchFamily="34" charset="0"/>
            </a:rPr>
            <a:t>Ārstnieciskā barība</a:t>
          </a:r>
        </a:p>
        <a:p>
          <a:pPr marL="0" lvl="0" indent="0" algn="ctr" defTabSz="1244600">
            <a:lnSpc>
              <a:spcPct val="90000"/>
            </a:lnSpc>
            <a:spcBef>
              <a:spcPct val="0"/>
            </a:spcBef>
            <a:spcAft>
              <a:spcPct val="35000"/>
            </a:spcAft>
            <a:buNone/>
          </a:pPr>
          <a:r>
            <a:rPr lang="lv-LV" sz="1800" kern="1200" dirty="0">
              <a:solidFill>
                <a:schemeClr val="tx1"/>
              </a:solidFill>
              <a:latin typeface="EC Square Sans Pro" panose="020B0506040000020004" pitchFamily="34" charset="0"/>
            </a:rPr>
            <a:t>(barība, ko barības ražošanas uzņēmums sajauc ar zālēm barības maisītājā vai mobilajā maisītājā, vai izmantojot īpaši aprīkotu transportlīdzekli)</a:t>
          </a:r>
        </a:p>
      </dsp:txBody>
      <dsp:txXfrm>
        <a:off x="2790440" y="189086"/>
        <a:ext cx="3113397" cy="1953581"/>
      </dsp:txXfrm>
    </dsp:sp>
    <dsp:sp modelId="{61694B86-253D-4A40-931A-F8F2732E8B11}">
      <dsp:nvSpPr>
        <dsp:cNvPr id="0" name=""/>
        <dsp:cNvSpPr/>
      </dsp:nvSpPr>
      <dsp:spPr>
        <a:xfrm rot="3599988">
          <a:off x="1623327" y="3100365"/>
          <a:ext cx="1438170" cy="35244"/>
        </a:xfrm>
        <a:custGeom>
          <a:avLst/>
          <a:gdLst/>
          <a:ahLst/>
          <a:cxnLst/>
          <a:rect l="0" t="0" r="0" b="0"/>
          <a:pathLst>
            <a:path>
              <a:moveTo>
                <a:pt x="0" y="17622"/>
              </a:moveTo>
              <a:lnTo>
                <a:pt x="1438170"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06458" y="3082033"/>
        <a:ext cx="71908" cy="71908"/>
      </dsp:txXfrm>
    </dsp:sp>
    <dsp:sp modelId="{F95EF68C-ADEC-4363-9740-CB6CEB0E641C}">
      <dsp:nvSpPr>
        <dsp:cNvPr id="0" name=""/>
        <dsp:cNvSpPr/>
      </dsp:nvSpPr>
      <dsp:spPr>
        <a:xfrm>
          <a:off x="2701958" y="2736852"/>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lv-LV" sz="2800" kern="1200" dirty="0">
              <a:latin typeface="EC Square Sans Pro" panose="020B0506040000020004" pitchFamily="34" charset="0"/>
            </a:rPr>
            <a:t>Perorālas zāles </a:t>
          </a:r>
        </a:p>
        <a:p>
          <a:pPr marL="0" lvl="0" indent="0" algn="ctr" defTabSz="1244600">
            <a:lnSpc>
              <a:spcPct val="90000"/>
            </a:lnSpc>
            <a:spcBef>
              <a:spcPct val="0"/>
            </a:spcBef>
            <a:spcAft>
              <a:spcPct val="35000"/>
            </a:spcAft>
            <a:buNone/>
          </a:pPr>
          <a:r>
            <a:rPr lang="lv-LV" sz="2000" kern="1200" dirty="0">
              <a:latin typeface="EC Square Sans Pro" panose="020B0506040000020004" pitchFamily="34" charset="0"/>
            </a:rPr>
            <a:t>(dzīvnieku turētājs iejauc barībā vai ūdenī saimniecībā)</a:t>
          </a:r>
        </a:p>
      </dsp:txBody>
      <dsp:txXfrm>
        <a:off x="2760763" y="2795657"/>
        <a:ext cx="3200592" cy="1890150"/>
      </dsp:txXfrm>
    </dsp:sp>
    <dsp:sp modelId="{EEA59F76-1A8C-4C30-BAA1-8734A5405816}">
      <dsp:nvSpPr>
        <dsp:cNvPr id="0" name=""/>
        <dsp:cNvSpPr/>
      </dsp:nvSpPr>
      <dsp:spPr>
        <a:xfrm rot="18948876">
          <a:off x="5854886" y="3315940"/>
          <a:ext cx="1168379" cy="35244"/>
        </a:xfrm>
        <a:custGeom>
          <a:avLst/>
          <a:gdLst/>
          <a:ahLst/>
          <a:cxnLst/>
          <a:rect l="0" t="0" r="0" b="0"/>
          <a:pathLst>
            <a:path>
              <a:moveTo>
                <a:pt x="0" y="17622"/>
              </a:moveTo>
              <a:lnTo>
                <a:pt x="1168379"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09866" y="3304353"/>
        <a:ext cx="58418" cy="58418"/>
      </dsp:txXfrm>
    </dsp:sp>
    <dsp:sp modelId="{648DB4D0-7FA0-4BCA-8F42-0ED7942B08C2}">
      <dsp:nvSpPr>
        <dsp:cNvPr id="0" name=""/>
        <dsp:cNvSpPr/>
      </dsp:nvSpPr>
      <dsp:spPr>
        <a:xfrm>
          <a:off x="6857991" y="2432050"/>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lv-LV" sz="2600" kern="1200" dirty="0">
              <a:solidFill>
                <a:schemeClr val="bg1"/>
              </a:solidFill>
              <a:latin typeface="EC Square Sans Pro" panose="020B0506040000020004" pitchFamily="34" charset="0"/>
            </a:rPr>
            <a:t>Ievadīšanu </a:t>
          </a:r>
          <a:br>
            <a:rPr lang="es-ES" sz="2600" kern="1200" dirty="0">
              <a:solidFill>
                <a:schemeClr val="bg1"/>
              </a:solidFill>
              <a:latin typeface="EC Square Sans Pro" panose="020B0506040000020004" pitchFamily="34" charset="0"/>
            </a:rPr>
          </a:br>
          <a:r>
            <a:rPr lang="lv-LV" sz="2600" kern="1200" dirty="0">
              <a:solidFill>
                <a:schemeClr val="bg1"/>
              </a:solidFill>
              <a:latin typeface="EC Square Sans Pro" panose="020B0506040000020004" pitchFamily="34" charset="0"/>
            </a:rPr>
            <a:t>ar barību</a:t>
          </a:r>
        </a:p>
      </dsp:txBody>
      <dsp:txXfrm>
        <a:off x="6886949" y="2461008"/>
        <a:ext cx="1919452" cy="930768"/>
      </dsp:txXfrm>
    </dsp:sp>
    <dsp:sp modelId="{39D65ED2-01CD-47FC-9F06-E4399AC37A9B}">
      <dsp:nvSpPr>
        <dsp:cNvPr id="0" name=""/>
        <dsp:cNvSpPr/>
      </dsp:nvSpPr>
      <dsp:spPr>
        <a:xfrm rot="1764200">
          <a:off x="5955966" y="3967775"/>
          <a:ext cx="996690" cy="35244"/>
        </a:xfrm>
        <a:custGeom>
          <a:avLst/>
          <a:gdLst/>
          <a:ahLst/>
          <a:cxnLst/>
          <a:rect l="0" t="0" r="0" b="0"/>
          <a:pathLst>
            <a:path>
              <a:moveTo>
                <a:pt x="0" y="17622"/>
              </a:moveTo>
              <a:lnTo>
                <a:pt x="996690"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29394" y="3960479"/>
        <a:ext cx="49834" cy="49834"/>
      </dsp:txXfrm>
    </dsp:sp>
    <dsp:sp modelId="{045A6619-E40C-4B52-8C20-4AB2F202DA54}">
      <dsp:nvSpPr>
        <dsp:cNvPr id="0" name=""/>
        <dsp:cNvSpPr/>
      </dsp:nvSpPr>
      <dsp:spPr>
        <a:xfrm>
          <a:off x="6888462" y="3735719"/>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lv-LV" sz="2600" kern="1200" dirty="0">
              <a:latin typeface="EC Square Sans Pro" panose="020B0506040000020004" pitchFamily="34" charset="0"/>
            </a:rPr>
            <a:t>Ievadīšana </a:t>
          </a:r>
          <a:br>
            <a:rPr lang="es-ES" sz="2600" kern="1200" dirty="0">
              <a:latin typeface="EC Square Sans Pro" panose="020B0506040000020004" pitchFamily="34" charset="0"/>
            </a:rPr>
          </a:br>
          <a:r>
            <a:rPr lang="lv-LV" sz="2600" kern="1200" dirty="0">
              <a:latin typeface="EC Square Sans Pro" panose="020B0506040000020004" pitchFamily="34" charset="0"/>
            </a:rPr>
            <a:t>ar ūdeni</a:t>
          </a:r>
        </a:p>
      </dsp:txBody>
      <dsp:txXfrm>
        <a:off x="6917420" y="3764677"/>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18/11/2024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v-LV"/>
              <a:t>Tāpēc deleģētais akts par perorāli lietojamām zālēm attiecas uz veterinārajām zālēm, ko ievada iekšķīgi, iejaucot barībā vai pievienojot barībai, un uz veterināro zāļu iejaukšanu dzeramajā ūdenī vai šķidrajā barībā, ko veic dzīvnieku turētājs. Tā nebūtu jāpiemēro veterināro zāļu iejaukšanai barībā, ko veic barības apritē iesaistītie uzņēmēji neatkarīgi no tā, vai tie darbojas barības ražotnē, ar mobilo barības maisītāju vai saimniecības barības maisītāju, uz ko attiecas Regula (ES) 2019/4. </a:t>
            </a:r>
          </a:p>
          <a:p>
            <a:endParaRPr lang="en-US" dirty="0"/>
          </a:p>
          <a:p>
            <a:r>
              <a:rPr lang="lv-LV"/>
              <a:t>f) “mobilais barības maisītājs” ir barības apritē iesaistīts uzņēmējs, kuram ir barības uzņēmums, kurā ir īpaši aprīkots transportlīdzeklis ārstnieciskās barības izgatavošanai; g) “saimniecības barības maisītājs” ir barības apritē iesaistīts uzņēmējs, kas izgatavo ārstniecisko barību lietošanai tikai savā saimniecībā;</a:t>
            </a:r>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v-LV"/>
              <a:t>1. Ārstniecisko barību piegādā dzīvnieku turētājiem:</a:t>
            </a:r>
          </a:p>
          <a:p>
            <a:r>
              <a:rPr lang="lv-LV"/>
              <a:t>a) ja tie uzrāda ārstnieciskajai barībai izrakstīto veterināro recepti, un, gadījumā, ja barību izgatavo saimniecības barības maisītāji, tiem ir šāda recepte; un</a:t>
            </a:r>
          </a:p>
          <a:p>
            <a:r>
              <a:rPr lang="lv-LV"/>
              <a:t>b) ievērojot 2. līdz 10. punktā paredzētos nosacījumus.</a:t>
            </a:r>
          </a:p>
          <a:p>
            <a:endParaRPr lang="en-US" dirty="0"/>
          </a:p>
          <a:p>
            <a:r>
              <a:rPr lang="lv-LV"/>
              <a:t>2. Veterināro recepti ārstnieciskajai barībai izsniedz tikai pēc tam, kad veterinārārsts ir veicis klīnisku izmeklēšanu vai citādi pienācīgi novērtējis dzīvnieka vai dzīvnieku grupas veselības stāvokli, un tikai diagnosticētai slimībai.</a:t>
            </a:r>
          </a:p>
          <a:p>
            <a:endParaRPr lang="en-US" dirty="0"/>
          </a:p>
          <a:p>
            <a:r>
              <a:rPr lang="lv-LV"/>
              <a:t>3. Atkāpjoties no 2. punkta, ārstnieciskajai barībai, kura satur imunoloģiskas veterinārās zāles, var izsniegt veterināru recepti arī tad, ja nav diagnosticētas slimības.</a:t>
            </a:r>
          </a:p>
          <a:p>
            <a:endParaRPr lang="en-US" dirty="0"/>
          </a:p>
          <a:p>
            <a:r>
              <a:rPr lang="lv-LV"/>
              <a:t>4.  Atkāpjoties no 2. punkta, ja nav iespējams apstiprināt diagnosticētas slimības esamību, ārstnieciskajai barībai, kas satur pretparazītu līdzekļus bez antimikrobiālas iedarbības, var izsniegt veterināru recepti, pamatojoties uz</a:t>
            </a:r>
          </a:p>
          <a:p>
            <a:r>
              <a:rPr lang="lv-LV"/>
              <a:t> informāciju par parazītu invadēšanās statusu dzīvniekā vai dzīvnieku grupā.</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6</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v-LV"/>
              <a:t>6. Ārstnieciskajai barībai izrakstītajā veterinārajā receptē norāda V pielikumā minēto informāciju. Ārstnieciskajai barībai izrakstītās veterinārās receptes oriģinālu glabā izgatavotājs vai attiecīgā gadījumā barības apritē iesaistītais</a:t>
            </a:r>
          </a:p>
          <a:p>
            <a:r>
              <a:rPr lang="lv-LV"/>
              <a:t>uzņēmējs, kas piegādā ārstniecisko barību dzīvnieku turētājam. Veterinārārsts vai 5. punktā minētais speciālists, kas izsniedz recepti, un produktīvo vai kažokzvēru turētājs glabā ārstnieciskajai barībai izrakstītās veterinārās receptes kopiju.uzņēmējs, kas piegādā ārstniecisko barību dzīvnieku turētājam. Oriģinālu un kopijas glabā piecus gadus no izdošanas dienas.</a:t>
            </a:r>
          </a:p>
          <a:p>
            <a:endParaRPr lang="en-US" dirty="0"/>
          </a:p>
          <a:p>
            <a:r>
              <a:rPr lang="lv-LV"/>
              <a:t>7. Ārstniecisko barību, kas saņemta pēc vienas ārstnieciskajai barībai izrakstītas veterinārās receptes, nelieto vairāk kā vienai ārstēšanas reizei, bet tas neattiecas uz ārstniecisko barību neproduktīvajiem dzīvniekiem, izņemot kažokzvērus.</a:t>
            </a:r>
          </a:p>
          <a:p>
            <a:r>
              <a:rPr lang="lv-LV"/>
              <a:t>Ārstēšanas ilgums atbilst barībā iestrādāto veterināro zāļu aprakstam, un, ja ārstēšanās ilgums nav norādīts, tas nepārsniedz vienu mēnesi vai tādas ārstnieciskās barības gadījumā, kas satur</a:t>
            </a:r>
          </a:p>
          <a:p>
            <a:r>
              <a:rPr lang="lv-LV"/>
              <a:t>antibiotiskas veterinārās zāles, – divas nedēļas.</a:t>
            </a:r>
          </a:p>
          <a:p>
            <a:endParaRPr lang="en-US" dirty="0"/>
          </a:p>
          <a:p>
            <a:r>
              <a:rPr lang="lv-LV"/>
              <a:t>8. Ārstnieciskajai barībai izrakstīta veterinārā recepte ir derīga ne ilgāk kā sešus mēnešus no tās izsniegšanas dienas attiecībā uz neproduktīvajiem dzīvniekiem, izņemot kažokzvērus, un trīs nedēļas attiecībā uz produktīvajiem dzīvniekiem un</a:t>
            </a:r>
          </a:p>
          <a:p>
            <a:r>
              <a:rPr lang="lv-LV"/>
              <a:t>kažokzvēriem. Ja tā ir ārstnieciskā barība, kas satur antimikrobiālās veterinārās zāles, recepte ir derīga ne ilgāk kā piecas dienas no tās izsniegšanas dienas.</a:t>
            </a:r>
          </a:p>
          <a:p>
            <a:endParaRPr lang="en-US" dirty="0"/>
          </a:p>
          <a:p>
            <a:r>
              <a:rPr lang="lv-LV"/>
              <a:t>9.  Veterinārārsts, kas izsniedz veterināro recepti ārstnieciskajai barībai, pārliecinās, ka no veterināriem apsvērumiem minēto zāļu lietošana mērķdzīvniekiem ir pamatota.  Turklāt veterinārārsts nodrošina, ka attiecīgo veterināro zāļu ievadīšana</a:t>
            </a:r>
          </a:p>
          <a:p>
            <a:r>
              <a:rPr lang="lv-LV"/>
              <a:t>nav neapvienojama ar citu ārstēšanu vai lietošanu un ka nav kontrindikāciju vai mijiedarbības, lietojot vairāku veidu zāles. Veterinārārsts jo īpaši neizraksta</a:t>
            </a:r>
          </a:p>
          <a:p>
            <a:r>
              <a:rPr lang="lv-LV"/>
              <a:t>ārstniecisko barību ar vairāk kā vienām veterinārajām zālēm, kas satur antimikrobiālos līdzekļus.</a:t>
            </a:r>
          </a:p>
          <a:p>
            <a:endParaRPr lang="en-US" dirty="0"/>
          </a:p>
          <a:p>
            <a:r>
              <a:rPr lang="lv-LV"/>
              <a:t>10. Ārstnieciskās barības veterinārā recepte:</a:t>
            </a:r>
          </a:p>
          <a:p>
            <a:r>
              <a:rPr lang="lv-LV"/>
              <a:t>a) atbilst veterināro zāļu aprakstam, izņemot veterinārās zāles, ko </a:t>
            </a:r>
          </a:p>
          <a:p>
            <a:r>
              <a:rPr lang="lv-LV"/>
              <a:t>paredzēts lietot saskaņā ar Regulas (ES) 2019/6 112., 113. vai</a:t>
            </a:r>
          </a:p>
          <a:p>
            <a:r>
              <a:rPr lang="lv-LV"/>
              <a:t> 114. pantu;</a:t>
            </a:r>
          </a:p>
          <a:p>
            <a:r>
              <a:rPr lang="lv-LV"/>
              <a:t>b) satur norādi par to, kāda veterināro zāļu dienas deva iestrādājama tādā ārstnieciskās barības </a:t>
            </a:r>
          </a:p>
          <a:p>
            <a:r>
              <a:rPr lang="lv-LV"/>
              <a:t>daudzumā, kas nodrošina, ka mērķdzīvnieks uzņem šo dienas devu, ņemot vērā, ka slimiem dzīvniekiem barības uzņemšanas daudzums var</a:t>
            </a:r>
          </a:p>
          <a:p>
            <a:r>
              <a:rPr lang="lv-LV"/>
              <a:t>atšķirties no normālas dienas devas;</a:t>
            </a:r>
          </a:p>
          <a:p>
            <a:r>
              <a:rPr lang="lv-LV"/>
              <a:t>c) nodrošina, ka ārstnieciskā barībai, kas satur veterināro zāļu devu, atbilst vismaz 50 %</a:t>
            </a:r>
          </a:p>
          <a:p>
            <a:r>
              <a:rPr lang="lv-LV"/>
              <a:t>dienas barības devas sausnā un ka atgremotājiem veterināro zāļu dienas devā iekļauj</a:t>
            </a:r>
          </a:p>
          <a:p>
            <a:r>
              <a:rPr lang="lv-LV"/>
              <a:t>vismaz 50 % papildbarības, izņemot minerālbarību;</a:t>
            </a:r>
          </a:p>
          <a:p>
            <a:r>
              <a:rPr lang="lv-LV"/>
              <a:t>d) satur norādi par aktīvo vielu iestrādājamo procentuālo daudzumu, kas aprēķināts, pamatojoties uz attiecīgajiem parametriem.</a:t>
            </a:r>
          </a:p>
          <a:p>
            <a:endParaRPr lang="en-US" dirty="0"/>
          </a:p>
          <a:p>
            <a:r>
              <a:rPr lang="lv-LV"/>
              <a:t>11.  Veterinārās receptes ārstnieciskajai barībai, kas izsniegtas saskaņā ar 2., 3. un 4. punktu, atzīst visā Savienībā.</a:t>
            </a:r>
          </a:p>
          <a:p>
            <a:endParaRPr lang="en-US" dirty="0"/>
          </a:p>
          <a:p>
            <a:r>
              <a:rPr lang="lv-LV"/>
              <a:t>12. Komisija ar īstenošanas aktiem var noteikt paraugu V pielikumā </a:t>
            </a:r>
          </a:p>
          <a:p>
            <a:r>
              <a:rPr lang="lv-LV"/>
              <a:t>paredzētās informācijas sniegšanai. Minētais paraugs ir pieejams arī elektroniskā veidā. Minētos īstenošanas aktus</a:t>
            </a:r>
          </a:p>
          <a:p>
            <a:r>
              <a:rPr lang="lv-LV"/>
              <a:t> pieņem saskaņā ar 21. panta 2. punktā minēto procedūru.</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lv-LV" sz="1800" b="1" i="0" u="none" strike="noStrike" baseline="0">
                <a:solidFill>
                  <a:srgbClr val="000000"/>
                </a:solidFill>
                <a:latin typeface="EUAlbertina"/>
              </a:rPr>
              <a:t>PAPILDU SLAIDI, KO IZMANTOT, JA RODAS JAUTĀJUMI PAR PERORĀLI LIETOJAMĀM ZĀLĒM</a:t>
            </a: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lv-LV" sz="1800" b="0" i="0" u="none" strike="noStrike" baseline="0">
                <a:solidFill>
                  <a:srgbClr val="000000"/>
                </a:solidFill>
                <a:latin typeface="EUAlbertina"/>
              </a:rPr>
              <a:t>Salīdzinājumā ar individuālo ārstēšanu, ārstējot ar perorāli lietojamām zālēm, ir lielāks risks, ka tās nebūs iedarbīgas. Tātad šie papildu noteikumi ir paredzēti, lai nepieļautu, ka izstrādājumi zaudē iedarbīgumu, izvairītos no rezistences veidošanās un izplatīšanās, kā arī lai novērstu piesārņojumu vai netīšu lietošanu sugām, kas nav mērķsugas, cilvēkiem vai izplatīšanos vidē. </a:t>
            </a:r>
          </a:p>
          <a:p>
            <a:pPr marL="285750" indent="-285750">
              <a:buFontTx/>
              <a:buChar char="-"/>
            </a:pPr>
            <a:r>
              <a:rPr lang="lv-LV" sz="1800" b="0" i="0" u="none" strike="noStrike" baseline="0">
                <a:solidFill>
                  <a:srgbClr val="000000"/>
                </a:solidFill>
                <a:latin typeface="EUAlbertina"/>
              </a:rPr>
              <a:t>Tas attiecas uz visām perorāli lietojamām zālēm, izņemot ārstniecisko barību, ko sajauc barības ražošanas uzņēmējs. Šī regula attiecas uz atļautām un izrakstītām veterinārajām zālēm, ko perorāli ievada dzeramajā ūdenī, iejauc barībā vai ievada uz barības virsmas tieši pirms izbarošanas un ko dzīvnieku turētājs ievada produktīvajiem dzīvniekiem</a:t>
            </a:r>
          </a:p>
          <a:p>
            <a:pPr marL="285750" indent="-285750">
              <a:buFontTx/>
              <a:buChar char="-"/>
            </a:pPr>
            <a:r>
              <a:rPr lang="lv-LV" sz="1800" b="0" i="0" u="none" strike="noStrike" baseline="0">
                <a:solidFill>
                  <a:srgbClr val="000000"/>
                </a:solidFill>
                <a:latin typeface="EUAlbertina"/>
              </a:rPr>
              <a:t>Veterinārārstam šeit ir izšķiroša loma: pirms zāļu izrakstīšanas viņam ir jāpārzina situācija saimniecībā, aprīkojums, barība utt., lai būtu skaidrs, ka veterinārās zāles var efektīvi lietot. Viņiem arī jākonsultē dzīvnieka īpašnieks par to, kā utilizēt atlikušās zāles vai tās izņemt no lietošanas. </a:t>
            </a:r>
          </a:p>
          <a:p>
            <a:r>
              <a:rPr lang="lv-LV" sz="1800" b="0" i="0" u="none" strike="noStrike" baseline="0">
                <a:solidFill>
                  <a:srgbClr val="000000"/>
                </a:solidFill>
                <a:latin typeface="EUAlbertina"/>
              </a:rPr>
              <a:t>- Ja veterinārās perorāli lietojamās zāles tiek iejauktas cietajā barībā, dzīvnieki, iespējams, sacensties par vienu un to pašu barību un var rasties nepietiekamas un pārmērīgas devas risks.  Tas ir īpaši svarīgi attiecībā uz antimikrobiāliem un pretparazītu līdzekļiem, jo tas var izraisīt rezistenci pret antimikrobiāliem un pretparazītu līdzekļiem. Tādēļ antimikrobiālu vai pretparazītu līdzekļu izrakstīšana un perorāla cietajā barībā iejauktu vai uz tās uzkaisītu zāļu došana ir pieļaujama tikai tad, ja dzīvniekus baro individuāli vai ja veterināro zāļu uzņemšanu atsevišķiem dzīvniekiem var efektīvi kontrolēt nelielā dzīvnieku grupā.</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872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i="0" u="none" strike="noStrike" baseline="0">
                <a:solidFill>
                  <a:srgbClr val="000000"/>
                </a:solidFill>
                <a:latin typeface="EUAlbertina"/>
              </a:rPr>
              <a:t>PAPILDU SLAIDI, JA RODAS JAUTĀJUMI PAR PERORĀLI LIETOJAMĀM ZĀLĒM</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lv-LV" sz="1800" b="0" i="0" u="none" strike="noStrike" baseline="0">
                <a:solidFill>
                  <a:srgbClr val="000000"/>
                </a:solidFill>
                <a:latin typeface="EUAlbertina"/>
              </a:rPr>
              <a:t>Salīdzinājumā ar individuālo ārstēšanu, ārstējot ar perorāli lietojamām zālēm, ir lielāks risks, ka tās nebūs iedarbīgas. Tātad šie papildu noteikumi ir paredzēti, lai nepieļautu, ka produkti zaudē iedarbīgumu, izvairītos no rezistences veidošanās un izplatīšanās, kā arī lai novērstu piesārņojumu vai netīšu lietošanu sugām, kas nav mērķsugas, cilvēkiem vai izplatīšanos vidē. </a:t>
            </a:r>
          </a:p>
          <a:p>
            <a:pPr marL="285750" indent="-285750">
              <a:buFontTx/>
              <a:buChar char="-"/>
            </a:pPr>
            <a:r>
              <a:rPr lang="lv-LV" sz="1800" b="0" i="0" u="none" strike="noStrike" baseline="0">
                <a:solidFill>
                  <a:srgbClr val="000000"/>
                </a:solidFill>
                <a:latin typeface="EUAlbertina"/>
              </a:rPr>
              <a:t>Tas attiecas uz visām perorāli lietojamām zālēm, izņemot ārstniecisko barību, ko sajauc barības ražošanas uzņēmējs. </a:t>
            </a:r>
          </a:p>
          <a:p>
            <a:pPr marL="285750" indent="-285750">
              <a:buFontTx/>
              <a:buChar char="-"/>
            </a:pPr>
            <a:r>
              <a:rPr lang="lv-LV" sz="1800" b="0" i="0" u="none" strike="noStrike" baseline="0">
                <a:solidFill>
                  <a:srgbClr val="000000"/>
                </a:solidFill>
                <a:latin typeface="EUAlbertina"/>
              </a:rPr>
              <a:t>Veterinārārstam šeit ir izšķiroša loma: pirms zāļu izrakstīšanas viņam ir jāpārzina situācija saimniecībā, aprīkojums, barība utt., lai būtu pārliecināts, ka veterinārās zāles var efektīvi lietot. Viņiem arī jākonsultē dzīvnieka īpašnieks par to, kā utilizēt atlikušās zāles vai tās izņemt no lietošanas. </a:t>
            </a:r>
          </a:p>
          <a:p>
            <a:r>
              <a:rPr lang="lv-LV" sz="1800" b="0" i="0" u="none" strike="noStrike" baseline="0">
                <a:solidFill>
                  <a:srgbClr val="000000"/>
                </a:solidFill>
                <a:latin typeface="EUAlbertina"/>
              </a:rPr>
              <a:t>- Ja veterinārās perorāli lietojamās zāles tiek iejauktas cietajā barībā, dzīvnieki, iespējams, sacensties par vienu un to pašu barību un var rasties nepietiekamas un pārmērīgas devas risks.  Tas ir īpaši svarīgi attiecībā uz antimikrobiāliem un pretparazītu līdzekļiem, jo tas var izraisīt rezistenci pret antimikrobiāliem un pretparazītu līdzekļiem. Tādēļ antimikrobiālu vai pretparazītu līdzekļu izrakstīšana un perorāla cietajā barībā iejauktu vai uz tās uzkaisītu zāļu došana ir pieļaujama tikai tad, ja dzīvniekus baro individuāli vai ja veterināro zāļu uzņemšanu atsevišķiem dzīvniekiem var efektīvi kontrolēt nelielā dzīvnieku grupā.</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070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i="0" u="none" strike="noStrike" baseline="0">
                <a:solidFill>
                  <a:srgbClr val="000000"/>
                </a:solidFill>
                <a:latin typeface="EUAlbertina"/>
              </a:rPr>
              <a:t>PAPILDU SLAIDI, JA RODAS JAUTĀJUMI PAR PERORĀLI LIETOJAMĀM ZĀLĒM</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lv-LV" sz="1800" b="0" i="0" u="none" strike="noStrike" baseline="0">
                <a:solidFill>
                  <a:srgbClr val="000000"/>
                </a:solidFill>
                <a:latin typeface="EUAlbertina"/>
              </a:rPr>
              <a:t>Salīdzinājumā ar individuālo ārstēšanu, ārstējot ar perorāli lietojamām zālēm, ir lielāks risks, ka tās nebūs iedarbīgas. Tātad šie papildu noteikumi ir paredzēti, lai nepieļautu, ka produkti zaudē iedarbīgumu, izvairītos no rezistences veidošanās un izplatīšanās, kā arī lai novērstu piesārņojumu vai netīšu lietošanu sugām, kas nav mērķsugas, cilvēkiem vai izplatīšanos vidē. </a:t>
            </a:r>
          </a:p>
          <a:p>
            <a:pPr marL="285750" indent="-285750">
              <a:buFontTx/>
              <a:buChar char="-"/>
            </a:pPr>
            <a:r>
              <a:rPr lang="lv-LV" sz="1800" b="0" i="0" u="none" strike="noStrike" baseline="0">
                <a:solidFill>
                  <a:srgbClr val="000000"/>
                </a:solidFill>
                <a:latin typeface="EUAlbertina"/>
              </a:rPr>
              <a:t>Tas attiecas uz visām perorāli lietojamām zālēm, izņemot ārstniecisko barību, ko sajauc barības ražošanas uzņēmējs. </a:t>
            </a:r>
          </a:p>
          <a:p>
            <a:pPr marL="285750" indent="-285750">
              <a:buFontTx/>
              <a:buChar char="-"/>
            </a:pPr>
            <a:r>
              <a:rPr lang="lv-LV" sz="1800" b="0" i="0" u="none" strike="noStrike" baseline="0">
                <a:solidFill>
                  <a:srgbClr val="000000"/>
                </a:solidFill>
                <a:latin typeface="EUAlbertina"/>
              </a:rPr>
              <a:t>Veterinārārstam šeit ir izšķiroša loma: pirms zāļu izrakstīšanas viņam ir jāpārzina situācija saimniecībā, aprīkojums, barība utt., lai būtu pārliecināts, ka veterinārās zāles var efektīvi lietot. Viņiem arī jākonsultē dzīvnieka īpašnieks par to, kā utilizēt atlikušās zāles vai tās izņemt no lietošanas. </a:t>
            </a:r>
          </a:p>
          <a:p>
            <a:r>
              <a:rPr lang="lv-LV" sz="1800" b="0" i="0" u="none" strike="noStrike" baseline="0">
                <a:solidFill>
                  <a:srgbClr val="000000"/>
                </a:solidFill>
                <a:latin typeface="EUAlbertina"/>
              </a:rPr>
              <a:t>- Ja veterinārās perorāli lietojamās zāles tiek iejauktas cietajā barībā, dzīvnieki, iespējams, sacensties par vienu un to pašu barību un var rasties nepietiekamas un pārmērīgas devas risks.  Tas ir īpaši svarīgi attiecībā uz antimikrobiāliem un pretparazītu līdzekļiem, jo tas var izraisīt rezistenci pret antimikrobiāliem un pretparazītu līdzekļiem. Tādēļ antimikrobiālu vai pretparazītu līdzekļu izrakstīšana un perorāla cietajā barībā iejauktu vai uz tās uzkaisītu zāļu došana ir pieļaujama tikai tad, ja dzīvniekus baro individuāli vai ja veterināro zāļu uzņemšanu atsevišķiem dzīvniekiem var efektīvi kontrolēt nelielā dzīvnieku grupā.</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73267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8.jpe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47.png"/><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50.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1.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13.jpeg"/><Relationship Id="rId9" Type="http://schemas.openxmlformats.org/officeDocument/2006/relationships/image" Target="../media/image5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7.jpe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51.pn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Master" Target="../slideMasters/slideMaster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1.png"/><Relationship Id="rId3" Type="http://schemas.openxmlformats.org/officeDocument/2006/relationships/image" Target="../media/image51.png"/><Relationship Id="rId7" Type="http://schemas.openxmlformats.org/officeDocument/2006/relationships/image" Target="../media/image7.png"/><Relationship Id="rId12"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47.png"/><Relationship Id="rId5" Type="http://schemas.openxmlformats.org/officeDocument/2006/relationships/image" Target="../media/image5.png"/><Relationship Id="rId15" Type="http://schemas.openxmlformats.org/officeDocument/2006/relationships/hyperlink" Target="http://www.amrfvtraining.eu/" TargetMode="External"/><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a:extLst>
              <a:ext uri="{FF2B5EF4-FFF2-40B4-BE49-F238E27FC236}">
                <a16:creationId xmlns:a16="http://schemas.microsoft.com/office/drawing/2014/main" id="{582D17B3-5A6C-42CA-853B-4103A0708918}"/>
              </a:ext>
            </a:extLst>
          </p:cNvPr>
          <p:cNvPicPr/>
          <p:nvPr userDrawn="1"/>
        </p:nvPicPr>
        <p:blipFill>
          <a:blip r:embed="rId11" cstate="email">
            <a:extLst>
              <a:ext uri="{28A0092B-C50C-407E-A947-70E740481C1C}">
                <a14:useLocalDpi xmlns:a14="http://schemas.microsoft.com/office/drawing/2010/main" val="0"/>
              </a:ext>
            </a:extLst>
          </a:blip>
          <a:srcRect/>
          <a:stretch/>
        </p:blipFill>
        <p:spPr bwMode="auto">
          <a:xfrm>
            <a:off x="8991600" y="5687039"/>
            <a:ext cx="3022600" cy="634126"/>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a:extLst>
              <a:ext uri="{FF2B5EF4-FFF2-40B4-BE49-F238E27FC236}">
                <a16:creationId xmlns:a16="http://schemas.microsoft.com/office/drawing/2014/main" id="{C53E509D-9C05-4F64-B596-3792F76B9CA7}"/>
              </a:ext>
            </a:extLst>
          </p:cNvPr>
          <p:cNvPicPr/>
          <p:nvPr userDrawn="1"/>
        </p:nvPicPr>
        <p:blipFill>
          <a:blip r:embed="rId10" cstate="email">
            <a:extLst>
              <a:ext uri="{28A0092B-C50C-407E-A947-70E740481C1C}">
                <a14:useLocalDpi xmlns:a14="http://schemas.microsoft.com/office/drawing/2010/main" val="0"/>
              </a:ext>
            </a:extLst>
          </a:blip>
          <a:srcRect/>
          <a:stretch/>
        </p:blipFill>
        <p:spPr bwMode="auto">
          <a:xfrm>
            <a:off x="8620809" y="5841094"/>
            <a:ext cx="3418791" cy="717245"/>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2"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3"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lv-LV">
                <a:latin typeface="EC Square Sans Pro" panose="020B0506040000020004" pitchFamily="34" charset="0"/>
                <a:hlinkClick r:id="rId16"/>
              </a:rPr>
              <a:t>www.amrfvtraining.eu</a:t>
            </a:r>
            <a:r>
              <a:rPr lang="lv-LV">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2"/>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4"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a:extLst>
              <a:ext uri="{FF2B5EF4-FFF2-40B4-BE49-F238E27FC236}">
                <a16:creationId xmlns:a16="http://schemas.microsoft.com/office/drawing/2014/main" id="{582D17B3-5A6C-42CA-853B-4103A0708918}"/>
              </a:ext>
            </a:extLst>
          </p:cNvPr>
          <p:cNvPicPr/>
          <p:nvPr userDrawn="1"/>
        </p:nvPicPr>
        <p:blipFill>
          <a:blip r:embed="rId11" cstate="email">
            <a:extLst>
              <a:ext uri="{28A0092B-C50C-407E-A947-70E740481C1C}">
                <a14:useLocalDpi xmlns:a14="http://schemas.microsoft.com/office/drawing/2010/main" val="0"/>
              </a:ext>
            </a:extLst>
          </a:blip>
          <a:srcRect/>
          <a:stretch/>
        </p:blipFill>
        <p:spPr bwMode="auto">
          <a:xfrm>
            <a:off x="8991600" y="5687040"/>
            <a:ext cx="3022600" cy="634126"/>
          </a:xfrm>
          <a:prstGeom prst="rect">
            <a:avLst/>
          </a:prstGeom>
          <a:noFill/>
          <a:ln>
            <a:noFill/>
          </a:ln>
        </p:spPr>
      </p:pic>
    </p:spTree>
    <p:extLst>
      <p:ext uri="{BB962C8B-B14F-4D97-AF65-F5344CB8AC3E}">
        <p14:creationId xmlns:p14="http://schemas.microsoft.com/office/powerpoint/2010/main" val="416874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3"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4"/>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8"/>
            <a:ext cx="4495800" cy="323855"/>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4"/>
            <a:ext cx="6044986" cy="1477328"/>
          </a:xfrm>
          <a:prstGeom prst="rect">
            <a:avLst/>
          </a:prstGeom>
          <a:noFill/>
        </p:spPr>
        <p:txBody>
          <a:bodyPr wrap="square" rtlCol="0">
            <a:spAutoFit/>
          </a:bodyPr>
          <a:lstStyle/>
          <a:p>
            <a:pPr algn="l"/>
            <a:r>
              <a:rPr lang="lv-LV" sz="2396" noProof="0">
                <a:solidFill>
                  <a:srgbClr val="003399"/>
                </a:solidFill>
                <a:latin typeface="EC Square Sans Pro" panose="020B0506040000020004" pitchFamily="34" charset="0"/>
              </a:rPr>
              <a:t>Praktiskās apmācības lauksaimniekiem un veterinārārstiem: jaunas metodes rezistences pret antimikrobiāliem līdzekļiem novēršanā</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50"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val="0"/>
              </a:ext>
            </a:extLst>
          </a:blip>
          <a:srcRect/>
          <a:stretch/>
        </p:blipFill>
        <p:spPr bwMode="auto">
          <a:xfrm>
            <a:off x="9829802" y="6207345"/>
            <a:ext cx="2338705" cy="490648"/>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a:stretch>
            <a:fillRect/>
          </a:stretch>
        </p:blipFill>
        <p:spPr>
          <a:xfrm>
            <a:off x="9128523" y="6212611"/>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a:stretch>
            <a:fillRect/>
          </a:stretch>
        </p:blipFill>
        <p:spPr>
          <a:xfrm>
            <a:off x="7851975"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a:stretch>
            <a:fillRect/>
          </a:stretch>
        </p:blipFill>
        <p:spPr>
          <a:xfrm>
            <a:off x="6493141" y="6427745"/>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a:stretch>
            <a:fillRect/>
          </a:stretch>
        </p:blipFill>
        <p:spPr>
          <a:xfrm>
            <a:off x="6922039" y="6369107"/>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a:stretch>
            <a:fillRect/>
          </a:stretch>
        </p:blipFill>
        <p:spPr>
          <a:xfrm>
            <a:off x="8425332" y="6300127"/>
            <a:ext cx="574476" cy="411353"/>
          </a:xfrm>
          <a:prstGeom prst="rect">
            <a:avLst/>
          </a:prstGeom>
        </p:spPr>
      </p:pic>
    </p:spTree>
    <p:extLst>
      <p:ext uri="{BB962C8B-B14F-4D97-AF65-F5344CB8AC3E}">
        <p14:creationId xmlns:p14="http://schemas.microsoft.com/office/powerpoint/2010/main" val="143415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1"/>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6"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1"/>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1"/>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9"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20"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5" y="285034"/>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1" y="5951077"/>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40"/>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5"/>
            <a:ext cx="4495800" cy="1430337"/>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a:extLst>
              <a:ext uri="{FF2B5EF4-FFF2-40B4-BE49-F238E27FC236}">
                <a16:creationId xmlns:a16="http://schemas.microsoft.com/office/drawing/2014/main" id="{5505FB79-408A-43F3-9FF6-95F9DFF43961}"/>
              </a:ext>
            </a:extLst>
          </p:cNvPr>
          <p:cNvPicPr/>
          <p:nvPr userDrawn="1"/>
        </p:nvPicPr>
        <p:blipFill>
          <a:blip r:embed="rId12" cstate="email">
            <a:extLst>
              <a:ext uri="{28A0092B-C50C-407E-A947-70E740481C1C}">
                <a14:useLocalDpi xmlns:a14="http://schemas.microsoft.com/office/drawing/2010/main" val="0"/>
              </a:ext>
            </a:extLst>
          </a:blip>
          <a:srcRect/>
          <a:stretch/>
        </p:blipFill>
        <p:spPr bwMode="auto">
          <a:xfrm>
            <a:off x="9601202" y="6192157"/>
            <a:ext cx="2567305" cy="538608"/>
          </a:xfrm>
          <a:prstGeom prst="rect">
            <a:avLst/>
          </a:prstGeom>
          <a:noFill/>
          <a:ln>
            <a:noFill/>
          </a:ln>
        </p:spPr>
      </p:pic>
    </p:spTree>
    <p:extLst>
      <p:ext uri="{BB962C8B-B14F-4D97-AF65-F5344CB8AC3E}">
        <p14:creationId xmlns:p14="http://schemas.microsoft.com/office/powerpoint/2010/main" val="224015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2" y="1"/>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2"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956444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1"/>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1"/>
            <a:ext cx="9462631"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9" y="126932"/>
            <a:ext cx="562243" cy="409535"/>
          </a:xfrm>
          <a:prstGeom prst="rect">
            <a:avLst/>
          </a:prstGeom>
        </p:spPr>
      </p:pic>
    </p:spTree>
    <p:extLst>
      <p:ext uri="{BB962C8B-B14F-4D97-AF65-F5344CB8AC3E}">
        <p14:creationId xmlns:p14="http://schemas.microsoft.com/office/powerpoint/2010/main" val="544168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9"/>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6" y="209389"/>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4" y="193211"/>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7" y="256275"/>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10" y="191783"/>
            <a:ext cx="300983" cy="238734"/>
          </a:xfrm>
          <a:prstGeom prst="rect">
            <a:avLst/>
          </a:prstGeom>
        </p:spPr>
      </p:pic>
    </p:spTree>
    <p:extLst>
      <p:ext uri="{BB962C8B-B14F-4D97-AF65-F5344CB8AC3E}">
        <p14:creationId xmlns:p14="http://schemas.microsoft.com/office/powerpoint/2010/main" val="3393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lv-LV" sz="2400" noProof="0">
                <a:solidFill>
                  <a:srgbClr val="003399"/>
                </a:solidFill>
                <a:latin typeface="EC Square Sans Pro" panose="020B0506040000020004" pitchFamily="34" charset="0"/>
              </a:rPr>
              <a:t>Praktiskās apmācības lauksaimniekiem un veterinārārstiem: jaunas metodes rezistences pret antimikrobiāliem līdzekļiem novēršanā</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val="0"/>
              </a:ext>
            </a:extLst>
          </a:blip>
          <a:srcRect/>
          <a:stretch/>
        </p:blipFill>
        <p:spPr bwMode="auto">
          <a:xfrm>
            <a:off x="9829800" y="6207345"/>
            <a:ext cx="2338705" cy="490648"/>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4"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80"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8"/>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7"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233729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3793"/>
          </a:xfrm>
          <a:prstGeom prst="rect">
            <a:avLst/>
          </a:prstGeom>
        </p:spPr>
      </p:pic>
    </p:spTree>
    <p:extLst>
      <p:ext uri="{BB962C8B-B14F-4D97-AF65-F5344CB8AC3E}">
        <p14:creationId xmlns:p14="http://schemas.microsoft.com/office/powerpoint/2010/main" val="3003721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1434342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2"/>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7"/>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1"/>
            <a:ext cx="608614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6" y="859217"/>
            <a:ext cx="426085" cy="294577"/>
          </a:xfrm>
          <a:prstGeom prst="rect">
            <a:avLst/>
          </a:prstGeom>
        </p:spPr>
      </p:pic>
    </p:spTree>
    <p:extLst>
      <p:ext uri="{BB962C8B-B14F-4D97-AF65-F5344CB8AC3E}">
        <p14:creationId xmlns:p14="http://schemas.microsoft.com/office/powerpoint/2010/main" val="2635194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278992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619905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8"/>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34991"/>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5"/>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3"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a:extLst>
              <a:ext uri="{FF2B5EF4-FFF2-40B4-BE49-F238E27FC236}">
                <a16:creationId xmlns:a16="http://schemas.microsoft.com/office/drawing/2014/main" id="{C53E509D-9C05-4F64-B596-3792F76B9CA7}"/>
              </a:ext>
            </a:extLst>
          </p:cNvPr>
          <p:cNvPicPr/>
          <p:nvPr userDrawn="1"/>
        </p:nvPicPr>
        <p:blipFill>
          <a:blip r:embed="rId10" cstate="email">
            <a:extLst>
              <a:ext uri="{28A0092B-C50C-407E-A947-70E740481C1C}">
                <a14:useLocalDpi xmlns:a14="http://schemas.microsoft.com/office/drawing/2010/main" val="0"/>
              </a:ext>
            </a:extLst>
          </a:blip>
          <a:srcRect/>
          <a:stretch/>
        </p:blipFill>
        <p:spPr bwMode="auto">
          <a:xfrm>
            <a:off x="8620811" y="5841094"/>
            <a:ext cx="3418791" cy="717245"/>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1" cstate="email">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2" cstate="email">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3" cstate="email">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7"/>
            <a:ext cx="3352800" cy="369332"/>
          </a:xfrm>
          <a:prstGeom prst="rect">
            <a:avLst/>
          </a:prstGeom>
          <a:noFill/>
        </p:spPr>
        <p:txBody>
          <a:bodyPr wrap="square" rtlCol="0">
            <a:spAutoFit/>
          </a:bodyPr>
          <a:lstStyle/>
          <a:p>
            <a:r>
              <a:rPr lang="lv-LV" sz="1797">
                <a:latin typeface="EC Square Sans Pro" panose="020B0506040000020004" pitchFamily="34" charset="0"/>
                <a:hlinkClick r:id="rId15"/>
              </a:rPr>
              <a:t>www.amrfvtraining.eu</a:t>
            </a:r>
            <a:r>
              <a:rPr lang="lv-LV" sz="1797">
                <a:latin typeface="EC Square Sans Pro" panose="020B0506040000020004" pitchFamily="34" charset="0"/>
              </a:rPr>
              <a:t>  </a:t>
            </a:r>
          </a:p>
        </p:txBody>
      </p:sp>
    </p:spTree>
    <p:extLst>
      <p:ext uri="{BB962C8B-B14F-4D97-AF65-F5344CB8AC3E}">
        <p14:creationId xmlns:p14="http://schemas.microsoft.com/office/powerpoint/2010/main" val="37760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EF6E381F-5024-4D40-9A88-354FEF516BC6}" type="datetimeFigureOut">
              <a:rPr lang="en-US"/>
              <a:pPr>
                <a:defRPr/>
              </a:pPr>
              <a:t>11/18/2024</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5B1F3CFB-D167-4895-A85E-621A568308D8}" type="slidenum">
              <a:rPr lang="en-US" altLang="en-US"/>
              <a:pPr/>
              <a:t>‹#›</a:t>
            </a:fld>
            <a:endParaRPr lang="en-US" altLang="en-US"/>
          </a:p>
        </p:txBody>
      </p:sp>
    </p:spTree>
    <p:extLst>
      <p:ext uri="{BB962C8B-B14F-4D97-AF65-F5344CB8AC3E}">
        <p14:creationId xmlns:p14="http://schemas.microsoft.com/office/powerpoint/2010/main" val="3711106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83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3"/>
            <a:ext cx="9144000" cy="2392021"/>
          </a:xfrm>
          <a:prstGeom prst="rect">
            <a:avLst/>
          </a:prstGeom>
        </p:spPr>
        <p:txBody>
          <a:bodyPr anchor="b"/>
          <a:lstStyle>
            <a:lvl1pPr algn="ctr">
              <a:defRPr sz="5989"/>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396"/>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en-US"/>
              <a:t>Click to edit Master subtitle style</a:t>
            </a:r>
          </a:p>
        </p:txBody>
      </p:sp>
      <p:sp>
        <p:nvSpPr>
          <p:cNvPr id="4" name="Date Placeholder 3"/>
          <p:cNvSpPr>
            <a:spLocks noGrp="1"/>
          </p:cNvSpPr>
          <p:nvPr>
            <p:ph type="dt" sz="half" idx="10"/>
          </p:nvPr>
        </p:nvSpPr>
        <p:spPr>
          <a:xfrm>
            <a:off x="838200" y="6368123"/>
            <a:ext cx="2743200" cy="365801"/>
          </a:xfrm>
          <a:prstGeom prst="rect">
            <a:avLst/>
          </a:prstGeom>
        </p:spPr>
        <p:txBody>
          <a:bodyPr/>
          <a:lstStyle/>
          <a:p>
            <a:fld id="{8E706E86-AAD8-484A-BDBB-6AA92EB016D9}" type="datetimeFigureOut">
              <a:rPr lang="en-US" smtClean="0"/>
              <a:t>11/18/2024</a:t>
            </a:fld>
            <a:endParaRPr lang="en-US"/>
          </a:p>
        </p:txBody>
      </p:sp>
      <p:sp>
        <p:nvSpPr>
          <p:cNvPr id="5" name="Footer Placeholder 4"/>
          <p:cNvSpPr>
            <a:spLocks noGrp="1"/>
          </p:cNvSpPr>
          <p:nvPr>
            <p:ph type="ftr" sz="quarter" idx="11"/>
          </p:nvPr>
        </p:nvSpPr>
        <p:spPr>
          <a:xfrm>
            <a:off x="4038600" y="6368123"/>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3"/>
            <a:ext cx="2743200" cy="365801"/>
          </a:xfrm>
          <a:prstGeom prst="rect">
            <a:avLst/>
          </a:prstGeom>
        </p:spPr>
        <p:txBody>
          <a:bodyPr/>
          <a:lstStyle/>
          <a:p>
            <a:fld id="{2740CC61-B9C7-488C-BBB0-3743076C37F8}" type="slidenum">
              <a:rPr lang="en-US" smtClean="0"/>
              <a:t>‹#›</a:t>
            </a:fld>
            <a:endParaRPr lang="en-US"/>
          </a:p>
        </p:txBody>
      </p:sp>
    </p:spTree>
    <p:extLst>
      <p:ext uri="{BB962C8B-B14F-4D97-AF65-F5344CB8AC3E}">
        <p14:creationId xmlns:p14="http://schemas.microsoft.com/office/powerpoint/2010/main" val="143363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a:extLst>
              <a:ext uri="{FF2B5EF4-FFF2-40B4-BE49-F238E27FC236}">
                <a16:creationId xmlns:a16="http://schemas.microsoft.com/office/drawing/2014/main" id="{5505FB79-408A-43F3-9FF6-95F9DFF43961}"/>
              </a:ext>
            </a:extLst>
          </p:cNvPr>
          <p:cNvPicPr/>
          <p:nvPr userDrawn="1"/>
        </p:nvPicPr>
        <p:blipFill>
          <a:blip r:embed="rId12" cstate="email">
            <a:extLst>
              <a:ext uri="{28A0092B-C50C-407E-A947-70E740481C1C}">
                <a14:useLocalDpi xmlns:a14="http://schemas.microsoft.com/office/drawing/2010/main" val="0"/>
              </a:ext>
            </a:extLst>
          </a:blip>
          <a:srcRect/>
          <a:stretch/>
        </p:blipFill>
        <p:spPr bwMode="auto">
          <a:xfrm>
            <a:off x="9601200" y="6192157"/>
            <a:ext cx="2567305" cy="538608"/>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495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CD297-04B3-1A10-5C53-5F5DCF34C9AD}"/>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02BFD5DF-1090-45A3-8F80-2C70F93CDF07}" type="datetimeFigureOut">
              <a:rPr lang="en-US"/>
              <a:pPr>
                <a:defRPr/>
              </a:pPr>
              <a:t>11/18/2024</a:t>
            </a:fld>
            <a:endParaRPr lang="en-US"/>
          </a:p>
        </p:txBody>
      </p:sp>
      <p:sp>
        <p:nvSpPr>
          <p:cNvPr id="3" name="Footer Placeholder 4">
            <a:extLst>
              <a:ext uri="{FF2B5EF4-FFF2-40B4-BE49-F238E27FC236}">
                <a16:creationId xmlns:a16="http://schemas.microsoft.com/office/drawing/2014/main" id="{3808905B-BAB0-F026-BB32-16CFCEC65C81}"/>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39C8DA-0899-982D-FA6F-F4CC5B397BF5}"/>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AB814976-59A2-4688-B1AC-64BAECB828D5}" type="slidenum">
              <a:rPr lang="en-US" altLang="en-US"/>
              <a:pPr/>
              <a:t>‹#›</a:t>
            </a:fld>
            <a:endParaRPr lang="en-US" altLang="en-US"/>
          </a:p>
        </p:txBody>
      </p:sp>
    </p:spTree>
    <p:extLst>
      <p:ext uri="{BB962C8B-B14F-4D97-AF65-F5344CB8AC3E}">
        <p14:creationId xmlns:p14="http://schemas.microsoft.com/office/powerpoint/2010/main" val="1803993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0" name="Imagine"/>
          <p:cNvSpPr>
            <a:spLocks noGrp="1"/>
          </p:cNvSpPr>
          <p:nvPr>
            <p:ph type="pic" sz="quarter" idx="13"/>
          </p:nvPr>
        </p:nvSpPr>
        <p:spPr>
          <a:xfrm>
            <a:off x="3107531" y="3175909"/>
            <a:ext cx="5976938" cy="348903"/>
          </a:xfrm>
          <a:prstGeom prst="rect">
            <a:avLst/>
          </a:prstGeom>
        </p:spPr>
        <p:txBody>
          <a:bodyPr lIns="91439" tIns="45719" rIns="91439" bIns="45719" anchor="t"/>
          <a:lstStyle/>
          <a:p>
            <a:endParaRPr/>
          </a:p>
        </p:txBody>
      </p:sp>
      <p:sp>
        <p:nvSpPr>
          <p:cNvPr id="41" name="Dreptunghi"/>
          <p:cNvSpPr>
            <a:spLocks noGrp="1"/>
          </p:cNvSpPr>
          <p:nvPr>
            <p:ph type="body" sz="quarter" idx="14"/>
          </p:nvPr>
        </p:nvSpPr>
        <p:spPr>
          <a:xfrm>
            <a:off x="10929939" y="6262358"/>
            <a:ext cx="1262063" cy="313118"/>
          </a:xfrm>
          <a:prstGeom prst="rect">
            <a:avLst/>
          </a:prstGeom>
          <a:solidFill>
            <a:srgbClr val="F05C5B">
              <a:alpha val="70000"/>
            </a:srgbClr>
          </a:solidFill>
          <a:ln w="25400"/>
        </p:spPr>
        <p:txBody>
          <a:bodyPr/>
          <a:lstStyle>
            <a:lvl1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sym typeface="Gill Sans"/>
              </a:defRPr>
            </a:lvl1pPr>
          </a:lstStyle>
          <a:p>
            <a: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2"/>
          <p:cNvSpPr>
            <a:spLocks noGrp="1"/>
          </p:cNvSpPr>
          <p:nvPr>
            <p:ph type="body" sz="quarter" idx="15"/>
          </p:nvPr>
        </p:nvSpPr>
        <p:spPr>
          <a:xfrm>
            <a:off x="11275219" y="6256416"/>
            <a:ext cx="559594" cy="352532"/>
          </a:xfrm>
          <a:prstGeom prst="rect">
            <a:avLst/>
          </a:prstGeom>
        </p:spPr>
        <p:txBody>
          <a:bodyPr>
            <a:spAutoFit/>
          </a:bodyPr>
          <a:lstStyle>
            <a:lvl1pPr marL="0" indent="0" algn="ctr">
              <a:spcBef>
                <a:spcPts val="0"/>
              </a:spcBef>
              <a:buClrTx/>
              <a:buSzTx/>
              <a:buNone/>
              <a:defRPr sz="1688">
                <a:solidFill>
                  <a:srgbClr val="2B3E50"/>
                </a:solidFill>
                <a:latin typeface="+mj-lt"/>
                <a:ea typeface="+mj-ea"/>
                <a:cs typeface="+mj-cs"/>
                <a:sym typeface="Helvetica Neue Black Condensed"/>
              </a:defRPr>
            </a:lvl1pPr>
          </a:lstStyle>
          <a:p>
            <a:r>
              <a:t>2</a:t>
            </a:r>
          </a:p>
        </p:txBody>
      </p:sp>
      <p:sp>
        <p:nvSpPr>
          <p:cNvPr id="43" name="Text titlu"/>
          <p:cNvSpPr>
            <a:spLocks noGrp="1"/>
          </p:cNvSpPr>
          <p:nvPr>
            <p:ph type="title"/>
          </p:nvPr>
        </p:nvSpPr>
        <p:spPr>
          <a:xfrm>
            <a:off x="1190625" y="1216686"/>
            <a:ext cx="9810750" cy="1914492"/>
          </a:xfrm>
          <a:prstGeom prst="rect">
            <a:avLst/>
          </a:prstGeom>
        </p:spPr>
        <p:txBody>
          <a:bodyPr anchor="b"/>
          <a:lstStyle>
            <a:lvl1pPr>
              <a:defRPr cap="all">
                <a:solidFill>
                  <a:srgbClr val="FFFEDD"/>
                </a:solidFill>
                <a:latin typeface="+mj-lt"/>
                <a:ea typeface="+mj-ea"/>
                <a:cs typeface="+mj-cs"/>
                <a:sym typeface="Helvetica Neue Black Condensed"/>
              </a:defRPr>
            </a:lvl1pPr>
          </a:lstStyle>
          <a:p>
            <a:r>
              <a:t>Text titlu</a:t>
            </a:r>
          </a:p>
        </p:txBody>
      </p:sp>
      <p:sp>
        <p:nvSpPr>
          <p:cNvPr id="44" name="Nivel corp unu…"/>
          <p:cNvSpPr>
            <a:spLocks noGrp="1"/>
          </p:cNvSpPr>
          <p:nvPr>
            <p:ph type="body" sz="half" idx="1"/>
          </p:nvPr>
        </p:nvSpPr>
        <p:spPr>
          <a:xfrm>
            <a:off x="1190625" y="3471135"/>
            <a:ext cx="9810750" cy="2138148"/>
          </a:xfrm>
          <a:prstGeom prst="rect">
            <a:avLst/>
          </a:prstGeom>
        </p:spPr>
        <p:txBody>
          <a:bodyPr anchor="t"/>
          <a:lstStyle>
            <a:lvl1pPr marL="0" indent="0" algn="ctr">
              <a:spcBef>
                <a:spcPts val="0"/>
              </a:spcBef>
              <a:buClrTx/>
              <a:buSzTx/>
              <a:buNone/>
              <a:defRPr sz="2531"/>
            </a:lvl1pPr>
            <a:lvl2pPr marL="0" indent="0" algn="ctr">
              <a:spcBef>
                <a:spcPts val="0"/>
              </a:spcBef>
              <a:buClrTx/>
              <a:buSzTx/>
              <a:buNone/>
              <a:defRPr sz="2531"/>
            </a:lvl2pPr>
            <a:lvl3pPr marL="0" indent="0" algn="ctr">
              <a:spcBef>
                <a:spcPts val="0"/>
              </a:spcBef>
              <a:buClrTx/>
              <a:buSzTx/>
              <a:buNone/>
              <a:defRPr sz="2531"/>
            </a:lvl3pPr>
            <a:lvl4pPr marL="0" indent="0" algn="ctr">
              <a:spcBef>
                <a:spcPts val="0"/>
              </a:spcBef>
              <a:buClrTx/>
              <a:buSzTx/>
              <a:buNone/>
              <a:defRPr sz="2531"/>
            </a:lvl4pPr>
            <a:lvl5pPr marL="0" indent="0" algn="ctr">
              <a:spcBef>
                <a:spcPts val="0"/>
              </a:spcBef>
              <a:buClrTx/>
              <a:buSzTx/>
              <a:buNone/>
              <a:defRPr sz="2531"/>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a:spLocks noGrp="1"/>
          </p:cNvSpPr>
          <p:nvPr>
            <p:ph type="sldNum" sz="quarter" idx="2"/>
          </p:nvPr>
        </p:nvSpPr>
        <p:spPr>
          <a:xfrm>
            <a:off x="5929314" y="6521798"/>
            <a:ext cx="321469" cy="259440"/>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907743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798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s://likumi.lv/ta/id/183720-dzivnieku-baribas-aprites-likums"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hyperlink" Target="https://likumi.lv/ta/id/349004-neizlietotas-vai-nederigas-dzivnieku-arstnieciskas-baribas-un-starpproduktu-savaksanas-izmesanas-un-iznicinasanas-kartiba" TargetMode="Externa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lv-LV"/>
              <a:t>LATVIJA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a:xfrm>
            <a:off x="381000" y="6402744"/>
            <a:ext cx="3810000" cy="371080"/>
          </a:xfrm>
        </p:spPr>
        <p:txBody>
          <a:bodyPr/>
          <a:lstStyle/>
          <a:p>
            <a:r>
              <a:rPr lang="lv-LV" dirty="0"/>
              <a:t>2024. GADA 3. UN 4. DECEMBRIS</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lv-LV" sz="2750" b="1">
                <a:latin typeface="EC Square Sans Pro"/>
                <a:cs typeface="Arial"/>
              </a:rPr>
              <a:t>Deleģētā regula</a:t>
            </a:r>
            <a:r>
              <a:rPr lang="lv-LV" sz="2750" b="1">
                <a:solidFill>
                  <a:srgbClr val="FFFFFF"/>
                </a:solidFill>
                <a:latin typeface="EC Square Sans Pro"/>
                <a:cs typeface="Arial"/>
              </a:rPr>
              <a:t> </a:t>
            </a:r>
            <a:r>
              <a:rPr lang="lv-LV" sz="2750" b="1">
                <a:latin typeface="EC Square Sans Pro"/>
                <a:cs typeface="Arial"/>
              </a:rPr>
              <a:t>(ES) 2024/1159</a:t>
            </a:r>
            <a:r>
              <a:rPr lang="lv-LV" sz="2750" b="1">
                <a:solidFill>
                  <a:srgbClr val="FF0000"/>
                </a:solidFill>
                <a:latin typeface="EC Square Sans Pro"/>
                <a:cs typeface="Arial"/>
              </a:rPr>
              <a:t> </a:t>
            </a:r>
            <a:r>
              <a:rPr lang="lv-LV" sz="2750" b="1">
                <a:latin typeface="EC Square Sans Pro"/>
                <a:cs typeface="Arial"/>
              </a:rPr>
              <a:t>par perorālu ievadīšanu</a:t>
            </a:r>
          </a:p>
        </p:txBody>
      </p:sp>
      <p:sp>
        <p:nvSpPr>
          <p:cNvPr id="6" name="Rectángulo 5"/>
          <p:cNvSpPr/>
          <p:nvPr/>
        </p:nvSpPr>
        <p:spPr>
          <a:xfrm>
            <a:off x="391564" y="2471282"/>
            <a:ext cx="10572222" cy="2235227"/>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lv-LV" sz="1950">
                <a:solidFill>
                  <a:srgbClr val="003399"/>
                </a:solidFill>
                <a:latin typeface="EC Square Sans Pro"/>
                <a:ea typeface="+mn-ea"/>
                <a:cs typeface="Arial"/>
              </a:rPr>
              <a:t>Dalībvalstis var izstrādāt turpmākas valsts pamatnostādnes, lai atvieglotu minētās regulas piemērošanu.</a:t>
            </a:r>
          </a:p>
          <a:p>
            <a:pPr algn="l" defTabSz="912754" rtl="0"/>
            <a:endParaRPr lang="en-US" sz="1996" dirty="0">
              <a:solidFill>
                <a:srgbClr val="FF0000"/>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lv-LV" sz="1996">
                <a:solidFill>
                  <a:srgbClr val="003399"/>
                </a:solidFill>
                <a:latin typeface="EC Square Sans Pro" panose="020B0506040000020004" pitchFamily="34" charset="0"/>
                <a:ea typeface="+mn-ea"/>
                <a:cs typeface="Arial" panose="020B0604020202020204" pitchFamily="34" charset="0"/>
              </a:rPr>
              <a:t>To piemēro no 2025. gada 9. novembra.</a:t>
            </a:r>
          </a:p>
          <a:p>
            <a:pPr algn="l" defTabSz="912754" rtl="0"/>
            <a:r>
              <a:rPr lang="lv-LV" sz="1996">
                <a:solidFill>
                  <a:srgbClr val="003399"/>
                </a:solidFill>
                <a:latin typeface="EC Square Sans Pro" panose="020B0506040000020004" pitchFamily="34" charset="0"/>
                <a:ea typeface="+mn-ea"/>
                <a:cs typeface="Arial" panose="020B0604020202020204" pitchFamily="34" charset="0"/>
              </a:rPr>
              <a:t>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lv-LV" sz="1048" b="1" dirty="0">
                <a:solidFill>
                  <a:srgbClr val="FFFFFF"/>
                </a:solidFill>
                <a:latin typeface="Montserrat" panose="00000500000000000000" pitchFamily="2" charset="0"/>
              </a:rPr>
              <a:t>Nosaka noteikumus, kas nodrošina, ka iedarbīgi un droši tiek lietotas veterinārās zāles, par kurām piešķirta atļauja un kuras izrakstītas perorālai ievadīšanai veidos, </a:t>
            </a:r>
            <a:br>
              <a:rPr lang="es-ES" sz="1048" b="1" dirty="0">
                <a:solidFill>
                  <a:srgbClr val="FFFFFF"/>
                </a:solidFill>
                <a:latin typeface="Montserrat" panose="00000500000000000000" pitchFamily="2" charset="0"/>
              </a:rPr>
            </a:br>
            <a:r>
              <a:rPr lang="lv-LV" sz="1048" b="1" dirty="0">
                <a:solidFill>
                  <a:srgbClr val="FFFFFF"/>
                </a:solidFill>
                <a:latin typeface="Montserrat" panose="00000500000000000000" pitchFamily="2" charset="0"/>
              </a:rPr>
              <a:t>kas nav ievadīšana ar ārstniecisko barību, un kuras produktīvajiem dzīvniekiem ievada dzīvnieku turētājs</a:t>
            </a:r>
          </a:p>
        </p:txBody>
      </p:sp>
    </p:spTree>
    <p:extLst>
      <p:ext uri="{BB962C8B-B14F-4D97-AF65-F5344CB8AC3E}">
        <p14:creationId xmlns:p14="http://schemas.microsoft.com/office/powerpoint/2010/main" val="204838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293958" y="2749550"/>
            <a:ext cx="3122863" cy="1584114"/>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lv-LV" sz="4400" b="1" dirty="0">
                <a:solidFill>
                  <a:srgbClr val="002060"/>
                </a:solidFill>
                <a:latin typeface="EC Square Sans Pro"/>
                <a:cs typeface="Arial"/>
              </a:rPr>
              <a:t>Valsts noteikumi</a:t>
            </a:r>
          </a:p>
        </p:txBody>
      </p:sp>
      <p:pic>
        <p:nvPicPr>
          <p:cNvPr id="3" name="Picture 2">
            <a:extLst>
              <a:ext uri="{FF2B5EF4-FFF2-40B4-BE49-F238E27FC236}">
                <a16:creationId xmlns:a16="http://schemas.microsoft.com/office/drawing/2014/main" id="{82A74780-676E-E432-D0A0-B7CD1BD719BE}"/>
              </a:ext>
            </a:extLst>
          </p:cNvPr>
          <p:cNvPicPr>
            <a:picLocks noChangeAspect="1"/>
          </p:cNvPicPr>
          <p:nvPr/>
        </p:nvPicPr>
        <p:blipFill>
          <a:blip r:embed="rId2"/>
          <a:stretch>
            <a:fillRect/>
          </a:stretch>
        </p:blipFill>
        <p:spPr>
          <a:xfrm>
            <a:off x="5029200" y="2063750"/>
            <a:ext cx="3705740" cy="2470246"/>
          </a:xfrm>
          <a:prstGeom prst="rect">
            <a:avLst/>
          </a:prstGeom>
        </p:spPr>
      </p:pic>
    </p:spTree>
    <p:extLst>
      <p:ext uri="{BB962C8B-B14F-4D97-AF65-F5344CB8AC3E}">
        <p14:creationId xmlns:p14="http://schemas.microsoft.com/office/powerpoint/2010/main" val="5349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lv-LV" sz="2400" b="1" dirty="0"/>
              <a:t>DZĪVNIEKU BARĪBAS APRITES LIKUMS 1</a:t>
            </a:r>
            <a:endParaRPr lang="bg-BG" sz="2400" b="1" dirty="0"/>
          </a:p>
        </p:txBody>
      </p:sp>
      <p:sp>
        <p:nvSpPr>
          <p:cNvPr id="3" name="Rectangle 2"/>
          <p:cNvSpPr/>
          <p:nvPr/>
        </p:nvSpPr>
        <p:spPr>
          <a:xfrm>
            <a:off x="315504" y="2006836"/>
            <a:ext cx="11484932" cy="4706673"/>
          </a:xfrm>
          <a:prstGeom prst="rect">
            <a:avLst/>
          </a:prstGeom>
        </p:spPr>
        <p:txBody>
          <a:bodyPr wrap="square">
            <a:spAutoFit/>
          </a:bodyPr>
          <a:lstStyle/>
          <a:p>
            <a:pPr defTabSz="912754"/>
            <a:r>
              <a:rPr lang="en-US" sz="1797" dirty="0">
                <a:solidFill>
                  <a:schemeClr val="accent5">
                    <a:lumMod val="75000"/>
                  </a:schemeClr>
                </a:solidFill>
              </a:rPr>
              <a:t>● </a:t>
            </a:r>
            <a:r>
              <a:rPr lang="lv-LV" sz="2400" dirty="0">
                <a:solidFill>
                  <a:schemeClr val="accent5">
                    <a:lumMod val="75000"/>
                  </a:schemeClr>
                </a:solidFill>
              </a:rPr>
              <a:t>Nacionālās prasības  attiecībā uz ārstniecisko dzīvnieku barību noteiktas </a:t>
            </a:r>
            <a:r>
              <a:rPr lang="lv-LV" sz="2400" b="1" dirty="0">
                <a:solidFill>
                  <a:schemeClr val="accent5">
                    <a:lumMod val="75000"/>
                  </a:schemeClr>
                </a:solidFill>
              </a:rPr>
              <a:t>Dzīvnieku barības aprites likumā*</a:t>
            </a:r>
          </a:p>
          <a:p>
            <a:pPr defTabSz="912754"/>
            <a:endParaRPr lang="lv-LV" sz="2400" dirty="0">
              <a:solidFill>
                <a:schemeClr val="accent5">
                  <a:lumMod val="75000"/>
                </a:schemeClr>
              </a:solidFill>
            </a:endParaRPr>
          </a:p>
          <a:p>
            <a:pPr marL="342900" indent="-342900" defTabSz="912754">
              <a:buFont typeface="Wingdings" panose="05000000000000000000" pitchFamily="2" charset="2"/>
              <a:buChar char="ü"/>
            </a:pPr>
            <a:r>
              <a:rPr lang="lv-LV" sz="2400" dirty="0">
                <a:solidFill>
                  <a:schemeClr val="accent5">
                    <a:lumMod val="75000"/>
                  </a:schemeClr>
                </a:solidFill>
              </a:rPr>
              <a:t>ārstniecisko barību ražo, laiž tirgū un lieto saskaņā ar Eiropas Parlamenta un Padomes regulu (ES) 2019/4 par ārstnieciskās barības izgatavošanu, laišanu tirgū un lietošanu </a:t>
            </a:r>
            <a:endParaRPr lang="en-US" sz="2400" dirty="0">
              <a:solidFill>
                <a:schemeClr val="accent5">
                  <a:lumMod val="75000"/>
                </a:schemeClr>
              </a:solidFill>
            </a:endParaRPr>
          </a:p>
          <a:p>
            <a:pPr defTabSz="912754"/>
            <a:endParaRPr lang="en-US" sz="2795" dirty="0">
              <a:solidFill>
                <a:schemeClr val="accent5">
                  <a:lumMod val="75000"/>
                </a:schemeClr>
              </a:solidFill>
            </a:endParaRPr>
          </a:p>
          <a:p>
            <a:pPr marL="342900" indent="-342900" defTabSz="912754">
              <a:buFont typeface="Wingdings" panose="05000000000000000000" pitchFamily="2" charset="2"/>
              <a:buChar char="ü"/>
            </a:pPr>
            <a:r>
              <a:rPr lang="lv-LV" sz="2400" dirty="0">
                <a:solidFill>
                  <a:schemeClr val="accent5">
                    <a:lumMod val="75000"/>
                  </a:schemeClr>
                </a:solidFill>
              </a:rPr>
              <a:t>oficiālo kontroli veic Pārtikas un veterinārais dienests, kas ir kompetentā iestāde   saskaņā ar regulas 2017/625 4. panta 1. punktu</a:t>
            </a:r>
          </a:p>
          <a:p>
            <a:pPr defTabSz="912754"/>
            <a:endParaRPr lang="lv-LV" sz="2795" dirty="0"/>
          </a:p>
          <a:p>
            <a:pPr defTabSz="912754"/>
            <a:endParaRPr lang="lv-LV" sz="2795" dirty="0"/>
          </a:p>
          <a:p>
            <a:pPr defTabSz="912754"/>
            <a:r>
              <a:rPr lang="lv-LV" sz="2400" dirty="0">
                <a:hlinkClick r:id="rId2"/>
              </a:rPr>
              <a:t>https://likumi.lv/ta/id/183720-dzivnieku-baribas-aprites-likums</a:t>
            </a:r>
            <a:r>
              <a:rPr lang="lv-LV" sz="2400" dirty="0"/>
              <a:t> </a:t>
            </a:r>
            <a:endParaRPr lang="bg-BG" sz="2400" dirty="0"/>
          </a:p>
        </p:txBody>
      </p:sp>
    </p:spTree>
    <p:extLst>
      <p:ext uri="{BB962C8B-B14F-4D97-AF65-F5344CB8AC3E}">
        <p14:creationId xmlns:p14="http://schemas.microsoft.com/office/powerpoint/2010/main" val="215587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lv-LV" sz="2400" b="1" dirty="0"/>
              <a:t>DZĪVNIEKU BARĪBAS APRITES LIKUMS 2</a:t>
            </a:r>
            <a:endParaRPr lang="bg-BG" sz="2400" b="1" dirty="0"/>
          </a:p>
          <a:p>
            <a:endParaRPr lang="bg-BG" dirty="0"/>
          </a:p>
        </p:txBody>
      </p:sp>
      <p:sp>
        <p:nvSpPr>
          <p:cNvPr id="3" name="Rectangle 2"/>
          <p:cNvSpPr/>
          <p:nvPr/>
        </p:nvSpPr>
        <p:spPr>
          <a:xfrm>
            <a:off x="619741" y="1229636"/>
            <a:ext cx="10344044" cy="4645887"/>
          </a:xfrm>
          <a:prstGeom prst="rect">
            <a:avLst/>
          </a:prstGeom>
        </p:spPr>
        <p:txBody>
          <a:bodyPr wrap="square">
            <a:spAutoFit/>
          </a:bodyPr>
          <a:lstStyle/>
          <a:p>
            <a:pPr algn="just" defTabSz="912754"/>
            <a:endParaRPr lang="lv-LV" sz="2400" dirty="0"/>
          </a:p>
          <a:p>
            <a:pPr marL="457200" indent="-457200" algn="just" defTabSz="912754">
              <a:buFont typeface="Wingdings" panose="05000000000000000000" pitchFamily="2" charset="2"/>
              <a:buChar char="ü"/>
            </a:pPr>
            <a:r>
              <a:rPr lang="lv-LV" sz="2795" dirty="0">
                <a:solidFill>
                  <a:schemeClr val="accent5">
                    <a:lumMod val="75000"/>
                  </a:schemeClr>
                </a:solidFill>
              </a:rPr>
              <a:t>D</a:t>
            </a:r>
            <a:r>
              <a:rPr lang="lv-LV" sz="2400" dirty="0">
                <a:solidFill>
                  <a:schemeClr val="accent5">
                    <a:lumMod val="75000"/>
                  </a:schemeClr>
                </a:solidFill>
              </a:rPr>
              <a:t>arbības ar ārstniecisko barību, kas ietver ražošanu un izplatīšanu, var veikt vienīgi Pārtikas un veterinārā dienesta atzīts uzņēmums</a:t>
            </a:r>
          </a:p>
          <a:p>
            <a:pPr marL="457200" indent="-457200" algn="just" defTabSz="912754">
              <a:buFont typeface="Wingdings" panose="05000000000000000000" pitchFamily="2" charset="2"/>
              <a:buChar char="ü"/>
            </a:pPr>
            <a:endParaRPr lang="lv-LV" sz="2400" dirty="0">
              <a:solidFill>
                <a:schemeClr val="accent5">
                  <a:lumMod val="75000"/>
                </a:schemeClr>
              </a:solidFill>
            </a:endParaRPr>
          </a:p>
          <a:p>
            <a:pPr marL="457200" indent="-457200" algn="just" defTabSz="912754">
              <a:buFont typeface="Wingdings" panose="05000000000000000000" pitchFamily="2" charset="2"/>
              <a:buChar char="ü"/>
            </a:pPr>
            <a:r>
              <a:rPr lang="lv-LV" sz="2400" dirty="0">
                <a:solidFill>
                  <a:schemeClr val="accent5">
                    <a:lumMod val="75000"/>
                  </a:schemeClr>
                </a:solidFill>
              </a:rPr>
              <a:t>Veterinārās zāles, kas paredzētas ārstnieciskās barības ražošanai (ārstnieciskos premiksus) atļauts izplatīt tikai atzītam uzņēmumam atbilstoši veterināro zāļu apriti reglamentējošu normatīvo aktu prasībām</a:t>
            </a:r>
          </a:p>
          <a:p>
            <a:pPr algn="just" defTabSz="912754"/>
            <a:endParaRPr lang="lv-LV" sz="2400" dirty="0">
              <a:solidFill>
                <a:schemeClr val="accent5">
                  <a:lumMod val="75000"/>
                </a:schemeClr>
              </a:solidFill>
            </a:endParaRPr>
          </a:p>
          <a:p>
            <a:pPr marL="457200" indent="-457200" algn="just" defTabSz="912754">
              <a:buFont typeface="Wingdings" panose="05000000000000000000" pitchFamily="2" charset="2"/>
              <a:buChar char="ü"/>
            </a:pPr>
            <a:r>
              <a:rPr lang="en-US" sz="2795" dirty="0">
                <a:solidFill>
                  <a:schemeClr val="accent5">
                    <a:lumMod val="75000"/>
                  </a:schemeClr>
                </a:solidFill>
              </a:rPr>
              <a:t> </a:t>
            </a:r>
            <a:r>
              <a:rPr lang="lv-LV" sz="2400" dirty="0">
                <a:solidFill>
                  <a:schemeClr val="accent5">
                    <a:lumMod val="75000"/>
                  </a:schemeClr>
                </a:solidFill>
              </a:rPr>
              <a:t>Par pārkāpumiem ārstnieciskās barības apritē Pārtikas un veterinārais dienests piemēro administratīvo sodu</a:t>
            </a:r>
            <a:endParaRPr lang="bg-BG" sz="2400" dirty="0">
              <a:solidFill>
                <a:schemeClr val="accent5">
                  <a:lumMod val="75000"/>
                </a:schemeClr>
              </a:solidFill>
            </a:endParaRPr>
          </a:p>
          <a:p>
            <a:pPr marL="457200" indent="-457200" algn="just" defTabSz="912754">
              <a:buFont typeface="Wingdings" panose="05000000000000000000" pitchFamily="2" charset="2"/>
              <a:buChar char="ü"/>
            </a:pPr>
            <a:endParaRPr lang="lv-LV" sz="2400" dirty="0"/>
          </a:p>
          <a:p>
            <a:pPr algn="just" defTabSz="912754"/>
            <a:endParaRPr lang="lv-LV" sz="2400" dirty="0"/>
          </a:p>
        </p:txBody>
      </p:sp>
    </p:spTree>
    <p:extLst>
      <p:ext uri="{BB962C8B-B14F-4D97-AF65-F5344CB8AC3E}">
        <p14:creationId xmlns:p14="http://schemas.microsoft.com/office/powerpoint/2010/main" val="58532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lv-LV" sz="2400" b="1" dirty="0"/>
              <a:t>ĀRSTNIECISKĀS BARĪBAS VETERINĀRĀ RECEPTE</a:t>
            </a:r>
            <a:endParaRPr lang="bg-BG" b="1" dirty="0"/>
          </a:p>
          <a:p>
            <a:endParaRPr lang="bg-BG" dirty="0"/>
          </a:p>
        </p:txBody>
      </p:sp>
      <p:sp>
        <p:nvSpPr>
          <p:cNvPr id="3" name="Rectangle 2"/>
          <p:cNvSpPr/>
          <p:nvPr/>
        </p:nvSpPr>
        <p:spPr>
          <a:xfrm>
            <a:off x="163387" y="1588691"/>
            <a:ext cx="11865227" cy="4062651"/>
          </a:xfrm>
          <a:prstGeom prst="rect">
            <a:avLst/>
          </a:prstGeom>
        </p:spPr>
        <p:txBody>
          <a:bodyPr wrap="square">
            <a:spAutoFit/>
          </a:bodyPr>
          <a:lstStyle/>
          <a:p>
            <a:pPr algn="just" defTabSz="912754"/>
            <a:endParaRPr lang="lv-LV" dirty="0"/>
          </a:p>
          <a:p>
            <a:pPr marL="457200" indent="-457200" algn="just" defTabSz="912754">
              <a:buFont typeface="Wingdings" panose="05000000000000000000" pitchFamily="2" charset="2"/>
              <a:buChar char="ü"/>
            </a:pPr>
            <a:r>
              <a:rPr lang="lv-LV" sz="2400" dirty="0">
                <a:solidFill>
                  <a:schemeClr val="accent5">
                    <a:lumMod val="75000"/>
                  </a:schemeClr>
                </a:solidFill>
              </a:rPr>
              <a:t>Ārstnieciskās barības veterināro recepti var izrakstīt vienīgi praktizējošs veterinārārsts</a:t>
            </a:r>
          </a:p>
          <a:p>
            <a:pPr algn="just" defTabSz="912754"/>
            <a:endParaRPr lang="lv-LV" sz="2400" dirty="0">
              <a:solidFill>
                <a:schemeClr val="accent5">
                  <a:lumMod val="75000"/>
                </a:schemeClr>
              </a:solidFill>
            </a:endParaRPr>
          </a:p>
          <a:p>
            <a:pPr marL="457200" indent="-457200" algn="just" defTabSz="912754">
              <a:buFont typeface="Wingdings" panose="05000000000000000000" pitchFamily="2" charset="2"/>
              <a:buChar char="ü"/>
            </a:pPr>
            <a:r>
              <a:rPr lang="lv-LV" sz="2400" dirty="0">
                <a:solidFill>
                  <a:schemeClr val="accent5">
                    <a:lumMod val="75000"/>
                  </a:schemeClr>
                </a:solidFill>
              </a:rPr>
              <a:t>Ārstnieciskās barības veterinārās receptes saturs un uzglabāšanas prasības noteiktas regulas 2019/4 16. pantā un V. pielikumā</a:t>
            </a:r>
          </a:p>
          <a:p>
            <a:pPr algn="just" defTabSz="912754"/>
            <a:endParaRPr lang="lv-LV" sz="2400" dirty="0"/>
          </a:p>
          <a:p>
            <a:pPr algn="just" defTabSz="912754"/>
            <a:endParaRPr lang="lv-LV" sz="2400" dirty="0"/>
          </a:p>
          <a:p>
            <a:pPr algn="just" defTabSz="912754"/>
            <a:endParaRPr lang="lv-LV" sz="2400" dirty="0"/>
          </a:p>
          <a:p>
            <a:pPr marL="457200" indent="-457200" algn="just" defTabSz="912754">
              <a:buFont typeface="Wingdings" panose="05000000000000000000" pitchFamily="2" charset="2"/>
              <a:buChar char="ü"/>
            </a:pPr>
            <a:endParaRPr lang="lv-LV" sz="2400" dirty="0"/>
          </a:p>
          <a:p>
            <a:pPr marL="457200" indent="-457200" algn="just" defTabSz="912754">
              <a:buFont typeface="Wingdings" panose="05000000000000000000" pitchFamily="2" charset="2"/>
              <a:buChar char="ü"/>
            </a:pPr>
            <a:endParaRPr lang="lv-LV" sz="2400" dirty="0"/>
          </a:p>
        </p:txBody>
      </p:sp>
    </p:spTree>
    <p:extLst>
      <p:ext uri="{BB962C8B-B14F-4D97-AF65-F5344CB8AC3E}">
        <p14:creationId xmlns:p14="http://schemas.microsoft.com/office/powerpoint/2010/main" val="1452570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71860" y="164807"/>
            <a:ext cx="9659512" cy="879768"/>
          </a:xfrm>
        </p:spPr>
        <p:txBody>
          <a:bodyPr/>
          <a:lstStyle/>
          <a:p>
            <a:pPr algn="ctr"/>
            <a:r>
              <a:rPr lang="lv-LV" sz="2400" b="1" dirty="0"/>
              <a:t>NEIZLIETOTAS ĀRSTNIECISKĀS BARĪBAS IZNĪCINĀŠANA</a:t>
            </a:r>
            <a:endParaRPr lang="bg-BG" sz="2400" b="1" dirty="0"/>
          </a:p>
        </p:txBody>
      </p:sp>
      <p:sp>
        <p:nvSpPr>
          <p:cNvPr id="3" name="Rectangle 2"/>
          <p:cNvSpPr/>
          <p:nvPr/>
        </p:nvSpPr>
        <p:spPr>
          <a:xfrm>
            <a:off x="239447" y="1453862"/>
            <a:ext cx="11713109" cy="799001"/>
          </a:xfrm>
          <a:prstGeom prst="rect">
            <a:avLst/>
          </a:prstGeom>
        </p:spPr>
        <p:txBody>
          <a:bodyPr wrap="square">
            <a:spAutoFit/>
          </a:bodyPr>
          <a:lstStyle/>
          <a:p>
            <a:pPr defTabSz="912754"/>
            <a:endParaRPr lang="en-US" sz="1797" dirty="0"/>
          </a:p>
          <a:p>
            <a:pPr algn="just" defTabSz="912754"/>
            <a:endParaRPr lang="bg-BG" sz="2795" dirty="0"/>
          </a:p>
        </p:txBody>
      </p:sp>
      <p:sp>
        <p:nvSpPr>
          <p:cNvPr id="4" name="TextBox 3">
            <a:extLst>
              <a:ext uri="{FF2B5EF4-FFF2-40B4-BE49-F238E27FC236}">
                <a16:creationId xmlns:a16="http://schemas.microsoft.com/office/drawing/2014/main" id="{D3635D5F-7D60-41A4-5BBE-F4034B7FF781}"/>
              </a:ext>
            </a:extLst>
          </p:cNvPr>
          <p:cNvSpPr txBox="1"/>
          <p:nvPr/>
        </p:nvSpPr>
        <p:spPr>
          <a:xfrm>
            <a:off x="466726" y="1209566"/>
            <a:ext cx="10915650" cy="1200329"/>
          </a:xfrm>
          <a:prstGeom prst="rect">
            <a:avLst/>
          </a:prstGeom>
          <a:noFill/>
        </p:spPr>
        <p:txBody>
          <a:bodyPr wrap="square">
            <a:spAutoFit/>
          </a:bodyPr>
          <a:lstStyle/>
          <a:p>
            <a:pPr algn="just">
              <a:defRPr/>
            </a:pPr>
            <a:r>
              <a:rPr lang="lv-LV" sz="2400" dirty="0">
                <a:solidFill>
                  <a:schemeClr val="accent5">
                    <a:lumMod val="75000"/>
                  </a:schemeClr>
                </a:solidFill>
              </a:rPr>
              <a:t>Nosacījumi noteikti Ministru kabineta 2024. gada 9. janvāra noteikumos Nr. </a:t>
            </a:r>
            <a:r>
              <a:rPr lang="lv-LV" sz="2400" b="1" dirty="0">
                <a:solidFill>
                  <a:schemeClr val="accent5">
                    <a:lumMod val="75000"/>
                  </a:schemeClr>
                </a:solidFill>
              </a:rPr>
              <a:t>24 «Neizlietotas vai nederīgas dzīvnieku ārstnieciskās barības un starpproduktu savākšanas, izmešanas un iznīcināšanas kārtība»*</a:t>
            </a:r>
          </a:p>
        </p:txBody>
      </p:sp>
      <p:sp>
        <p:nvSpPr>
          <p:cNvPr id="5" name="TextBox 4">
            <a:extLst>
              <a:ext uri="{FF2B5EF4-FFF2-40B4-BE49-F238E27FC236}">
                <a16:creationId xmlns:a16="http://schemas.microsoft.com/office/drawing/2014/main" id="{4E2B5F23-EF18-37F8-0C31-1E2726D22ED8}"/>
              </a:ext>
            </a:extLst>
          </p:cNvPr>
          <p:cNvSpPr txBox="1"/>
          <p:nvPr/>
        </p:nvSpPr>
        <p:spPr>
          <a:xfrm>
            <a:off x="239447" y="6189464"/>
            <a:ext cx="11713108" cy="584775"/>
          </a:xfrm>
          <a:prstGeom prst="rect">
            <a:avLst/>
          </a:prstGeom>
          <a:noFill/>
        </p:spPr>
        <p:txBody>
          <a:bodyPr wrap="square">
            <a:spAutoFit/>
          </a:bodyPr>
          <a:lstStyle/>
          <a:p>
            <a:pPr>
              <a:defRPr/>
            </a:pPr>
            <a:r>
              <a:rPr lang="lv-LV" sz="1400" dirty="0">
                <a:solidFill>
                  <a:prstClr val="black"/>
                </a:solidFill>
                <a:hlinkClick r:id="rId2"/>
              </a:rPr>
              <a:t>*https://likumi.lv/ta/id/349004-neizlietotas-vai-nederigas-dzivnieku-arstnieciskas-baribas-un-starpproduktu-savaksanas-izmesanas-un-iznicinasanas-kartiba</a:t>
            </a:r>
            <a:r>
              <a:rPr lang="lv-LV" dirty="0">
                <a:solidFill>
                  <a:prstClr val="black"/>
                </a:solidFill>
              </a:rPr>
              <a:t> </a:t>
            </a:r>
          </a:p>
        </p:txBody>
      </p:sp>
      <p:sp>
        <p:nvSpPr>
          <p:cNvPr id="6" name="Taisnstūris 5">
            <a:extLst>
              <a:ext uri="{FF2B5EF4-FFF2-40B4-BE49-F238E27FC236}">
                <a16:creationId xmlns:a16="http://schemas.microsoft.com/office/drawing/2014/main" id="{2B11A98F-37CB-CE6A-FB78-AB87BBDB5A6C}"/>
              </a:ext>
            </a:extLst>
          </p:cNvPr>
          <p:cNvSpPr/>
          <p:nvPr/>
        </p:nvSpPr>
        <p:spPr>
          <a:xfrm>
            <a:off x="523875" y="3216276"/>
            <a:ext cx="10953750" cy="20097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extBox 7">
            <a:extLst>
              <a:ext uri="{FF2B5EF4-FFF2-40B4-BE49-F238E27FC236}">
                <a16:creationId xmlns:a16="http://schemas.microsoft.com/office/drawing/2014/main" id="{E9C4EDFC-5C2A-2CD7-5890-0527198AB719}"/>
              </a:ext>
            </a:extLst>
          </p:cNvPr>
          <p:cNvSpPr txBox="1"/>
          <p:nvPr/>
        </p:nvSpPr>
        <p:spPr>
          <a:xfrm>
            <a:off x="619125" y="2554556"/>
            <a:ext cx="10858501" cy="3785652"/>
          </a:xfrm>
          <a:prstGeom prst="rect">
            <a:avLst/>
          </a:prstGeom>
          <a:noFill/>
        </p:spPr>
        <p:txBody>
          <a:bodyPr wrap="square">
            <a:spAutoFit/>
          </a:bodyPr>
          <a:lstStyle/>
          <a:p>
            <a:pPr marL="285750" indent="-285750">
              <a:buFont typeface="Wingdings" panose="05000000000000000000" pitchFamily="2" charset="2"/>
              <a:buChar char="ü"/>
            </a:pPr>
            <a:r>
              <a:rPr lang="lv-LV" sz="2000" dirty="0">
                <a:solidFill>
                  <a:schemeClr val="accent5">
                    <a:lumMod val="75000"/>
                  </a:schemeClr>
                </a:solidFill>
              </a:rPr>
              <a:t>neizlietotas/nederīgas ārstnieciskās barības un starpproduktu savākšanas vietai </a:t>
            </a:r>
            <a:r>
              <a:rPr lang="lv-LV" sz="2000" b="1" dirty="0">
                <a:solidFill>
                  <a:schemeClr val="accent5">
                    <a:lumMod val="75000"/>
                  </a:schemeClr>
                </a:solidFill>
              </a:rPr>
              <a:t>nevar piekļūt </a:t>
            </a:r>
            <a:r>
              <a:rPr lang="lv-LV" sz="2000" dirty="0">
                <a:solidFill>
                  <a:schemeClr val="accent5">
                    <a:lumMod val="75000"/>
                  </a:schemeClr>
                </a:solidFill>
              </a:rPr>
              <a:t>dzīvnieki un nepiederošas personas</a:t>
            </a:r>
          </a:p>
          <a:p>
            <a:pPr marL="285750" indent="-285750">
              <a:buFont typeface="Wingdings" panose="05000000000000000000" pitchFamily="2" charset="2"/>
              <a:buChar char="ü"/>
            </a:pPr>
            <a:r>
              <a:rPr lang="lv-LV" sz="2000" b="1" dirty="0">
                <a:solidFill>
                  <a:schemeClr val="accent5">
                    <a:lumMod val="75000"/>
                  </a:schemeClr>
                </a:solidFill>
              </a:rPr>
              <a:t>savāc </a:t>
            </a:r>
            <a:r>
              <a:rPr lang="lv-LV" sz="2000" dirty="0">
                <a:solidFill>
                  <a:schemeClr val="accent5">
                    <a:lumMod val="75000"/>
                  </a:schemeClr>
                </a:solidFill>
              </a:rPr>
              <a:t>slēgtā iepakojumā vai tvertnē</a:t>
            </a:r>
            <a:r>
              <a:rPr lang="lv-LV" sz="2000" b="1" dirty="0">
                <a:solidFill>
                  <a:schemeClr val="accent5">
                    <a:lumMod val="75000"/>
                  </a:schemeClr>
                </a:solidFill>
              </a:rPr>
              <a:t>, glabā </a:t>
            </a:r>
            <a:r>
              <a:rPr lang="lv-LV" sz="2000" dirty="0">
                <a:solidFill>
                  <a:schemeClr val="accent5">
                    <a:lumMod val="75000"/>
                  </a:schemeClr>
                </a:solidFill>
              </a:rPr>
              <a:t>norobežotā vietā vai atsevišķa  telpā </a:t>
            </a:r>
            <a:r>
              <a:rPr lang="lv-LV" sz="2000" b="1" dirty="0">
                <a:solidFill>
                  <a:schemeClr val="accent5">
                    <a:lumMod val="75000"/>
                  </a:schemeClr>
                </a:solidFill>
              </a:rPr>
              <a:t>atsevišķ</a:t>
            </a:r>
            <a:r>
              <a:rPr lang="lv-LV" sz="2000" dirty="0">
                <a:solidFill>
                  <a:schemeClr val="accent5">
                    <a:lumMod val="75000"/>
                  </a:schemeClr>
                </a:solidFill>
              </a:rPr>
              <a:t>i no citas barības attiecīgi  marķē</a:t>
            </a:r>
          </a:p>
          <a:p>
            <a:pPr marL="285750" indent="-285750">
              <a:buFont typeface="Wingdings" panose="05000000000000000000" pitchFamily="2" charset="2"/>
              <a:buChar char="ü"/>
            </a:pPr>
            <a:r>
              <a:rPr lang="lv-LV" sz="2000" b="1" dirty="0">
                <a:solidFill>
                  <a:schemeClr val="accent5">
                    <a:lumMod val="75000"/>
                  </a:schemeClr>
                </a:solidFill>
              </a:rPr>
              <a:t>aizliegts izmest </a:t>
            </a:r>
            <a:r>
              <a:rPr lang="lv-LV" sz="2000" dirty="0">
                <a:solidFill>
                  <a:schemeClr val="accent5">
                    <a:lumMod val="75000"/>
                  </a:schemeClr>
                </a:solidFill>
              </a:rPr>
              <a:t>sadzīves atkritumos vai vidē, </a:t>
            </a:r>
            <a:r>
              <a:rPr lang="lv-LV" sz="2000" b="1" dirty="0">
                <a:solidFill>
                  <a:schemeClr val="accent5">
                    <a:lumMod val="75000"/>
                  </a:schemeClr>
                </a:solidFill>
              </a:rPr>
              <a:t>jānodod iznīcināšanai </a:t>
            </a:r>
            <a:r>
              <a:rPr lang="lv-LV" sz="2000" dirty="0">
                <a:solidFill>
                  <a:schemeClr val="accent5">
                    <a:lumMod val="75000"/>
                  </a:schemeClr>
                </a:solidFill>
              </a:rPr>
              <a:t>bīstamo atkritumu apsaimniekotājam</a:t>
            </a:r>
          </a:p>
          <a:p>
            <a:pPr marL="285750" indent="-285750">
              <a:buFont typeface="Wingdings" panose="05000000000000000000" pitchFamily="2" charset="2"/>
              <a:buChar char="ü"/>
            </a:pPr>
            <a:r>
              <a:rPr lang="lv-LV" sz="2000" dirty="0">
                <a:solidFill>
                  <a:schemeClr val="accent5">
                    <a:lumMod val="75000"/>
                  </a:schemeClr>
                </a:solidFill>
              </a:rPr>
              <a:t>nodoto neizlietoto/nederīgo ārstniecisko barību </a:t>
            </a:r>
            <a:r>
              <a:rPr lang="lv-LV" sz="2000" b="1" dirty="0">
                <a:solidFill>
                  <a:schemeClr val="accent5">
                    <a:lumMod val="75000"/>
                  </a:schemeClr>
                </a:solidFill>
              </a:rPr>
              <a:t>uzskaita,</a:t>
            </a:r>
            <a:r>
              <a:rPr lang="lv-LV" sz="2000" dirty="0">
                <a:solidFill>
                  <a:schemeClr val="accent5">
                    <a:lumMod val="75000"/>
                  </a:schemeClr>
                </a:solidFill>
              </a:rPr>
              <a:t> uzskaites žurnālā norādot nodošanas datumu, daudzumu un uzņēmumu, kam ir nodoti iznīcināšanai</a:t>
            </a:r>
          </a:p>
          <a:p>
            <a:pPr marL="285750" indent="-285750">
              <a:buFont typeface="Wingdings" panose="05000000000000000000" pitchFamily="2" charset="2"/>
              <a:buChar char="ü"/>
            </a:pPr>
            <a:r>
              <a:rPr lang="lv-LV" sz="2000" dirty="0">
                <a:solidFill>
                  <a:schemeClr val="accent5">
                    <a:lumMod val="75000"/>
                  </a:schemeClr>
                </a:solidFill>
              </a:rPr>
              <a:t> </a:t>
            </a:r>
            <a:r>
              <a:rPr lang="lv-LV" sz="2000" b="1" dirty="0">
                <a:solidFill>
                  <a:schemeClr val="accent5">
                    <a:lumMod val="75000"/>
                  </a:schemeClr>
                </a:solidFill>
              </a:rPr>
              <a:t>uzskaites žurnālu</a:t>
            </a:r>
            <a:r>
              <a:rPr lang="lv-LV" sz="2000" dirty="0">
                <a:solidFill>
                  <a:schemeClr val="accent5">
                    <a:lumMod val="75000"/>
                  </a:schemeClr>
                </a:solidFill>
              </a:rPr>
              <a:t> uzglabā trīs gadus un pēc pieprasījuma uzrāda Pārtikas un veterinārajam dienestam</a:t>
            </a:r>
          </a:p>
          <a:p>
            <a:pPr marL="285750" indent="-285750">
              <a:buFont typeface="Wingdings" panose="05000000000000000000" pitchFamily="2" charset="2"/>
              <a:buChar char="ü"/>
            </a:pPr>
            <a:r>
              <a:rPr lang="lv-LV" sz="2000" dirty="0">
                <a:solidFill>
                  <a:schemeClr val="accent5">
                    <a:lumMod val="75000"/>
                  </a:schemeClr>
                </a:solidFill>
              </a:rPr>
              <a:t>uzglabā atkritumu apsaimniekotāja </a:t>
            </a:r>
            <a:r>
              <a:rPr lang="lv-LV" sz="2000" b="1" dirty="0">
                <a:solidFill>
                  <a:schemeClr val="accent5">
                    <a:lumMod val="75000"/>
                  </a:schemeClr>
                </a:solidFill>
              </a:rPr>
              <a:t>nodošanas un pieņemšanas aktu</a:t>
            </a:r>
            <a:r>
              <a:rPr lang="lv-LV" sz="2000" dirty="0">
                <a:solidFill>
                  <a:schemeClr val="accent5">
                    <a:lumMod val="75000"/>
                  </a:schemeClr>
                </a:solidFill>
              </a:rPr>
              <a:t>/līdzvērtīgu dokumentu</a:t>
            </a:r>
          </a:p>
        </p:txBody>
      </p:sp>
    </p:spTree>
    <p:extLst>
      <p:ext uri="{BB962C8B-B14F-4D97-AF65-F5344CB8AC3E}">
        <p14:creationId xmlns:p14="http://schemas.microsoft.com/office/powerpoint/2010/main" val="2172438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71860" y="164807"/>
            <a:ext cx="9659512" cy="879768"/>
          </a:xfrm>
        </p:spPr>
        <p:txBody>
          <a:bodyPr/>
          <a:lstStyle/>
          <a:p>
            <a:pPr algn="ctr"/>
            <a:r>
              <a:rPr lang="lv-LV" sz="2400" b="1" dirty="0"/>
              <a:t>PERORĀLAI IEVADĪŠANAI PAREDZĒTU VETERINĀRO ZĀĻU IEJAUKŠANA BARĪBĀ </a:t>
            </a:r>
            <a:endParaRPr lang="bg-BG" sz="2400" b="1" dirty="0"/>
          </a:p>
        </p:txBody>
      </p:sp>
      <p:sp>
        <p:nvSpPr>
          <p:cNvPr id="3" name="Rectangle 2"/>
          <p:cNvSpPr/>
          <p:nvPr/>
        </p:nvSpPr>
        <p:spPr>
          <a:xfrm>
            <a:off x="239447" y="1453862"/>
            <a:ext cx="11713109" cy="799001"/>
          </a:xfrm>
          <a:prstGeom prst="rect">
            <a:avLst/>
          </a:prstGeom>
        </p:spPr>
        <p:txBody>
          <a:bodyPr wrap="square">
            <a:spAutoFit/>
          </a:bodyPr>
          <a:lstStyle/>
          <a:p>
            <a:pPr defTabSz="912754"/>
            <a:endParaRPr lang="en-US" sz="1797" dirty="0"/>
          </a:p>
          <a:p>
            <a:pPr algn="just" defTabSz="912754"/>
            <a:endParaRPr lang="bg-BG" sz="2795" dirty="0"/>
          </a:p>
        </p:txBody>
      </p:sp>
      <p:sp>
        <p:nvSpPr>
          <p:cNvPr id="5" name="TextBox 4">
            <a:extLst>
              <a:ext uri="{FF2B5EF4-FFF2-40B4-BE49-F238E27FC236}">
                <a16:creationId xmlns:a16="http://schemas.microsoft.com/office/drawing/2014/main" id="{4E2B5F23-EF18-37F8-0C31-1E2726D22ED8}"/>
              </a:ext>
            </a:extLst>
          </p:cNvPr>
          <p:cNvSpPr txBox="1"/>
          <p:nvPr/>
        </p:nvSpPr>
        <p:spPr>
          <a:xfrm>
            <a:off x="239447" y="6189464"/>
            <a:ext cx="11713108" cy="307777"/>
          </a:xfrm>
          <a:prstGeom prst="rect">
            <a:avLst/>
          </a:prstGeom>
          <a:noFill/>
        </p:spPr>
        <p:txBody>
          <a:bodyPr wrap="square">
            <a:spAutoFit/>
          </a:bodyPr>
          <a:lstStyle/>
          <a:p>
            <a:pPr>
              <a:defRPr/>
            </a:pPr>
            <a:r>
              <a:rPr lang="lv-LV" sz="1400" dirty="0">
                <a:solidFill>
                  <a:prstClr val="black"/>
                </a:solidFill>
              </a:rPr>
              <a:t>*https://eur-lex.europa.eu/legal-content/LV/TXT/HTML/?uri=OJ:L_202401159&amp;qid=1731566127656</a:t>
            </a:r>
            <a:endParaRPr lang="lv-LV" dirty="0">
              <a:solidFill>
                <a:prstClr val="black"/>
              </a:solidFill>
            </a:endParaRPr>
          </a:p>
        </p:txBody>
      </p:sp>
      <p:sp>
        <p:nvSpPr>
          <p:cNvPr id="6" name="Taisnstūris 5">
            <a:extLst>
              <a:ext uri="{FF2B5EF4-FFF2-40B4-BE49-F238E27FC236}">
                <a16:creationId xmlns:a16="http://schemas.microsoft.com/office/drawing/2014/main" id="{2B11A98F-37CB-CE6A-FB78-AB87BBDB5A6C}"/>
              </a:ext>
            </a:extLst>
          </p:cNvPr>
          <p:cNvSpPr/>
          <p:nvPr/>
        </p:nvSpPr>
        <p:spPr>
          <a:xfrm>
            <a:off x="627333" y="3393876"/>
            <a:ext cx="10953750" cy="20097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extBox 7">
            <a:extLst>
              <a:ext uri="{FF2B5EF4-FFF2-40B4-BE49-F238E27FC236}">
                <a16:creationId xmlns:a16="http://schemas.microsoft.com/office/drawing/2014/main" id="{E9C4EDFC-5C2A-2CD7-5890-0527198AB719}"/>
              </a:ext>
            </a:extLst>
          </p:cNvPr>
          <p:cNvSpPr txBox="1"/>
          <p:nvPr/>
        </p:nvSpPr>
        <p:spPr>
          <a:xfrm>
            <a:off x="484457" y="3516718"/>
            <a:ext cx="11239502" cy="1569660"/>
          </a:xfrm>
          <a:prstGeom prst="rect">
            <a:avLst/>
          </a:prstGeom>
          <a:noFill/>
        </p:spPr>
        <p:txBody>
          <a:bodyPr wrap="square">
            <a:spAutoFit/>
          </a:bodyPr>
          <a:lstStyle/>
          <a:p>
            <a:pPr marL="285750" indent="-285750">
              <a:buFont typeface="Wingdings" panose="05000000000000000000" pitchFamily="2" charset="2"/>
              <a:buChar char="ü"/>
            </a:pPr>
            <a:r>
              <a:rPr lang="lv-LV" sz="2400" dirty="0">
                <a:solidFill>
                  <a:schemeClr val="accent5">
                    <a:lumMod val="75000"/>
                  </a:schemeClr>
                </a:solidFill>
              </a:rPr>
              <a:t>tikai praktizējošs veterinārārsts izraksta veterinārās zāles perorālai ievadīšanai</a:t>
            </a:r>
          </a:p>
          <a:p>
            <a:pPr marL="342900" indent="-342900">
              <a:buFont typeface="Wingdings" panose="05000000000000000000" pitchFamily="2" charset="2"/>
              <a:buChar char="ü"/>
            </a:pPr>
            <a:r>
              <a:rPr lang="lv-LV" sz="2400" dirty="0">
                <a:solidFill>
                  <a:schemeClr val="accent5">
                    <a:lumMod val="75000"/>
                  </a:schemeClr>
                </a:solidFill>
              </a:rPr>
              <a:t>praktizējošs veterinārārsts, kas izrakstījis zāles,  apmāca/instruē dzīvnieku īpašnieku vai tā pilnvarotu personu par pareizu zāļu iejaukšanu barībā un ievadīšanu dzīvniek</a:t>
            </a:r>
          </a:p>
        </p:txBody>
      </p:sp>
      <p:sp>
        <p:nvSpPr>
          <p:cNvPr id="9" name="TextBox 8">
            <a:extLst>
              <a:ext uri="{FF2B5EF4-FFF2-40B4-BE49-F238E27FC236}">
                <a16:creationId xmlns:a16="http://schemas.microsoft.com/office/drawing/2014/main" id="{8624347C-E628-0593-E60C-84BC6512C939}"/>
              </a:ext>
            </a:extLst>
          </p:cNvPr>
          <p:cNvSpPr txBox="1"/>
          <p:nvPr/>
        </p:nvSpPr>
        <p:spPr>
          <a:xfrm>
            <a:off x="295276" y="1127026"/>
            <a:ext cx="11410949" cy="2308324"/>
          </a:xfrm>
          <a:prstGeom prst="rect">
            <a:avLst/>
          </a:prstGeom>
          <a:noFill/>
        </p:spPr>
        <p:txBody>
          <a:bodyPr wrap="square">
            <a:spAutoFit/>
          </a:bodyPr>
          <a:lstStyle/>
          <a:p>
            <a:pPr algn="just"/>
            <a:r>
              <a:rPr lang="lv-LV" sz="2400" dirty="0">
                <a:solidFill>
                  <a:schemeClr val="accent5">
                    <a:lumMod val="75000"/>
                  </a:schemeClr>
                </a:solidFill>
              </a:rPr>
              <a:t>KOMISIJAS 2024. gada 7. februāra DELEĢĒTĀ REGULA (ES) 2024/1159, ar ko Eiropas Parlamenta un Padomes Regulu (ES) 2019/6 papildina, nosakot noteikumus par piemērotiem pasākumiem, kas nodrošina, ka iedarbīgi un droši tiek lietotas veterinārās zāles, par kurām piešķirta atļauja un kuras izrakstītas perorālai ievadīšanai veidos, kas nav ievadīšana ar ārstniecisko barību, un kuras produktīvajiem dzīvniekiem ievada dzīvnieku turētājs*</a:t>
            </a:r>
          </a:p>
        </p:txBody>
      </p:sp>
      <p:sp>
        <p:nvSpPr>
          <p:cNvPr id="10" name="Taisnstūris 9">
            <a:extLst>
              <a:ext uri="{FF2B5EF4-FFF2-40B4-BE49-F238E27FC236}">
                <a16:creationId xmlns:a16="http://schemas.microsoft.com/office/drawing/2014/main" id="{174A6440-A496-5086-23D9-0966A4E6640F}"/>
              </a:ext>
            </a:extLst>
          </p:cNvPr>
          <p:cNvSpPr/>
          <p:nvPr/>
        </p:nvSpPr>
        <p:spPr>
          <a:xfrm>
            <a:off x="255863" y="5117160"/>
            <a:ext cx="11325221" cy="1108085"/>
          </a:xfrm>
          <a:prstGeom prst="rect">
            <a:avLst/>
          </a:prstGeom>
          <a:solidFill>
            <a:schemeClr val="accent6">
              <a:lumMod val="95000"/>
            </a:schemeClr>
          </a:solidFill>
          <a:ln>
            <a:solidFill>
              <a:schemeClr val="accent6">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t> </a:t>
            </a:r>
            <a:r>
              <a:rPr lang="lv-LV" sz="2200" i="1" dirty="0">
                <a:solidFill>
                  <a:schemeClr val="accent5">
                    <a:lumMod val="75000"/>
                  </a:schemeClr>
                </a:solidFill>
              </a:rPr>
              <a:t>Tiek izstrādātas «Labas prakses vadlīnijas perorālai lietošanai paredzētu veterināro zāļu manuālai iejaukšanai barībā» , kas būtus palīginstruments gan dzīvnieku īpašniekiem (turētājiem), gan praktizējošiem veterinārārstiem</a:t>
            </a:r>
          </a:p>
        </p:txBody>
      </p:sp>
    </p:spTree>
    <p:extLst>
      <p:ext uri="{BB962C8B-B14F-4D97-AF65-F5344CB8AC3E}">
        <p14:creationId xmlns:p14="http://schemas.microsoft.com/office/powerpoint/2010/main" val="1565678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71860" y="164807"/>
            <a:ext cx="9659512" cy="879768"/>
          </a:xfrm>
        </p:spPr>
        <p:txBody>
          <a:bodyPr/>
          <a:lstStyle/>
          <a:p>
            <a:pPr algn="ctr"/>
            <a:r>
              <a:rPr lang="lv-LV" sz="2400" b="1" dirty="0"/>
              <a:t>PERORĀLAI IEVADĪŠANAI PAREDZĒTU VETERINĀRO ZĀĻU IEJAUKŠANA BARĪBĀ – RECEPTES IZRAKSTĪŠANA</a:t>
            </a:r>
            <a:endParaRPr lang="bg-BG" sz="2400" b="1" dirty="0"/>
          </a:p>
        </p:txBody>
      </p:sp>
      <p:sp>
        <p:nvSpPr>
          <p:cNvPr id="3" name="Rectangle 2"/>
          <p:cNvSpPr/>
          <p:nvPr/>
        </p:nvSpPr>
        <p:spPr>
          <a:xfrm>
            <a:off x="239447" y="1453862"/>
            <a:ext cx="11713109" cy="799001"/>
          </a:xfrm>
          <a:prstGeom prst="rect">
            <a:avLst/>
          </a:prstGeom>
        </p:spPr>
        <p:txBody>
          <a:bodyPr wrap="square">
            <a:spAutoFit/>
          </a:bodyPr>
          <a:lstStyle/>
          <a:p>
            <a:pPr defTabSz="912754"/>
            <a:endParaRPr lang="en-US" sz="1797" dirty="0"/>
          </a:p>
          <a:p>
            <a:pPr algn="just" defTabSz="912754"/>
            <a:endParaRPr lang="bg-BG" sz="2795" dirty="0"/>
          </a:p>
        </p:txBody>
      </p:sp>
      <p:sp>
        <p:nvSpPr>
          <p:cNvPr id="6" name="Taisnstūris 5">
            <a:extLst>
              <a:ext uri="{FF2B5EF4-FFF2-40B4-BE49-F238E27FC236}">
                <a16:creationId xmlns:a16="http://schemas.microsoft.com/office/drawing/2014/main" id="{2B11A98F-37CB-CE6A-FB78-AB87BBDB5A6C}"/>
              </a:ext>
            </a:extLst>
          </p:cNvPr>
          <p:cNvSpPr/>
          <p:nvPr/>
        </p:nvSpPr>
        <p:spPr>
          <a:xfrm>
            <a:off x="563293" y="3216276"/>
            <a:ext cx="10953750" cy="20097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ectangle: Rounded Corners 5">
            <a:extLst>
              <a:ext uri="{FF2B5EF4-FFF2-40B4-BE49-F238E27FC236}">
                <a16:creationId xmlns:a16="http://schemas.microsoft.com/office/drawing/2014/main" id="{5E7ED188-5517-A009-60AE-756D2BC63FC9}"/>
              </a:ext>
            </a:extLst>
          </p:cNvPr>
          <p:cNvSpPr/>
          <p:nvPr/>
        </p:nvSpPr>
        <p:spPr>
          <a:xfrm>
            <a:off x="409576" y="1396711"/>
            <a:ext cx="10620374" cy="4791365"/>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lv-LV" sz="2400" b="1" dirty="0">
              <a:latin typeface="Times New Roman" panose="02020603050405020304" pitchFamily="18" charset="0"/>
              <a:cs typeface="Times New Roman" panose="02020603050405020304" pitchFamily="18" charset="0"/>
            </a:endParaRPr>
          </a:p>
          <a:p>
            <a:pPr algn="ctr"/>
            <a:endParaRPr lang="lv-LV" sz="2400" b="1" dirty="0">
              <a:latin typeface="Times New Roman" panose="02020603050405020304" pitchFamily="18" charset="0"/>
              <a:cs typeface="Times New Roman" panose="02020603050405020304" pitchFamily="18" charset="0"/>
            </a:endParaRPr>
          </a:p>
          <a:p>
            <a:endParaRPr lang="lv-LV" sz="2400" b="1" dirty="0">
              <a:cs typeface="Times New Roman" panose="02020603050405020304" pitchFamily="18" charset="0"/>
            </a:endParaRPr>
          </a:p>
          <a:p>
            <a:endParaRPr lang="lv-LV" sz="2400" b="1" dirty="0">
              <a:cs typeface="Times New Roman" panose="02020603050405020304" pitchFamily="18" charset="0"/>
            </a:endParaRPr>
          </a:p>
          <a:p>
            <a:endParaRPr lang="lv-LV" sz="2400" b="1" dirty="0">
              <a:cs typeface="Times New Roman" panose="02020603050405020304" pitchFamily="18" charset="0"/>
            </a:endParaRPr>
          </a:p>
          <a:p>
            <a:endParaRPr lang="lv-LV" sz="2400" b="1" dirty="0">
              <a:cs typeface="Times New Roman" panose="02020603050405020304" pitchFamily="18" charset="0"/>
            </a:endParaRPr>
          </a:p>
          <a:p>
            <a:endParaRPr lang="lv-LV" sz="2400" b="1" dirty="0">
              <a:cs typeface="Times New Roman" panose="02020603050405020304" pitchFamily="18" charset="0"/>
            </a:endParaRPr>
          </a:p>
          <a:p>
            <a:endParaRPr lang="lv-LV" sz="2400" b="1" dirty="0">
              <a:cs typeface="Times New Roman" panose="02020603050405020304" pitchFamily="18" charset="0"/>
            </a:endParaRPr>
          </a:p>
          <a:p>
            <a:endParaRPr lang="lv-LV" sz="2400" b="1" dirty="0">
              <a:cs typeface="Times New Roman" panose="02020603050405020304" pitchFamily="18" charset="0"/>
            </a:endParaRPr>
          </a:p>
          <a:p>
            <a:endParaRPr lang="lv-LV" sz="2400" b="1" u="sng" dirty="0">
              <a:cs typeface="Times New Roman" panose="02020603050405020304" pitchFamily="18" charset="0"/>
            </a:endParaRPr>
          </a:p>
          <a:p>
            <a:r>
              <a:rPr lang="lv-LV" sz="2400" b="1" u="sng" dirty="0">
                <a:solidFill>
                  <a:schemeClr val="accent5">
                    <a:lumMod val="75000"/>
                  </a:schemeClr>
                </a:solidFill>
                <a:cs typeface="Times New Roman" panose="02020603050405020304" pitchFamily="18" charset="0"/>
              </a:rPr>
              <a:t>Veterinārās receptes izrakstīšana </a:t>
            </a:r>
          </a:p>
          <a:p>
            <a:pPr marL="342900" indent="-342900">
              <a:buFont typeface="Wingdings" panose="05000000000000000000" pitchFamily="2" charset="2"/>
              <a:buChar char="ü"/>
            </a:pPr>
            <a:r>
              <a:rPr lang="lv-LV" sz="2200" dirty="0">
                <a:solidFill>
                  <a:schemeClr val="accent5">
                    <a:lumMod val="75000"/>
                  </a:schemeClr>
                </a:solidFill>
                <a:cs typeface="Times New Roman" panose="02020603050405020304" pitchFamily="18" charset="0"/>
              </a:rPr>
              <a:t>tikai </a:t>
            </a:r>
            <a:r>
              <a:rPr lang="lv-LV" sz="2200" b="1" dirty="0">
                <a:solidFill>
                  <a:schemeClr val="accent5">
                    <a:lumMod val="75000"/>
                  </a:schemeClr>
                </a:solidFill>
                <a:cs typeface="Times New Roman" panose="02020603050405020304" pitchFamily="18" charset="0"/>
              </a:rPr>
              <a:t>pēc dzīvnieka klīniskas izmeklēšanas </a:t>
            </a:r>
            <a:r>
              <a:rPr lang="lv-LV" sz="2200" dirty="0">
                <a:solidFill>
                  <a:schemeClr val="accent5">
                    <a:lumMod val="75000"/>
                  </a:schemeClr>
                </a:solidFill>
                <a:cs typeface="Times New Roman" panose="02020603050405020304" pitchFamily="18" charset="0"/>
              </a:rPr>
              <a:t>vai citādi novērtējot dzīvnieka veselības stāvokli</a:t>
            </a:r>
          </a:p>
          <a:p>
            <a:pPr marL="342900" indent="-342900">
              <a:buFont typeface="Wingdings" panose="05000000000000000000" pitchFamily="2" charset="2"/>
              <a:buChar char="ü"/>
            </a:pPr>
            <a:r>
              <a:rPr lang="lv-LV" sz="2200" dirty="0">
                <a:solidFill>
                  <a:schemeClr val="accent5">
                    <a:lumMod val="75000"/>
                  </a:schemeClr>
                </a:solidFill>
                <a:cs typeface="Times New Roman" panose="02020603050405020304" pitchFamily="18" charset="0"/>
              </a:rPr>
              <a:t>veterinārārsts </a:t>
            </a:r>
            <a:r>
              <a:rPr lang="lv-LV" sz="2200" b="1" dirty="0">
                <a:solidFill>
                  <a:schemeClr val="accent5">
                    <a:lumMod val="75000"/>
                  </a:schemeClr>
                </a:solidFill>
                <a:cs typeface="Times New Roman" panose="02020603050405020304" pitchFamily="18" charset="0"/>
              </a:rPr>
              <a:t>spēj pamatot</a:t>
            </a:r>
            <a:r>
              <a:rPr lang="lv-LV" sz="2200" dirty="0">
                <a:solidFill>
                  <a:schemeClr val="accent5">
                    <a:lumMod val="75000"/>
                  </a:schemeClr>
                </a:solidFill>
                <a:cs typeface="Times New Roman" panose="02020603050405020304" pitchFamily="18" charset="0"/>
              </a:rPr>
              <a:t> antimikrobiālo zāļu receptes izrakstīšanu, īpaši, profilaksei un metafilaksei</a:t>
            </a:r>
          </a:p>
          <a:p>
            <a:pPr marL="342900" indent="-342900">
              <a:buFont typeface="Wingdings" panose="05000000000000000000" pitchFamily="2" charset="2"/>
              <a:buChar char="ü"/>
            </a:pPr>
            <a:r>
              <a:rPr lang="lv-LV" sz="2200" dirty="0">
                <a:solidFill>
                  <a:schemeClr val="accent5">
                    <a:lumMod val="75000"/>
                  </a:schemeClr>
                </a:solidFill>
                <a:cs typeface="Times New Roman" panose="02020603050405020304" pitchFamily="18" charset="0"/>
              </a:rPr>
              <a:t>metafilaksei paredzētām antimikrobiālām zālēm veterinārārsts recepti izraksta tikai </a:t>
            </a:r>
            <a:r>
              <a:rPr lang="lv-LV" sz="2200" b="1" dirty="0">
                <a:solidFill>
                  <a:schemeClr val="accent5">
                    <a:lumMod val="75000"/>
                  </a:schemeClr>
                </a:solidFill>
                <a:cs typeface="Times New Roman" panose="02020603050405020304" pitchFamily="18" charset="0"/>
              </a:rPr>
              <a:t>pēc diagnozes noteikšanas</a:t>
            </a:r>
          </a:p>
          <a:p>
            <a:endParaRPr lang="lv-LV" sz="2400" b="1" dirty="0">
              <a:solidFill>
                <a:schemeClr val="tx1"/>
              </a:solidFill>
              <a:cs typeface="Times New Roman" panose="02020603050405020304" pitchFamily="18" charset="0"/>
            </a:endParaRPr>
          </a:p>
          <a:p>
            <a:r>
              <a:rPr lang="lv-LV" sz="2400" b="1" u="sng" dirty="0">
                <a:solidFill>
                  <a:schemeClr val="accent5">
                    <a:lumMod val="75000"/>
                  </a:schemeClr>
                </a:solidFill>
                <a:cs typeface="Times New Roman" panose="02020603050405020304" pitchFamily="18" charset="0"/>
              </a:rPr>
              <a:t>Antimikrobiālo zāļu lietošana</a:t>
            </a:r>
          </a:p>
          <a:p>
            <a:pPr marL="342900" indent="-342900" algn="just">
              <a:buFont typeface="Wingdings" panose="05000000000000000000" pitchFamily="2" charset="2"/>
              <a:buChar char="ü"/>
            </a:pPr>
            <a:r>
              <a:rPr lang="lv-LV" sz="2200" dirty="0">
                <a:solidFill>
                  <a:schemeClr val="accent5">
                    <a:lumMod val="75000"/>
                  </a:schemeClr>
                </a:solidFill>
                <a:cs typeface="Times New Roman" panose="02020603050405020304" pitchFamily="18" charset="0"/>
              </a:rPr>
              <a:t>antimikrobiālās zāles </a:t>
            </a:r>
            <a:r>
              <a:rPr lang="lv-LV" sz="2200" b="1" dirty="0">
                <a:solidFill>
                  <a:schemeClr val="accent5">
                    <a:lumMod val="75000"/>
                  </a:schemeClr>
                </a:solidFill>
                <a:cs typeface="Times New Roman" panose="02020603050405020304" pitchFamily="18" charset="0"/>
              </a:rPr>
              <a:t>neizmanto regulāri </a:t>
            </a:r>
            <a:r>
              <a:rPr lang="lv-LV" sz="2200" dirty="0">
                <a:solidFill>
                  <a:schemeClr val="accent5">
                    <a:lumMod val="75000"/>
                  </a:schemeClr>
                </a:solidFill>
                <a:cs typeface="Times New Roman" panose="02020603050405020304" pitchFamily="18" charset="0"/>
              </a:rPr>
              <a:t>(rutīna), neatsver sliktu higiēnu, nekompensē sliktu saimniecības pārvaldību</a:t>
            </a:r>
          </a:p>
          <a:p>
            <a:pPr marL="342900" indent="-342900" algn="just">
              <a:buFont typeface="Wingdings" panose="05000000000000000000" pitchFamily="2" charset="2"/>
              <a:buChar char="ü"/>
            </a:pPr>
            <a:r>
              <a:rPr lang="lv-LV" sz="2200" dirty="0">
                <a:solidFill>
                  <a:schemeClr val="accent5">
                    <a:lumMod val="75000"/>
                  </a:schemeClr>
                </a:solidFill>
                <a:cs typeface="Times New Roman" panose="02020603050405020304" pitchFamily="18" charset="0"/>
              </a:rPr>
              <a:t>antimikrobiālās zāles  metafilaksei lieto tikai  </a:t>
            </a:r>
            <a:r>
              <a:rPr lang="lv-LV" sz="2200" b="1" dirty="0">
                <a:solidFill>
                  <a:schemeClr val="accent5">
                    <a:lumMod val="75000"/>
                  </a:schemeClr>
                </a:solidFill>
                <a:cs typeface="Times New Roman" panose="02020603050405020304" pitchFamily="18" charset="0"/>
              </a:rPr>
              <a:t>pēc riska izvērtējuma</a:t>
            </a:r>
          </a:p>
          <a:p>
            <a:pPr marL="342900" indent="-342900" algn="just">
              <a:buFont typeface="Wingdings" panose="05000000000000000000" pitchFamily="2" charset="2"/>
              <a:buChar char="ü"/>
            </a:pPr>
            <a:r>
              <a:rPr lang="lv-LV" sz="2200" dirty="0">
                <a:solidFill>
                  <a:schemeClr val="accent5">
                    <a:lumMod val="75000"/>
                  </a:schemeClr>
                </a:solidFill>
                <a:cs typeface="Times New Roman" panose="02020603050405020304" pitchFamily="18" charset="0"/>
              </a:rPr>
              <a:t>antimikrobiālās zāles</a:t>
            </a:r>
            <a:r>
              <a:rPr lang="lv-LV" sz="2200" b="1" dirty="0">
                <a:solidFill>
                  <a:schemeClr val="accent5">
                    <a:lumMod val="75000"/>
                  </a:schemeClr>
                </a:solidFill>
                <a:cs typeface="Times New Roman" panose="02020603050405020304" pitchFamily="18" charset="0"/>
              </a:rPr>
              <a:t> profilaksei </a:t>
            </a:r>
            <a:r>
              <a:rPr lang="lv-LV" sz="2200" dirty="0">
                <a:solidFill>
                  <a:schemeClr val="accent5">
                    <a:lumMod val="75000"/>
                  </a:schemeClr>
                </a:solidFill>
                <a:cs typeface="Times New Roman" panose="02020603050405020304" pitchFamily="18" charset="0"/>
              </a:rPr>
              <a:t>lieto tikai </a:t>
            </a:r>
            <a:r>
              <a:rPr lang="lv-LV" sz="2200" b="1" dirty="0">
                <a:solidFill>
                  <a:schemeClr val="accent5">
                    <a:lumMod val="75000"/>
                  </a:schemeClr>
                </a:solidFill>
                <a:cs typeface="Times New Roman" panose="02020603050405020304" pitchFamily="18" charset="0"/>
              </a:rPr>
              <a:t>izņēmuma gadījumos</a:t>
            </a:r>
            <a:r>
              <a:rPr lang="lv-LV" sz="2200" dirty="0">
                <a:solidFill>
                  <a:schemeClr val="accent5">
                    <a:lumMod val="75000"/>
                  </a:schemeClr>
                </a:solidFill>
                <a:cs typeface="Times New Roman" panose="02020603050405020304" pitchFamily="18" charset="0"/>
              </a:rPr>
              <a:t> atsevišķam dzīvniekam vai ierobežotam skaitam dzīvnieku, ja ir augsts saslimšanas risks</a:t>
            </a:r>
          </a:p>
          <a:p>
            <a:pPr marL="342900" indent="-342900">
              <a:buFont typeface="Wingdings" panose="05000000000000000000" pitchFamily="2" charset="2"/>
              <a:buChar char="ü"/>
            </a:pPr>
            <a:endParaRPr lang="lv-LV" sz="2400" b="1" dirty="0">
              <a:solidFill>
                <a:schemeClr val="tx1"/>
              </a:solidFill>
              <a:cs typeface="Times New Roman" panose="02020603050405020304" pitchFamily="18" charset="0"/>
            </a:endParaRPr>
          </a:p>
          <a:p>
            <a:endParaRPr lang="lv-LV" sz="2200" dirty="0">
              <a:solidFill>
                <a:schemeClr val="tx1"/>
              </a:solidFill>
              <a:cs typeface="Times New Roman" panose="02020603050405020304" pitchFamily="18" charset="0"/>
            </a:endParaRPr>
          </a:p>
          <a:p>
            <a:endParaRPr lang="lv-LV" sz="2400" b="1" dirty="0">
              <a:solidFill>
                <a:schemeClr val="tx1"/>
              </a:solidFill>
              <a:cs typeface="Times New Roman" panose="02020603050405020304" pitchFamily="18" charset="0"/>
            </a:endParaRPr>
          </a:p>
          <a:p>
            <a:endParaRPr lang="lv-LV" sz="2400" b="1" dirty="0">
              <a:solidFill>
                <a:schemeClr val="tx1"/>
              </a:solidFill>
              <a:latin typeface="Times New Roman" panose="02020603050405020304" pitchFamily="18" charset="0"/>
              <a:cs typeface="Times New Roman" panose="02020603050405020304" pitchFamily="18" charset="0"/>
            </a:endParaRPr>
          </a:p>
          <a:p>
            <a:endParaRPr lang="lv-LV" sz="2400" b="1" dirty="0">
              <a:solidFill>
                <a:schemeClr val="tx1"/>
              </a:solidFill>
              <a:latin typeface="Times New Roman" panose="02020603050405020304" pitchFamily="18" charset="0"/>
              <a:cs typeface="Times New Roman" panose="02020603050405020304" pitchFamily="18" charset="0"/>
            </a:endParaRPr>
          </a:p>
          <a:p>
            <a:endParaRPr lang="lv-LV" sz="2400" dirty="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endParaRPr lang="lv-LV" sz="2400" dirty="0">
              <a:solidFill>
                <a:schemeClr val="tx1"/>
              </a:solidFill>
              <a:latin typeface="Times New Roman" panose="02020603050405020304" pitchFamily="18" charset="0"/>
              <a:cs typeface="Times New Roman" panose="02020603050405020304" pitchFamily="18" charset="0"/>
            </a:endParaRPr>
          </a:p>
          <a:p>
            <a:endParaRPr lang="lv-LV" sz="2400" b="1" dirty="0">
              <a:cs typeface="Times New Roman" panose="02020603050405020304" pitchFamily="18" charset="0"/>
            </a:endParaRPr>
          </a:p>
          <a:p>
            <a:pPr marL="342900" indent="-342900">
              <a:buFont typeface="Wingdings" panose="05000000000000000000" pitchFamily="2" charset="2"/>
              <a:buChar char="ü"/>
            </a:pPr>
            <a:endParaRPr lang="lv-LV" sz="2400" b="1" dirty="0">
              <a:cs typeface="Times New Roman" panose="02020603050405020304" pitchFamily="18" charset="0"/>
            </a:endParaRPr>
          </a:p>
          <a:p>
            <a:pPr algn="ctr"/>
            <a:endParaRPr lang="lv-LV" sz="2000" b="1" dirty="0">
              <a:latin typeface="Times New Roman" panose="02020603050405020304" pitchFamily="18" charset="0"/>
              <a:cs typeface="Times New Roman" panose="02020603050405020304" pitchFamily="18" charset="0"/>
            </a:endParaRPr>
          </a:p>
          <a:p>
            <a:pPr algn="ctr"/>
            <a:endParaRPr lang="lv-LV" dirty="0"/>
          </a:p>
        </p:txBody>
      </p:sp>
    </p:spTree>
    <p:extLst>
      <p:ext uri="{BB962C8B-B14F-4D97-AF65-F5344CB8AC3E}">
        <p14:creationId xmlns:p14="http://schemas.microsoft.com/office/powerpoint/2010/main" val="3651572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810000" y="2139950"/>
            <a:ext cx="3487738" cy="781050"/>
          </a:xfrm>
          <a:prstGeom prst="rect">
            <a:avLst/>
          </a:prstGeom>
        </p:spPr>
        <p:txBody>
          <a:bodyPr/>
          <a:lstStyle>
            <a:defPPr>
              <a:defRPr kern="0"/>
            </a:defPPr>
          </a:lstStyle>
          <a:p>
            <a:r>
              <a:rPr lang="lv-LV" sz="4000" b="1">
                <a:solidFill>
                  <a:srgbClr val="003399"/>
                </a:solidFill>
              </a:rPr>
              <a:t>Paldies!</a:t>
            </a:r>
          </a:p>
        </p:txBody>
      </p:sp>
    </p:spTree>
    <p:extLst>
      <p:ext uri="{BB962C8B-B14F-4D97-AF65-F5344CB8AC3E}">
        <p14:creationId xmlns:p14="http://schemas.microsoft.com/office/powerpoint/2010/main" val="984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lv-LV" sz="3200" b="1">
                <a:solidFill>
                  <a:srgbClr val="003399"/>
                </a:solidFill>
                <a:latin typeface="EC Square Sans Pro"/>
              </a:rPr>
              <a:t>Svarīgi jauno ES Ārstnieciskās barības regulas elementi</a:t>
            </a:r>
          </a:p>
          <a:p>
            <a:pPr algn="l"/>
            <a:endParaRPr lang="en-US" sz="3200" b="1" dirty="0">
              <a:solidFill>
                <a:srgbClr val="003399"/>
              </a:solidFill>
              <a:latin typeface="EC Square Sans Pro"/>
            </a:endParaRPr>
          </a:p>
          <a:p>
            <a:pPr algn="l"/>
            <a:r>
              <a:rPr lang="lv-LV" sz="1600" i="1">
                <a:solidFill>
                  <a:srgbClr val="003399"/>
                </a:solidFill>
                <a:latin typeface="EC Square Sans Pro"/>
              </a:rPr>
              <a:t>3. lekcija</a:t>
            </a: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lv-LV">
                <a:latin typeface="EC Square Sans Pro" panose="020B0506040000020004" pitchFamily="34" charset="0"/>
              </a:rPr>
              <a:t>LATVIJA, 2024. GADA 3. UN 4. DECEMBRIS</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lv-LV" sz="2400" b="0" i="0" u="none" strike="noStrike" cap="none" normalizeH="0" baseline="0" noProof="0" dirty="0">
                <a:ln>
                  <a:noFill/>
                </a:ln>
                <a:effectLst/>
                <a:uLnTx/>
                <a:uFillTx/>
                <a:latin typeface="EC Square Sans Pro" panose="020B0506040000020004" pitchFamily="34" charset="0"/>
              </a:rPr>
              <a:t>ES tiesiskais regulējums attiecībā uz veterinārajām zālēm/</a:t>
            </a:r>
            <a:br>
              <a:rPr kumimoji="0" lang="es-ES" sz="2400" b="0" i="0" u="none" strike="noStrike" cap="none" normalizeH="0" baseline="0" noProof="0" dirty="0">
                <a:ln>
                  <a:noFill/>
                </a:ln>
                <a:effectLst/>
                <a:uLnTx/>
                <a:uFillTx/>
                <a:latin typeface="EC Square Sans Pro" panose="020B0506040000020004" pitchFamily="34" charset="0"/>
              </a:rPr>
            </a:br>
            <a:r>
              <a:rPr kumimoji="0" lang="lv-LV" sz="2400" b="0" i="0" u="none" strike="noStrike" cap="none" normalizeH="0" baseline="0" noProof="0" dirty="0">
                <a:ln>
                  <a:noFill/>
                </a:ln>
                <a:effectLst/>
                <a:uLnTx/>
                <a:uFillTx/>
                <a:latin typeface="EC Square Sans Pro" panose="020B0506040000020004" pitchFamily="34" charset="0"/>
              </a:rPr>
              <a:t>ārstniecisko barību</a:t>
            </a:r>
          </a:p>
          <a:p>
            <a:endParaRPr lang="es-ES"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400" b="1"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Regula (ES) 2019/6 </a:t>
            </a:r>
            <a:br>
              <a:rPr kumimoji="0" lang="es-ES" sz="2400" b="1" i="0" u="none" strike="noStrike" cap="none" normalizeH="0" baseline="0" noProof="0" dirty="0">
                <a:ln>
                  <a:noFill/>
                </a:ln>
                <a:solidFill>
                  <a:srgbClr val="000000"/>
                </a:solidFill>
                <a:effectLst/>
                <a:uLnTx/>
                <a:uFillTx/>
                <a:latin typeface="EC Square Sans Pro" panose="020B0506040000020004" pitchFamily="34" charset="0"/>
                <a:ea typeface="+mn-ea"/>
                <a:cs typeface="+mn-cs"/>
              </a:rPr>
            </a:br>
            <a:r>
              <a:rPr kumimoji="0" lang="lv-LV" sz="2400" b="1"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par veterinārajām zālēm</a:t>
            </a:r>
            <a:br>
              <a:rPr kumimoji="0" lang="lv-LV" sz="1800" b="1" i="0" u="none" strike="noStrike" cap="none" normalizeH="0" baseline="0" noProof="0" dirty="0">
                <a:ln>
                  <a:noFill/>
                </a:ln>
                <a:solidFill>
                  <a:srgbClr val="FFFFFF"/>
                </a:solidFill>
                <a:effectLst/>
                <a:uLnTx/>
                <a:uFillTx/>
                <a:latin typeface="Calibri"/>
                <a:ea typeface="+mn-ea"/>
                <a:cs typeface="+mn-cs"/>
              </a:rPr>
            </a:br>
            <a:r>
              <a:rPr kumimoji="0" lang="lv-LV" sz="1800" b="1" i="0" u="none" strike="noStrike" cap="none"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800" b="1"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Regula (ES) 2019/4 </a:t>
            </a:r>
            <a:br>
              <a:rPr kumimoji="0" lang="es-ES" sz="2800" b="1" i="0" u="none" strike="noStrike" cap="none" normalizeH="0" baseline="0" noProof="0" dirty="0">
                <a:ln>
                  <a:noFill/>
                </a:ln>
                <a:solidFill>
                  <a:srgbClr val="000000"/>
                </a:solidFill>
                <a:effectLst/>
                <a:uLnTx/>
                <a:uFillTx/>
                <a:latin typeface="EC Square Sans Pro" panose="020B0506040000020004" pitchFamily="34" charset="0"/>
                <a:ea typeface="+mn-ea"/>
                <a:cs typeface="+mn-cs"/>
              </a:rPr>
            </a:br>
            <a:r>
              <a:rPr kumimoji="0" lang="lv-LV" sz="2800" b="1"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par ārstniecisko barību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lv-LV" sz="2800">
                <a:latin typeface="EC Square Sans Pro" panose="020B0506040000020004" pitchFamily="34" charset="0"/>
              </a:rPr>
              <a:t>Kopīgi noteikumi</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800" b="1" i="0" u="none" strike="noStrike" cap="none" normalizeH="0" baseline="0" noProof="0" dirty="0">
                <a:ln>
                  <a:noFill/>
                </a:ln>
                <a:solidFill>
                  <a:srgbClr val="FFFFFF"/>
                </a:solidFill>
                <a:effectLst/>
                <a:uLnTx/>
                <a:uFillTx/>
                <a:latin typeface="EC Square Sans Pro" panose="020B0506040000020004" pitchFamily="34" charset="0"/>
                <a:ea typeface="+mn-ea"/>
                <a:cs typeface="+mn-cs"/>
              </a:rPr>
              <a:t>ZĀĻU IEVADĪŠANA AR BARĪBU VAI ŪDENI</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2800" b="0"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Kopīgi noteikumi - Veterinārā recepte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extLst>
              <p:ext uri="{D42A27DB-BD31-4B8C-83A1-F6EECF244321}">
                <p14:modId xmlns:p14="http://schemas.microsoft.com/office/powerpoint/2010/main" val="2895701770"/>
              </p:ext>
            </p:extLst>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800" b="1" i="0" u="none" strike="noStrike" cap="none" normalizeH="0" baseline="0" noProof="0">
                <a:ln>
                  <a:noFill/>
                </a:ln>
                <a:solidFill>
                  <a:srgbClr val="3163B5"/>
                </a:solidFill>
                <a:effectLst/>
                <a:uLnTx/>
                <a:uFillTx/>
                <a:latin typeface="EC Square Sans Pro" panose="020B0506040000020004" pitchFamily="34" charset="0"/>
                <a:ea typeface="Verdana" panose="020B0604030504040204" pitchFamily="34" charset="0"/>
              </a:rPr>
              <a:t>Regula (ES) 2019/4 (MF)</a:t>
            </a: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985860"/>
            <a:ext cx="1964869"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Regula (ES) 2019/6 (VMP) </a:t>
            </a:r>
            <a:br>
              <a:rPr kumimoji="0" lang="es-ES"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br>
            <a:r>
              <a:rPr kumimoji="0" lang="lv-LV"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un </a:t>
            </a:r>
            <a:r>
              <a:rPr lang="lv-LV" b="1" dirty="0">
                <a:solidFill>
                  <a:srgbClr val="3163B5"/>
                </a:solidFill>
                <a:latin typeface="EC Square Sans Pro" panose="020B0506040000020004" pitchFamily="34" charset="0"/>
                <a:ea typeface="Verdana" panose="020B0604030504040204" pitchFamily="34" charset="0"/>
              </a:rPr>
              <a:t>Komisijas Deleģētā regula (ES) 2024/1159</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021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94319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p:txBody>
          <a:bodyPr/>
          <a:lstStyle/>
          <a:p>
            <a:r>
              <a:rPr lang="lv-LV" sz="2400">
                <a:latin typeface="EC Square Sans Pro" panose="020B0506040000020004" pitchFamily="34" charset="0"/>
              </a:rPr>
              <a:t>Antimikrobiālo veterināro zāļu lietošana</a:t>
            </a:r>
          </a:p>
          <a:p>
            <a:endParaRPr lang="en-GB"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1" i="0" u="none" strike="noStrike" cap="none" normalizeH="0" baseline="0" noProof="0">
                <a:ln>
                  <a:noFill/>
                </a:ln>
                <a:solidFill>
                  <a:prstClr val="white"/>
                </a:solidFill>
                <a:effectLst/>
                <a:uLnTx/>
                <a:uFillTx/>
                <a:latin typeface="Calibri"/>
                <a:ea typeface="Steelfish" charset="0"/>
                <a:cs typeface="Steelfish" charset="0"/>
              </a:rPr>
              <a:t>Sistemātiskas profilakses aizliegums </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2400" b="1"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Ārstnieciskās barības lietošanas principi</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800" b="1" i="0" u="none" strike="noStrike" cap="none" normalizeH="0" baseline="0" noProof="0">
                <a:ln>
                  <a:noFill/>
                </a:ln>
                <a:solidFill>
                  <a:srgbClr val="19355D"/>
                </a:solidFill>
                <a:effectLst/>
                <a:uLnTx/>
                <a:uFillTx/>
                <a:latin typeface="EC Square Sans Pro" panose="020B0506040000020004" pitchFamily="34" charset="0"/>
                <a:ea typeface="+mn-ea"/>
                <a:cs typeface="Arial" pitchFamily="34" charset="0"/>
              </a:rPr>
              <a:t>ES tiesiskais regulējums:  Regula (ES) 2019/4 par ĀRSTNIECISKO BARĪBU (AB)</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6940603" cy="486287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lv-LV"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Aizliegums profilakses nolūkos lietot ārstniecisko barību, </a:t>
            </a:r>
            <a:br>
              <a:rPr kumimoji="0" lang="es-ES"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br>
            <a:r>
              <a:rPr kumimoji="0" lang="lv-LV"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kas satur </a:t>
            </a:r>
            <a:r>
              <a:rPr kumimoji="0" lang="lv-LV" sz="2000" b="0" i="0" u="none" strike="noStrike" cap="none" normalizeH="0" baseline="0" noProof="0" dirty="0" err="1">
                <a:ln>
                  <a:noFill/>
                </a:ln>
                <a:solidFill>
                  <a:srgbClr val="002060"/>
                </a:solidFill>
                <a:effectLst/>
                <a:uLnTx/>
                <a:uFillTx/>
                <a:latin typeface="EC Square Sans Pro" panose="020B0506040000020004" pitchFamily="34" charset="0"/>
                <a:ea typeface="+mn-ea"/>
                <a:cs typeface="+mn-cs"/>
              </a:rPr>
              <a:t>antimikrobiālos</a:t>
            </a:r>
            <a:r>
              <a:rPr kumimoji="0" lang="lv-LV"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 līdzekļus.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lv-LV"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Prasība diagnosticēt slimību pirms obligātās ārstnieciskās barības izrakstīšanas.</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lv-LV"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Ārstēšanas ilguma un receptes derīguma ierobežojums.</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lv-LV"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Samazināt jebkādu potenciālu sinerģiju starp barības zāļu </a:t>
            </a:r>
            <a:r>
              <a:rPr kumimoji="0" lang="lv-LV" sz="2000" b="0" i="0" u="none" strike="noStrike" cap="none" normalizeH="0" baseline="0" noProof="0" dirty="0" err="1">
                <a:ln>
                  <a:noFill/>
                </a:ln>
                <a:solidFill>
                  <a:srgbClr val="002060"/>
                </a:solidFill>
                <a:effectLst/>
                <a:uLnTx/>
                <a:uFillTx/>
                <a:latin typeface="EC Square Sans Pro" panose="020B0506040000020004" pitchFamily="34" charset="0"/>
                <a:ea typeface="+mn-ea"/>
                <a:cs typeface="+mn-cs"/>
              </a:rPr>
              <a:t>pārneses</a:t>
            </a:r>
            <a:r>
              <a:rPr kumimoji="0" lang="lv-LV"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 atliekām un </a:t>
            </a:r>
            <a:r>
              <a:rPr kumimoji="0" lang="lv-LV" sz="2000" b="0" i="0" u="none" strike="noStrike" cap="none" normalizeH="0" baseline="0" noProof="0" dirty="0" err="1">
                <a:ln>
                  <a:noFill/>
                </a:ln>
                <a:solidFill>
                  <a:srgbClr val="002060"/>
                </a:solidFill>
                <a:effectLst/>
                <a:uLnTx/>
                <a:uFillTx/>
                <a:latin typeface="EC Square Sans Pro" panose="020B0506040000020004" pitchFamily="34" charset="0"/>
                <a:ea typeface="+mn-ea"/>
                <a:cs typeface="+mn-cs"/>
              </a:rPr>
              <a:t>antimikrobiālās</a:t>
            </a:r>
            <a:r>
              <a:rPr kumimoji="0" lang="lv-LV"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 rezistences rašanos.</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lv-LV"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Ārstnieciskās barības ražošanas kvalitātes uzlabošanas pasākumi (precīzāka dozēšana), lai izvairītos no </a:t>
            </a:r>
            <a:r>
              <a:rPr kumimoji="0" lang="lv-LV" sz="2000" b="0" i="0" u="none" strike="noStrike" cap="none" normalizeH="0" baseline="0" noProof="0" dirty="0" err="1">
                <a:ln>
                  <a:noFill/>
                </a:ln>
                <a:solidFill>
                  <a:srgbClr val="002060"/>
                </a:solidFill>
                <a:effectLst/>
                <a:uLnTx/>
                <a:uFillTx/>
                <a:latin typeface="EC Square Sans Pro" panose="020B0506040000020004" pitchFamily="34" charset="0"/>
                <a:ea typeface="+mn-ea"/>
                <a:cs typeface="+mn-cs"/>
              </a:rPr>
              <a:t>subterapeitiskas</a:t>
            </a:r>
            <a:r>
              <a:rPr kumimoji="0" lang="lv-LV"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 iedarbības.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lv-LV"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Maksimālais krusteniskās kontaminācijas līmenis 24 </a:t>
            </a:r>
            <a:r>
              <a:rPr kumimoji="0" lang="lv-LV" sz="2000" b="0" i="0" u="none" strike="noStrike" cap="none" normalizeH="0" baseline="0" noProof="0" dirty="0" err="1">
                <a:ln>
                  <a:noFill/>
                </a:ln>
                <a:solidFill>
                  <a:srgbClr val="002060"/>
                </a:solidFill>
                <a:effectLst/>
                <a:uLnTx/>
                <a:uFillTx/>
                <a:latin typeface="EC Square Sans Pro" panose="020B0506040000020004" pitchFamily="34" charset="0"/>
                <a:ea typeface="+mn-ea"/>
                <a:cs typeface="+mn-cs"/>
              </a:rPr>
              <a:t>antimikrobiālajām</a:t>
            </a:r>
            <a:r>
              <a:rPr kumimoji="0" lang="lv-LV"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 aktīvajām vielām barībā, kas nav </a:t>
            </a:r>
            <a:r>
              <a:rPr kumimoji="0" lang="lv-LV" sz="2000" b="0" i="0" u="none" strike="noStrike" cap="none" normalizeH="0" baseline="0" noProof="0" dirty="0" err="1">
                <a:ln>
                  <a:noFill/>
                </a:ln>
                <a:solidFill>
                  <a:srgbClr val="002060"/>
                </a:solidFill>
                <a:effectLst/>
                <a:uLnTx/>
                <a:uFillTx/>
                <a:latin typeface="EC Square Sans Pro" panose="020B0506040000020004" pitchFamily="34" charset="0"/>
                <a:ea typeface="+mn-ea"/>
                <a:cs typeface="+mn-cs"/>
              </a:rPr>
              <a:t>mērķbarība</a:t>
            </a:r>
            <a:r>
              <a:rPr kumimoji="0" lang="lv-LV"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a:t>
            </a:r>
          </a:p>
        </p:txBody>
      </p:sp>
    </p:spTree>
    <p:extLst>
      <p:ext uri="{BB962C8B-B14F-4D97-AF65-F5344CB8AC3E}">
        <p14:creationId xmlns:p14="http://schemas.microsoft.com/office/powerpoint/2010/main" val="363916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lv-LV" sz="2800">
                <a:latin typeface="EC Square Sans Pro" panose="020B0506040000020004" pitchFamily="34" charset="0"/>
              </a:rPr>
              <a:t>Kopīgi noteikumi</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lv-LV" sz="2800" b="1">
                <a:solidFill>
                  <a:schemeClr val="bg1"/>
                </a:solidFill>
                <a:latin typeface="EC Square Sans Pro" panose="020B0506040000020004" pitchFamily="34" charset="0"/>
              </a:rPr>
              <a:t>Veterinārās receptes saistībā ar ārstniecisko barību (1/2)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lv-LV" sz="2800">
                <a:latin typeface="EC Square Sans Pro" panose="020B0506040000020004" pitchFamily="34" charset="0"/>
              </a:rPr>
              <a:t>Kopīgi noteikumi - Veterinārā recepte</a:t>
            </a:r>
          </a:p>
          <a:p>
            <a:endParaRPr lang="en-GB"/>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lv-LV" sz="2800" b="1">
                <a:solidFill>
                  <a:srgbClr val="003399"/>
                </a:solidFill>
                <a:latin typeface="EC Square Sans Pro" panose="020B0506040000020004" pitchFamily="34" charset="0"/>
              </a:rPr>
              <a:t>16. pants</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709057" cy="279025"/>
          </a:xfrm>
          <a:prstGeom prst="rect">
            <a:avLst/>
          </a:prstGeom>
          <a:noFill/>
        </p:spPr>
        <p:txBody>
          <a:bodyPr wrap="square" rtlCol="0">
            <a:spAutoFit/>
          </a:bodyPr>
          <a:lstStyle/>
          <a:p>
            <a:r>
              <a:rPr lang="lv-LV" sz="1200" dirty="0">
                <a:solidFill>
                  <a:srgbClr val="024B9C"/>
                </a:solidFill>
                <a:latin typeface="EC Square Sans Pro" panose="020B0506040000020004" pitchFamily="34" charset="0"/>
                <a:ea typeface="+mn-ea"/>
                <a:cs typeface="+mn-cs"/>
              </a:rPr>
              <a:t>Regula (ES)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lv-LV">
                <a:solidFill>
                  <a:schemeClr val="tx1"/>
                </a:solidFill>
                <a:latin typeface="EC Square Sans Pro" panose="020B0506040000020004" pitchFamily="34" charset="0"/>
              </a:rPr>
              <a:t>Ārstnieciskajai barībai (dzīvnieku barībai, ko barības apritē iesaistītais uzņēmējs sajauc ar zālēm) ir nepieciešams: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lv-LV">
                <a:solidFill>
                  <a:schemeClr val="tx1"/>
                </a:solidFill>
                <a:latin typeface="EC Square Sans Pro" panose="020B0506040000020004" pitchFamily="34" charset="0"/>
              </a:rPr>
              <a:t>veterinārā recepte</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lv-LV">
                <a:solidFill>
                  <a:schemeClr val="tx1"/>
                </a:solidFill>
                <a:latin typeface="EC Square Sans Pro" panose="020B0506040000020004" pitchFamily="34" charset="0"/>
              </a:rPr>
              <a:t>to var izsniegt tikai pēc dzīvnieku klīniskās pārbaudes vai cita pienācīga veselības stāvokļa novērtējuma</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lv-LV">
                <a:solidFill>
                  <a:schemeClr val="tx1"/>
                </a:solidFill>
                <a:latin typeface="EC Square Sans Pro" panose="020B0506040000020004" pitchFamily="34" charset="0"/>
              </a:rPr>
              <a:t>tikai attiecībā uz diagnosticētām slimībām (izņemot vakcīnas un pretparazītu līdzekļus)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lv-LV" sz="2000">
                <a:solidFill>
                  <a:schemeClr val="bg1"/>
                </a:solidFill>
                <a:latin typeface="EC Square Sans Pro" panose="020B0506040000020004" pitchFamily="34" charset="0"/>
                <a:sym typeface="Wingdings 2" panose="05020102010507070707" pitchFamily="18" charset="2"/>
              </a:rPr>
              <a:t>Jāuzmanās, ja lieto kopā ar citām zālēm!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lv-LV" sz="2800">
                <a:latin typeface="EC Square Sans Pro" panose="020B0506040000020004" pitchFamily="34" charset="0"/>
              </a:rPr>
              <a:t>Kopīgi noteikumi</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lv-LV" sz="2800" b="1">
                <a:solidFill>
                  <a:schemeClr val="bg1"/>
                </a:solidFill>
                <a:latin typeface="EC Square Sans Pro" panose="020B0506040000020004" pitchFamily="34" charset="0"/>
              </a:rPr>
              <a:t>Veterinārās receptes saistībā ar ārstniecisko barību (2/2)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lv-LV" sz="2800">
                <a:latin typeface="EC Square Sans Pro" panose="020B0506040000020004" pitchFamily="34" charset="0"/>
              </a:rPr>
              <a:t>Kopīgi noteikumi - Veterinārā recepte</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709057" cy="279025"/>
          </a:xfrm>
          <a:prstGeom prst="rect">
            <a:avLst/>
          </a:prstGeom>
          <a:noFill/>
        </p:spPr>
        <p:txBody>
          <a:bodyPr wrap="square" rtlCol="0">
            <a:spAutoFit/>
          </a:bodyPr>
          <a:lstStyle/>
          <a:p>
            <a:r>
              <a:rPr lang="lv-LV" sz="1200" dirty="0">
                <a:solidFill>
                  <a:srgbClr val="024B9C"/>
                </a:solidFill>
                <a:latin typeface="EC Square Sans Pro" panose="020B0506040000020004" pitchFamily="34" charset="0"/>
                <a:ea typeface="+mn-ea"/>
                <a:cs typeface="+mn-cs"/>
              </a:rPr>
              <a:t>Regula (ES)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477875"/>
          </a:xfrm>
          <a:prstGeom prst="rect">
            <a:avLst/>
          </a:prstGeom>
          <a:noFill/>
        </p:spPr>
        <p:txBody>
          <a:bodyPr wrap="square" rtlCol="0">
            <a:spAutoFit/>
          </a:bodyPr>
          <a:lstStyle/>
          <a:p>
            <a:pPr marL="342900" indent="-342900">
              <a:buFont typeface="Arial" panose="020B0604020202020204" pitchFamily="34" charset="0"/>
              <a:buChar char="•"/>
            </a:pPr>
            <a:r>
              <a:rPr lang="lv-LV" sz="2000" b="1" dirty="0">
                <a:solidFill>
                  <a:srgbClr val="003399"/>
                </a:solidFill>
                <a:latin typeface="EC Square Sans Pro" panose="020B0506040000020004" pitchFamily="34" charset="0"/>
              </a:rPr>
              <a:t>Uzskaitvedība</a:t>
            </a:r>
            <a:r>
              <a:rPr lang="lv-LV" sz="2000" dirty="0">
                <a:solidFill>
                  <a:srgbClr val="003399"/>
                </a:solidFill>
                <a:latin typeface="EC Square Sans Pro" panose="020B0506040000020004" pitchFamily="34" charset="0"/>
              </a:rPr>
              <a:t>: </a:t>
            </a:r>
            <a:r>
              <a:rPr lang="lv-LV" sz="2000" dirty="0">
                <a:solidFill>
                  <a:schemeClr val="tx1"/>
                </a:solidFill>
                <a:latin typeface="EC Square Sans Pro" panose="020B0506040000020004" pitchFamily="34" charset="0"/>
              </a:rPr>
              <a:t>Veterinārās receptes 5 gadus glabā lopbarības ražotne un veterinārārsts, kas izraksta receptes, un dzīvnieku turētājs</a:t>
            </a:r>
            <a:br>
              <a:rPr lang="lv-LV" sz="2000" dirty="0">
                <a:solidFill>
                  <a:schemeClr val="tx1"/>
                </a:solidFill>
                <a:latin typeface="EC Square Sans Pro" panose="020B0506040000020004" pitchFamily="34" charset="0"/>
              </a:rPr>
            </a:br>
            <a:endParaRPr lang="lv-LV"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lv-LV" sz="2000" dirty="0">
                <a:solidFill>
                  <a:schemeClr val="tx1"/>
                </a:solidFill>
                <a:latin typeface="EC Square Sans Pro" panose="020B0506040000020004" pitchFamily="34" charset="0"/>
              </a:rPr>
              <a:t>1 recepte = 1 veterinārā procedūra </a:t>
            </a:r>
            <a:br>
              <a:rPr lang="lv-LV" sz="2000" dirty="0">
                <a:solidFill>
                  <a:schemeClr val="tx1"/>
                </a:solidFill>
                <a:latin typeface="EC Square Sans Pro" panose="020B0506040000020004" pitchFamily="34" charset="0"/>
              </a:rPr>
            </a:br>
            <a:endParaRPr lang="lv-LV"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lv-LV" sz="2000" b="1" dirty="0">
                <a:solidFill>
                  <a:srgbClr val="003399"/>
                </a:solidFill>
                <a:latin typeface="EC Square Sans Pro" panose="020B0506040000020004" pitchFamily="34" charset="0"/>
              </a:rPr>
              <a:t>Maksimālais ārstēšanas ilgums</a:t>
            </a:r>
            <a:r>
              <a:rPr lang="lv-LV" sz="2000" dirty="0">
                <a:solidFill>
                  <a:schemeClr val="tx1"/>
                </a:solidFill>
                <a:latin typeface="EC Square Sans Pro" panose="020B0506040000020004" pitchFamily="34" charset="0"/>
              </a:rPr>
              <a:t>: 2 nedēļas antibiotikām, </a:t>
            </a:r>
            <a:br>
              <a:rPr lang="es-ES" sz="2000" dirty="0">
                <a:solidFill>
                  <a:schemeClr val="tx1"/>
                </a:solidFill>
                <a:latin typeface="EC Square Sans Pro" panose="020B0506040000020004" pitchFamily="34" charset="0"/>
              </a:rPr>
            </a:br>
            <a:r>
              <a:rPr lang="lv-LV" sz="2000" dirty="0">
                <a:solidFill>
                  <a:schemeClr val="tx1"/>
                </a:solidFill>
                <a:latin typeface="EC Square Sans Pro" panose="020B0506040000020004" pitchFamily="34" charset="0"/>
              </a:rPr>
              <a:t>1 mēnesis citām zālēm</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lv-LV" sz="2000" b="1" dirty="0">
                <a:solidFill>
                  <a:srgbClr val="003399"/>
                </a:solidFill>
                <a:latin typeface="EC Square Sans Pro" panose="020B0506040000020004" pitchFamily="34" charset="0"/>
              </a:rPr>
              <a:t>Receptes derīgums</a:t>
            </a:r>
            <a:r>
              <a:rPr lang="lv-LV" sz="2000" dirty="0">
                <a:solidFill>
                  <a:schemeClr val="tx1"/>
                </a:solidFill>
                <a:latin typeface="EC Square Sans Pro" panose="020B0506040000020004" pitchFamily="34" charset="0"/>
              </a:rPr>
              <a:t>: ne vairāk kā 5 dienas barībai ar </a:t>
            </a:r>
            <a:r>
              <a:rPr lang="lv-LV" sz="2000" dirty="0" err="1">
                <a:solidFill>
                  <a:schemeClr val="tx1"/>
                </a:solidFill>
                <a:latin typeface="EC Square Sans Pro" panose="020B0506040000020004" pitchFamily="34" charset="0"/>
              </a:rPr>
              <a:t>antimikrobiāliem</a:t>
            </a:r>
            <a:r>
              <a:rPr lang="lv-LV" sz="2000" dirty="0">
                <a:solidFill>
                  <a:schemeClr val="tx1"/>
                </a:solidFill>
                <a:latin typeface="EC Square Sans Pro" panose="020B0506040000020004" pitchFamily="34" charset="0"/>
              </a:rPr>
              <a:t> līdzekļiem, ne vairāk kā 3 nedēļas citām zālēm produktīvajiem dzīvniekiem, pārējiem – 6 mēneši</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lv-LV" sz="2800" b="1">
                <a:solidFill>
                  <a:srgbClr val="003399"/>
                </a:solidFill>
                <a:latin typeface="EC Square Sans Pro" panose="020B0506040000020004" pitchFamily="34" charset="0"/>
              </a:rPr>
              <a:t>16. pants</a:t>
            </a:r>
          </a:p>
        </p:txBody>
      </p:sp>
    </p:spTree>
    <p:extLst>
      <p:ext uri="{BB962C8B-B14F-4D97-AF65-F5344CB8AC3E}">
        <p14:creationId xmlns:p14="http://schemas.microsoft.com/office/powerpoint/2010/main" val="29489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lv-LV" sz="2750" b="1">
                <a:latin typeface="EC Square Sans Pro"/>
                <a:cs typeface="Arial"/>
              </a:rPr>
              <a:t>Deleģētā regula</a:t>
            </a:r>
            <a:r>
              <a:rPr lang="lv-LV" sz="2750" b="1">
                <a:solidFill>
                  <a:srgbClr val="FF0000"/>
                </a:solidFill>
                <a:latin typeface="EC Square Sans Pro"/>
                <a:cs typeface="Arial"/>
              </a:rPr>
              <a:t> </a:t>
            </a:r>
            <a:r>
              <a:rPr lang="lv-LV" sz="2750" b="1">
                <a:latin typeface="EC Square Sans Pro"/>
                <a:cs typeface="Arial"/>
              </a:rPr>
              <a:t>(ES) 2024/1159</a:t>
            </a:r>
            <a:r>
              <a:rPr lang="lv-LV" sz="2750" b="1">
                <a:solidFill>
                  <a:srgbClr val="FF0000"/>
                </a:solidFill>
                <a:latin typeface="EC Square Sans Pro"/>
                <a:cs typeface="Arial"/>
              </a:rPr>
              <a:t> </a:t>
            </a:r>
            <a:r>
              <a:rPr lang="lv-LV" sz="2750" b="1">
                <a:latin typeface="EC Square Sans Pro"/>
                <a:cs typeface="Arial"/>
              </a:rPr>
              <a:t>par perorālu ievadīšanu</a:t>
            </a:r>
          </a:p>
          <a:p>
            <a:endParaRPr lang="es-ES" sz="2795" b="1" dirty="0">
              <a:latin typeface="EC Square Sans Pro" panose="020B0506040000020004" pitchFamily="34" charset="0"/>
            </a:endParaRPr>
          </a:p>
        </p:txBody>
      </p:sp>
      <p:sp>
        <p:nvSpPr>
          <p:cNvPr id="6" name="Rectángulo 5"/>
          <p:cNvSpPr/>
          <p:nvPr/>
        </p:nvSpPr>
        <p:spPr>
          <a:xfrm>
            <a:off x="771861" y="2522640"/>
            <a:ext cx="10800399" cy="3456716"/>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lv-LV" sz="1996">
                <a:solidFill>
                  <a:srgbClr val="003399"/>
                </a:solidFill>
                <a:latin typeface="EC Square Sans Pro" panose="020B0506040000020004" pitchFamily="34" charset="0"/>
                <a:ea typeface="+mn-ea"/>
                <a:cs typeface="Arial" panose="020B0604020202020204" pitchFamily="34" charset="0"/>
              </a:rPr>
              <a:t>Lai izvairītos no iedarbīguma samazināšanās, rezistences attīstības, piesārņojuma </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lv-LV" sz="1950">
                <a:solidFill>
                  <a:srgbClr val="003399"/>
                </a:solidFill>
                <a:latin typeface="EC Square Sans Pro"/>
                <a:ea typeface="+mn-ea"/>
                <a:cs typeface="Arial"/>
              </a:rPr>
              <a:t>Attiecas uz veterinārajām zālēm, ko </a:t>
            </a:r>
            <a:r>
              <a:rPr lang="lv-LV" sz="1950" b="1">
                <a:solidFill>
                  <a:srgbClr val="003399"/>
                </a:solidFill>
                <a:latin typeface="EC Square Sans Pro"/>
                <a:ea typeface="+mn-ea"/>
                <a:cs typeface="Arial"/>
              </a:rPr>
              <a:t>dzīvnieka īpašnieks</a:t>
            </a:r>
            <a:r>
              <a:rPr lang="lv-LV" sz="1950">
                <a:solidFill>
                  <a:srgbClr val="003399"/>
                </a:solidFill>
                <a:latin typeface="EC Square Sans Pro"/>
                <a:ea typeface="+mn-ea"/>
                <a:cs typeface="Arial"/>
              </a:rPr>
              <a:t> iejauc dzeramajā ūdenī, barībā vai izkaisa uz barības. Neattiecas uz ārstniecisko barību (arī tad, ja to sajauc ar mobilo maisītāju, ko barības ražošanas uzņēmējs veic saimniecībā). </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lv-LV" sz="1996">
                <a:solidFill>
                  <a:srgbClr val="003399"/>
                </a:solidFill>
                <a:latin typeface="EC Square Sans Pro" panose="020B0506040000020004" pitchFamily="34" charset="0"/>
                <a:ea typeface="+mn-ea"/>
                <a:cs typeface="Arial" panose="020B0604020202020204" pitchFamily="34" charset="0"/>
              </a:rPr>
              <a:t>Veterinārārstiem ir svarīga loma - pirms zāļu izrakstīšanas viņiem ir jāizvērtē aprīkojums, suga, situācija saimniecībā utt. Tāpat viņi īpašniekam sniedz konsultāciju par pareizu dozēšanu un utilizāciju.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lv-LV" sz="1950">
                <a:solidFill>
                  <a:srgbClr val="003399"/>
                </a:solidFill>
                <a:latin typeface="EC Square Sans Pro"/>
                <a:ea typeface="+mn-ea"/>
                <a:cs typeface="Arial"/>
              </a:rPr>
              <a:t>Dzīvnieku turētājiem ir svarīga loma: pareizi jāuzglabā, jāsagatavo, jānodrošina ar piemērotu aprīkojumu, lai ievadītu un likvidētu atlikumus. Pārliecinieties, ka barība/ūdens ir piemērots. Pārliecinieties, ka nav piesārņojuma.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lv-LV" sz="1048" b="1" dirty="0">
                <a:solidFill>
                  <a:srgbClr val="FFFFFF"/>
                </a:solidFill>
                <a:latin typeface="Montserrat" panose="00000500000000000000" pitchFamily="2" charset="0"/>
              </a:rPr>
              <a:t>Nosaka noteikumus, kas nodrošina, ka iedarbīgi un droši tiek lietotas veterinārās zāles, par kurām piešķirta atļauja un kuras izrakstītas perorālai ievadīšanai veidos, </a:t>
            </a:r>
            <a:br>
              <a:rPr lang="es-ES" sz="1048" b="1" dirty="0">
                <a:solidFill>
                  <a:srgbClr val="FFFFFF"/>
                </a:solidFill>
                <a:latin typeface="Montserrat" panose="00000500000000000000" pitchFamily="2" charset="0"/>
              </a:rPr>
            </a:br>
            <a:r>
              <a:rPr lang="lv-LV" sz="1048" b="1" dirty="0">
                <a:solidFill>
                  <a:srgbClr val="FFFFFF"/>
                </a:solidFill>
                <a:latin typeface="Montserrat" panose="00000500000000000000" pitchFamily="2" charset="0"/>
              </a:rPr>
              <a:t>kas nav ievadīšana ar ārstniecisko barību, un kuras produktīvajiem dzīvniekiem ievada dzīvnieku turētājs</a:t>
            </a:r>
          </a:p>
        </p:txBody>
      </p:sp>
    </p:spTree>
    <p:extLst>
      <p:ext uri="{BB962C8B-B14F-4D97-AF65-F5344CB8AC3E}">
        <p14:creationId xmlns:p14="http://schemas.microsoft.com/office/powerpoint/2010/main" val="40025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lv-LV" sz="2750" b="1">
                <a:latin typeface="EC Square Sans Pro"/>
                <a:cs typeface="Arial"/>
              </a:rPr>
              <a:t>Deleģētā regula</a:t>
            </a:r>
            <a:r>
              <a:rPr lang="lv-LV" sz="2750" b="1">
                <a:solidFill>
                  <a:srgbClr val="FF0000"/>
                </a:solidFill>
                <a:latin typeface="EC Square Sans Pro"/>
                <a:cs typeface="Arial"/>
              </a:rPr>
              <a:t> </a:t>
            </a:r>
            <a:r>
              <a:rPr lang="lv-LV" sz="2750" b="1">
                <a:latin typeface="EC Square Sans Pro"/>
                <a:cs typeface="Arial"/>
              </a:rPr>
              <a:t>(ES) 2024/1159 par perorālu ievadīšanu</a:t>
            </a:r>
          </a:p>
        </p:txBody>
      </p:sp>
      <p:sp>
        <p:nvSpPr>
          <p:cNvPr id="6" name="Rectángulo 5"/>
          <p:cNvSpPr/>
          <p:nvPr/>
        </p:nvSpPr>
        <p:spPr>
          <a:xfrm>
            <a:off x="381000" y="2154483"/>
            <a:ext cx="10572222" cy="5313634"/>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lv-LV" sz="1950" dirty="0">
                <a:solidFill>
                  <a:srgbClr val="003399"/>
                </a:solidFill>
                <a:latin typeface="EC Square Sans Pro"/>
                <a:ea typeface="+mn-ea"/>
                <a:cs typeface="Arial"/>
              </a:rPr>
              <a:t>Antibiotikas vai </a:t>
            </a:r>
            <a:r>
              <a:rPr lang="lv-LV" sz="1950" dirty="0" err="1">
                <a:solidFill>
                  <a:srgbClr val="003399"/>
                </a:solidFill>
                <a:latin typeface="EC Square Sans Pro"/>
                <a:ea typeface="+mn-ea"/>
                <a:cs typeface="Arial"/>
              </a:rPr>
              <a:t>pretparazītu</a:t>
            </a:r>
            <a:r>
              <a:rPr lang="lv-LV" sz="1950" dirty="0">
                <a:solidFill>
                  <a:srgbClr val="003399"/>
                </a:solidFill>
                <a:latin typeface="EC Square Sans Pro"/>
                <a:ea typeface="+mn-ea"/>
                <a:cs typeface="Arial"/>
              </a:rPr>
              <a:t> līdzekļus cietajā barībā drīkst iejaukt tikai tad, ja</a:t>
            </a:r>
            <a:r>
              <a:rPr lang="lv-LV" sz="1950" dirty="0">
                <a:solidFill>
                  <a:srgbClr val="003399"/>
                </a:solidFill>
              </a:rPr>
              <a:t> </a:t>
            </a:r>
            <a:r>
              <a:rPr lang="lv-LV" sz="1950" dirty="0">
                <a:solidFill>
                  <a:srgbClr val="003399"/>
                </a:solidFill>
                <a:latin typeface="EC Square Sans Pro"/>
                <a:ea typeface="+mn-ea"/>
                <a:cs typeface="Arial"/>
              </a:rPr>
              <a:t>dzīvniekus baro atsevišķi, vai</a:t>
            </a:r>
            <a:r>
              <a:rPr lang="lv-LV" sz="1950" dirty="0">
                <a:solidFill>
                  <a:srgbClr val="FF0000"/>
                </a:solidFill>
                <a:latin typeface="EC Square Sans Pro"/>
                <a:ea typeface="+mn-ea"/>
                <a:cs typeface="Arial"/>
              </a:rPr>
              <a:t>  </a:t>
            </a:r>
            <a:r>
              <a:rPr lang="lv-LV" sz="1950" dirty="0">
                <a:solidFill>
                  <a:srgbClr val="003399"/>
                </a:solidFill>
                <a:latin typeface="EC Square Sans Pro"/>
                <a:ea typeface="+mn-ea"/>
                <a:cs typeface="Arial"/>
              </a:rPr>
              <a:t>nelielai dzīvnieku grupai. Dalībvalstis var ierobežot šo izmantošanu tikai attiecībā uz individuāli barotiem dzīvniekiem (ja tas nekaitē dzīvnieku veselībai vai labturībai).</a:t>
            </a:r>
            <a:r>
              <a:rPr lang="lv-LV" sz="1950" dirty="0">
                <a:solidFill>
                  <a:srgbClr val="FF0000"/>
                </a:solidFill>
                <a:latin typeface="EC Square Sans Pro"/>
                <a:ea typeface="+mn-ea"/>
                <a:cs typeface="Arial"/>
              </a:rPr>
              <a:t> </a:t>
            </a:r>
            <a:r>
              <a:rPr lang="lv-LV" sz="1950" dirty="0">
                <a:solidFill>
                  <a:srgbClr val="003399"/>
                </a:solidFill>
                <a:latin typeface="EC Square Sans Pro"/>
                <a:ea typeface="+mn-ea"/>
                <a:cs typeface="Arial"/>
              </a:rPr>
              <a:t>Dzīvnieku grupām zāles var dot iejauktas dzeramajā ūdenī.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lv-LV" sz="1996" dirty="0">
                <a:solidFill>
                  <a:srgbClr val="003399"/>
                </a:solidFill>
                <a:latin typeface="EC Square Sans Pro" panose="020B0506040000020004" pitchFamily="34" charset="0"/>
                <a:ea typeface="+mn-ea"/>
                <a:cs typeface="Arial" panose="020B0604020202020204" pitchFamily="34" charset="0"/>
              </a:rPr>
              <a:t>IZŅĒMUMS - Ja ārstnieciskā barība nav pieejama vai gaida piegādi, ūdensdzīvniekiem paredzētus </a:t>
            </a:r>
            <a:r>
              <a:rPr lang="lv-LV" sz="1996" dirty="0" err="1">
                <a:solidFill>
                  <a:srgbClr val="003399"/>
                </a:solidFill>
                <a:latin typeface="EC Square Sans Pro" panose="020B0506040000020004" pitchFamily="34" charset="0"/>
                <a:ea typeface="+mn-ea"/>
                <a:cs typeface="Arial" panose="020B0604020202020204" pitchFamily="34" charset="0"/>
              </a:rPr>
              <a:t>antimikrobiālos</a:t>
            </a:r>
            <a:r>
              <a:rPr lang="lv-LV" sz="1996" dirty="0">
                <a:solidFill>
                  <a:srgbClr val="003399"/>
                </a:solidFill>
                <a:latin typeface="EC Square Sans Pro" panose="020B0506040000020004" pitchFamily="34" charset="0"/>
                <a:ea typeface="+mn-ea"/>
                <a:cs typeface="Arial" panose="020B0604020202020204" pitchFamily="34" charset="0"/>
              </a:rPr>
              <a:t> un </a:t>
            </a:r>
            <a:r>
              <a:rPr lang="lv-LV" sz="1996" dirty="0" err="1">
                <a:solidFill>
                  <a:srgbClr val="003399"/>
                </a:solidFill>
                <a:latin typeface="EC Square Sans Pro" panose="020B0506040000020004" pitchFamily="34" charset="0"/>
                <a:ea typeface="+mn-ea"/>
                <a:cs typeface="Arial" panose="020B0604020202020204" pitchFamily="34" charset="0"/>
              </a:rPr>
              <a:t>pretparazītu</a:t>
            </a:r>
            <a:r>
              <a:rPr lang="lv-LV" sz="1996" dirty="0">
                <a:solidFill>
                  <a:srgbClr val="003399"/>
                </a:solidFill>
                <a:latin typeface="EC Square Sans Pro" panose="020B0506040000020004" pitchFamily="34" charset="0"/>
                <a:ea typeface="+mn-ea"/>
                <a:cs typeface="Arial" panose="020B0604020202020204" pitchFamily="34" charset="0"/>
              </a:rPr>
              <a:t> līdzekļus ir ļauts iejaukt barībā, tādējādi nodrošinot visu dzīvnieku ārstēšanu.</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lv-LV" sz="1996" dirty="0">
                <a:solidFill>
                  <a:srgbClr val="003399"/>
                </a:solidFill>
                <a:latin typeface="EC Square Sans Pro" panose="020B0506040000020004" pitchFamily="34" charset="0"/>
                <a:ea typeface="+mn-ea"/>
                <a:cs typeface="Arial" panose="020B0604020202020204" pitchFamily="34" charset="0"/>
              </a:rPr>
              <a:t>Nav atļauts vienlaikus lietot vairākus </a:t>
            </a:r>
            <a:r>
              <a:rPr lang="lv-LV" sz="1996" dirty="0" err="1">
                <a:solidFill>
                  <a:srgbClr val="003399"/>
                </a:solidFill>
                <a:latin typeface="EC Square Sans Pro" panose="020B0506040000020004" pitchFamily="34" charset="0"/>
                <a:ea typeface="+mn-ea"/>
                <a:cs typeface="Arial" panose="020B0604020202020204" pitchFamily="34" charset="0"/>
              </a:rPr>
              <a:t>antimikrobiālos</a:t>
            </a:r>
            <a:r>
              <a:rPr lang="lv-LV" sz="1996" dirty="0">
                <a:solidFill>
                  <a:srgbClr val="003399"/>
                </a:solidFill>
                <a:latin typeface="EC Square Sans Pro" panose="020B0506040000020004" pitchFamily="34" charset="0"/>
                <a:ea typeface="+mn-ea"/>
                <a:cs typeface="Arial" panose="020B0604020202020204" pitchFamily="34" charset="0"/>
              </a:rPr>
              <a:t> līdzekļus</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lv-LV" sz="1950" dirty="0">
                <a:solidFill>
                  <a:srgbClr val="003399"/>
                </a:solidFill>
                <a:latin typeface="EC Square Sans Pro"/>
                <a:ea typeface="+mn-ea"/>
                <a:cs typeface="Arial"/>
              </a:rPr>
              <a:t>Tikai pēc veterinārārsta receptes, pamatojoties uz diagnozi un norādot</a:t>
            </a:r>
            <a:r>
              <a:rPr lang="lv-LV" sz="1950" dirty="0">
                <a:solidFill>
                  <a:srgbClr val="FF0000"/>
                </a:solidFill>
                <a:latin typeface="EC Square Sans Pro"/>
                <a:ea typeface="+mn-ea"/>
                <a:cs typeface="Arial"/>
              </a:rPr>
              <a:t> </a:t>
            </a:r>
            <a:r>
              <a:rPr lang="lv-LV" sz="1950" dirty="0">
                <a:solidFill>
                  <a:srgbClr val="003399"/>
                </a:solidFill>
                <a:latin typeface="EC Square Sans Pro"/>
                <a:ea typeface="+mn-ea"/>
                <a:cs typeface="Arial"/>
              </a:rPr>
              <a:t>mērķa sugu un ārstējamo dzīvnieku skaitu.</a:t>
            </a:r>
            <a:br>
              <a:rPr lang="lv-LV" sz="1950" dirty="0">
                <a:latin typeface="EC Square Sans Pro"/>
                <a:ea typeface="+mn-ea"/>
                <a:cs typeface="Arial"/>
              </a:rPr>
            </a:br>
            <a:endParaRPr lang="lv-LV" sz="1950" dirty="0">
              <a:latin typeface="EC Square Sans Pro"/>
              <a:ea typeface="+mn-ea"/>
              <a:cs typeface="Arial"/>
            </a:endParaRPr>
          </a:p>
          <a:p>
            <a:pPr marL="285115" indent="-285115" algn="l" defTabSz="912754" rtl="0">
              <a:buFont typeface="Wingdings" panose="05000000000000000000" pitchFamily="2" charset="2"/>
              <a:buChar char="ü"/>
            </a:pPr>
            <a:r>
              <a:rPr lang="lv-LV" sz="1996" dirty="0">
                <a:solidFill>
                  <a:srgbClr val="003399"/>
                </a:solidFill>
                <a:latin typeface="EC Square Sans Pro" panose="020B0506040000020004" pitchFamily="34" charset="0"/>
                <a:ea typeface="+mn-ea"/>
                <a:cs typeface="Arial" panose="020B0604020202020204" pitchFamily="34" charset="0"/>
              </a:rPr>
              <a:t>Jāievēro, lai biocīdi, barības piedevas vai citas vielas netiktu dotas kopā ar zālēm.</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lv-LV" sz="1048" b="1" dirty="0">
                <a:solidFill>
                  <a:srgbClr val="FFFFFF"/>
                </a:solidFill>
                <a:latin typeface="Montserrat" panose="00000500000000000000" pitchFamily="2" charset="0"/>
              </a:rPr>
              <a:t>Nosaka noteikumus, kas nodrošina, ka iedarbīgi un droši tiek lietotas veterinārās zāles, par kurām piešķirta atļauja un kuras izrakstītas perorālai ievadīšanai veidos, </a:t>
            </a:r>
            <a:br>
              <a:rPr lang="es-ES" sz="1048" b="1" dirty="0">
                <a:solidFill>
                  <a:srgbClr val="FFFFFF"/>
                </a:solidFill>
                <a:latin typeface="Montserrat" panose="00000500000000000000" pitchFamily="2" charset="0"/>
              </a:rPr>
            </a:br>
            <a:r>
              <a:rPr lang="lv-LV" sz="1048" b="1" dirty="0">
                <a:solidFill>
                  <a:srgbClr val="FFFFFF"/>
                </a:solidFill>
                <a:latin typeface="Montserrat" panose="00000500000000000000" pitchFamily="2" charset="0"/>
              </a:rPr>
              <a:t>kas nav ievadīšana ar ārstniecisko barību, un kuras produktīvajiem dzīvniekiem ievada dzīvnieku turētājs</a:t>
            </a:r>
          </a:p>
        </p:txBody>
      </p:sp>
    </p:spTree>
    <p:extLst>
      <p:ext uri="{BB962C8B-B14F-4D97-AF65-F5344CB8AC3E}">
        <p14:creationId xmlns:p14="http://schemas.microsoft.com/office/powerpoint/2010/main" val="1077978368"/>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49D1E7-1582-4A43-93A9-434A5852A5F8}">
  <ds:schemaRefs>
    <ds:schemaRef ds:uri="http://schemas.microsoft.com/office/2006/metadata/properties"/>
    <ds:schemaRef ds:uri="http://schemas.microsoft.com/office/infopath/2007/PartnerControls"/>
    <ds:schemaRef ds:uri="647396e3-6a7c-49e4-86bb-38ecec5b669c"/>
    <ds:schemaRef ds:uri="cf327815-79d0-4fc2-8b8d-cf7e72fbbfb7"/>
  </ds:schemaRefs>
</ds:datastoreItem>
</file>

<file path=customXml/itemProps2.xml><?xml version="1.0" encoding="utf-8"?>
<ds:datastoreItem xmlns:ds="http://schemas.openxmlformats.org/officeDocument/2006/customXml" ds:itemID="{49DE8CF4-8027-4962-A6DE-FC2EA1DB69BA}">
  <ds:schemaRefs>
    <ds:schemaRef ds:uri="http://schemas.microsoft.com/sharepoint/v3/contenttype/forms"/>
  </ds:schemaRefs>
</ds:datastoreItem>
</file>

<file path=customXml/itemProps3.xml><?xml version="1.0" encoding="utf-8"?>
<ds:datastoreItem xmlns:ds="http://schemas.openxmlformats.org/officeDocument/2006/customXml" ds:itemID="{3EC12CB9-F33B-41B5-BE9A-480227A71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2908</Words>
  <Application>Microsoft Office PowerPoint</Application>
  <PresentationFormat>Custom</PresentationFormat>
  <Paragraphs>225</Paragraphs>
  <Slides>18</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Aptos</vt:lpstr>
      <vt:lpstr>Arial</vt:lpstr>
      <vt:lpstr>Calibri</vt:lpstr>
      <vt:lpstr>EC Square Sans Pro</vt:lpstr>
      <vt:lpstr>EUAlbertina</vt:lpstr>
      <vt:lpstr>Gill Sans</vt:lpstr>
      <vt:lpstr>Montserrat</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65</cp:revision>
  <dcterms:created xsi:type="dcterms:W3CDTF">2023-11-20T15:58:16Z</dcterms:created>
  <dcterms:modified xsi:type="dcterms:W3CDTF">2024-11-18T11:45:50Z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MediaServiceImageTags">
    <vt:lpwstr/>
  </property>
</Properties>
</file>