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61" r:id="rId5"/>
    <p:sldId id="262" r:id="rId6"/>
    <p:sldId id="264" r:id="rId7"/>
    <p:sldId id="2434" r:id="rId8"/>
    <p:sldId id="288" r:id="rId9"/>
    <p:sldId id="287" r:id="rId10"/>
    <p:sldId id="2445" r:id="rId11"/>
    <p:sldId id="284" r:id="rId12"/>
    <p:sldId id="2447" r:id="rId13"/>
    <p:sldId id="2446" r:id="rId14"/>
    <p:sldId id="295" r:id="rId15"/>
    <p:sldId id="297" r:id="rId16"/>
    <p:sldId id="2428" r:id="rId17"/>
    <p:sldId id="286" r:id="rId18"/>
    <p:sldId id="276" r:id="rId19"/>
    <p:sldId id="2443" r:id="rId20"/>
    <p:sldId id="2989" r:id="rId21"/>
    <p:sldId id="2448" r:id="rId22"/>
    <p:sldId id="2449" r:id="rId23"/>
    <p:sldId id="2452" r:id="rId24"/>
    <p:sldId id="2451" r:id="rId25"/>
    <p:sldId id="2453" r:id="rId26"/>
    <p:sldId id="270" r:id="rId27"/>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86C3E-F87A-4992-A52D-7B1762ECABCD}" v="6" dt="2024-11-18T08:12:12.8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58" d="100"/>
          <a:sy n="58" d="100"/>
        </p:scale>
        <p:origin x="108" y="6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S::acastro@aenor.com::58fec591-b333-4c59-a2df-1c57e39d4266" providerId="AD" clId="Web-{5018CFF2-AD74-9A2D-AC05-EE17680386F4}"/>
    <pc:docChg chg="addSld delSld modSld">
      <pc:chgData name="Andrea Castro Troya" userId="S::acastro@aenor.com::58fec591-b333-4c59-a2df-1c57e39d4266" providerId="AD" clId="Web-{5018CFF2-AD74-9A2D-AC05-EE17680386F4}" dt="2024-09-13T12:54:25.013" v="137"/>
      <pc:docMkLst>
        <pc:docMk/>
      </pc:docMkLst>
      <pc:sldChg chg="modSp">
        <pc:chgData name="Andrea Castro Troya" userId="S::acastro@aenor.com::58fec591-b333-4c59-a2df-1c57e39d4266" providerId="AD" clId="Web-{5018CFF2-AD74-9A2D-AC05-EE17680386F4}" dt="2024-09-13T12:48:18.438" v="46" actId="20577"/>
        <pc:sldMkLst>
          <pc:docMk/>
          <pc:sldMk cId="470014596" sldId="284"/>
        </pc:sldMkLst>
        <pc:spChg chg="mod">
          <ac:chgData name="Andrea Castro Troya" userId="S::acastro@aenor.com::58fec591-b333-4c59-a2df-1c57e39d4266" providerId="AD" clId="Web-{5018CFF2-AD74-9A2D-AC05-EE17680386F4}" dt="2024-09-13T12:48:18.438" v="46" actId="20577"/>
          <ac:spMkLst>
            <pc:docMk/>
            <pc:sldMk cId="470014596" sldId="284"/>
            <ac:spMk id="11" creationId="{424A30C1-DE06-42E0-A897-C1328FBE17E9}"/>
          </ac:spMkLst>
        </pc:spChg>
      </pc:sldChg>
      <pc:sldChg chg="modSp">
        <pc:chgData name="Andrea Castro Troya" userId="S::acastro@aenor.com::58fec591-b333-4c59-a2df-1c57e39d4266" providerId="AD" clId="Web-{5018CFF2-AD74-9A2D-AC05-EE17680386F4}" dt="2024-09-13T12:46:32.965" v="29" actId="1076"/>
        <pc:sldMkLst>
          <pc:docMk/>
          <pc:sldMk cId="2485187562" sldId="287"/>
        </pc:sldMkLst>
        <pc:spChg chg="mod">
          <ac:chgData name="Andrea Castro Troya" userId="S::acastro@aenor.com::58fec591-b333-4c59-a2df-1c57e39d4266" providerId="AD" clId="Web-{5018CFF2-AD74-9A2D-AC05-EE17680386F4}" dt="2024-09-13T12:44:36.399" v="6" actId="20577"/>
          <ac:spMkLst>
            <pc:docMk/>
            <pc:sldMk cId="2485187562" sldId="287"/>
            <ac:spMk id="2" creationId="{724BB1BD-B7B1-4E70-ABA2-FDDD49A09615}"/>
          </ac:spMkLst>
        </pc:spChg>
        <pc:spChg chg="mod">
          <ac:chgData name="Andrea Castro Troya" userId="S::acastro@aenor.com::58fec591-b333-4c59-a2df-1c57e39d4266" providerId="AD" clId="Web-{5018CFF2-AD74-9A2D-AC05-EE17680386F4}" dt="2024-09-13T12:46:32.965" v="29" actId="1076"/>
          <ac:spMkLst>
            <pc:docMk/>
            <pc:sldMk cId="2485187562" sldId="287"/>
            <ac:spMk id="3" creationId="{37A1712A-12B1-48B4-3847-F1672708EEA6}"/>
          </ac:spMkLst>
        </pc:spChg>
      </pc:sldChg>
      <pc:sldChg chg="del">
        <pc:chgData name="Andrea Castro Troya" userId="S::acastro@aenor.com::58fec591-b333-4c59-a2df-1c57e39d4266" providerId="AD" clId="Web-{5018CFF2-AD74-9A2D-AC05-EE17680386F4}" dt="2024-09-13T12:54:03.778" v="136"/>
        <pc:sldMkLst>
          <pc:docMk/>
          <pc:sldMk cId="3041574353" sldId="290"/>
        </pc:sldMkLst>
      </pc:sldChg>
      <pc:sldChg chg="delSp modSp del">
        <pc:chgData name="Andrea Castro Troya" userId="S::acastro@aenor.com::58fec591-b333-4c59-a2df-1c57e39d4266" providerId="AD" clId="Web-{5018CFF2-AD74-9A2D-AC05-EE17680386F4}" dt="2024-09-13T12:52:50.947" v="124"/>
        <pc:sldMkLst>
          <pc:docMk/>
          <pc:sldMk cId="3690058459" sldId="291"/>
        </pc:sldMkLst>
        <pc:spChg chg="mod">
          <ac:chgData name="Andrea Castro Troya" userId="S::acastro@aenor.com::58fec591-b333-4c59-a2df-1c57e39d4266" providerId="AD" clId="Web-{5018CFF2-AD74-9A2D-AC05-EE17680386F4}" dt="2024-09-13T12:47:40.718" v="34" actId="1076"/>
          <ac:spMkLst>
            <pc:docMk/>
            <pc:sldMk cId="3690058459" sldId="291"/>
            <ac:spMk id="9" creationId="{424A30C1-DE06-42E0-A897-C1328FBE17E9}"/>
          </ac:spMkLst>
        </pc:spChg>
        <pc:spChg chg="del mod">
          <ac:chgData name="Andrea Castro Troya" userId="S::acastro@aenor.com::58fec591-b333-4c59-a2df-1c57e39d4266" providerId="AD" clId="Web-{5018CFF2-AD74-9A2D-AC05-EE17680386F4}" dt="2024-09-13T12:51:23.569" v="103"/>
          <ac:spMkLst>
            <pc:docMk/>
            <pc:sldMk cId="3690058459" sldId="291"/>
            <ac:spMk id="12" creationId="{8D0FB960-6059-446B-95AD-429679DDAB84}"/>
          </ac:spMkLst>
        </pc:spChg>
        <pc:picChg chg="mod">
          <ac:chgData name="Andrea Castro Troya" userId="S::acastro@aenor.com::58fec591-b333-4c59-a2df-1c57e39d4266" providerId="AD" clId="Web-{5018CFF2-AD74-9A2D-AC05-EE17680386F4}" dt="2024-09-13T12:47:37.499" v="33" actId="1076"/>
          <ac:picMkLst>
            <pc:docMk/>
            <pc:sldMk cId="3690058459" sldId="291"/>
            <ac:picMk id="23" creationId="{AC962A60-59CC-4CDF-B976-6100A4358077}"/>
          </ac:picMkLst>
        </pc:picChg>
      </pc:sldChg>
      <pc:sldChg chg="modSp">
        <pc:chgData name="Andrea Castro Troya" userId="S::acastro@aenor.com::58fec591-b333-4c59-a2df-1c57e39d4266" providerId="AD" clId="Web-{5018CFF2-AD74-9A2D-AC05-EE17680386F4}" dt="2024-09-13T12:53:08.463" v="126" actId="20577"/>
        <pc:sldMkLst>
          <pc:docMk/>
          <pc:sldMk cId="400258492" sldId="295"/>
        </pc:sldMkLst>
        <pc:spChg chg="mod">
          <ac:chgData name="Andrea Castro Troya" userId="S::acastro@aenor.com::58fec591-b333-4c59-a2df-1c57e39d4266" providerId="AD" clId="Web-{5018CFF2-AD74-9A2D-AC05-EE17680386F4}" dt="2024-09-13T12:53:08.463" v="126" actId="20577"/>
          <ac:spMkLst>
            <pc:docMk/>
            <pc:sldMk cId="400258492" sldId="295"/>
            <ac:spMk id="4" creationId="{5E626828-67E9-C1A7-7219-349BBCA3B24B}"/>
          </ac:spMkLst>
        </pc:spChg>
      </pc:sldChg>
      <pc:sldChg chg="modSp">
        <pc:chgData name="Andrea Castro Troya" userId="S::acastro@aenor.com::58fec591-b333-4c59-a2df-1c57e39d4266" providerId="AD" clId="Web-{5018CFF2-AD74-9A2D-AC05-EE17680386F4}" dt="2024-09-13T12:44:04.023" v="3" actId="20577"/>
        <pc:sldMkLst>
          <pc:docMk/>
          <pc:sldMk cId="1932159135" sldId="2434"/>
        </pc:sldMkLst>
        <pc:spChg chg="mod">
          <ac:chgData name="Andrea Castro Troya" userId="S::acastro@aenor.com::58fec591-b333-4c59-a2df-1c57e39d4266" providerId="AD" clId="Web-{5018CFF2-AD74-9A2D-AC05-EE17680386F4}" dt="2024-09-13T12:44:04.023" v="3" actId="20577"/>
          <ac:spMkLst>
            <pc:docMk/>
            <pc:sldMk cId="1932159135" sldId="2434"/>
            <ac:spMk id="16" creationId="{C79C4BED-479A-45B6-97C3-BC92A7F5A580}"/>
          </ac:spMkLst>
        </pc:spChg>
      </pc:sldChg>
      <pc:sldChg chg="del">
        <pc:chgData name="Andrea Castro Troya" userId="S::acastro@aenor.com::58fec591-b333-4c59-a2df-1c57e39d4266" providerId="AD" clId="Web-{5018CFF2-AD74-9A2D-AC05-EE17680386F4}" dt="2024-09-13T12:54:25.013" v="137"/>
        <pc:sldMkLst>
          <pc:docMk/>
          <pc:sldMk cId="3198586728" sldId="2435"/>
        </pc:sldMkLst>
      </pc:sldChg>
      <pc:sldChg chg="modSp">
        <pc:chgData name="Andrea Castro Troya" userId="S::acastro@aenor.com::58fec591-b333-4c59-a2df-1c57e39d4266" providerId="AD" clId="Web-{5018CFF2-AD74-9A2D-AC05-EE17680386F4}" dt="2024-09-13T12:53:32.323" v="133" actId="20577"/>
        <pc:sldMkLst>
          <pc:docMk/>
          <pc:sldMk cId="534925672" sldId="2443"/>
        </pc:sldMkLst>
        <pc:spChg chg="mod">
          <ac:chgData name="Andrea Castro Troya" userId="S::acastro@aenor.com::58fec591-b333-4c59-a2df-1c57e39d4266" providerId="AD" clId="Web-{5018CFF2-AD74-9A2D-AC05-EE17680386F4}" dt="2024-09-13T12:53:32.323" v="133" actId="20577"/>
          <ac:spMkLst>
            <pc:docMk/>
            <pc:sldMk cId="534925672" sldId="2443"/>
            <ac:spMk id="2" creationId="{8FF0C3B0-8099-791F-475C-767B65B12EB5}"/>
          </ac:spMkLst>
        </pc:spChg>
      </pc:sldChg>
      <pc:sldChg chg="addSp delSp modSp add replId">
        <pc:chgData name="Andrea Castro Troya" userId="S::acastro@aenor.com::58fec591-b333-4c59-a2df-1c57e39d4266" providerId="AD" clId="Web-{5018CFF2-AD74-9A2D-AC05-EE17680386F4}" dt="2024-09-13T12:53:50.668" v="135" actId="1076"/>
        <pc:sldMkLst>
          <pc:docMk/>
          <pc:sldMk cId="3507371764" sldId="2447"/>
        </pc:sldMkLst>
        <pc:spChg chg="add mod">
          <ac:chgData name="Andrea Castro Troya" userId="S::acastro@aenor.com::58fec591-b333-4c59-a2df-1c57e39d4266" providerId="AD" clId="Web-{5018CFF2-AD74-9A2D-AC05-EE17680386F4}" dt="2024-09-13T12:52:48.775" v="123" actId="1076"/>
          <ac:spMkLst>
            <pc:docMk/>
            <pc:sldMk cId="3507371764" sldId="2447"/>
            <ac:spMk id="3" creationId="{8D0FB960-6059-446B-95AD-429679DDAB84}"/>
          </ac:spMkLst>
        </pc:spChg>
        <pc:spChg chg="mod">
          <ac:chgData name="Andrea Castro Troya" userId="S::acastro@aenor.com::58fec591-b333-4c59-a2df-1c57e39d4266" providerId="AD" clId="Web-{5018CFF2-AD74-9A2D-AC05-EE17680386F4}" dt="2024-09-13T12:48:31.735" v="48" actId="1076"/>
          <ac:spMkLst>
            <pc:docMk/>
            <pc:sldMk cId="3507371764" sldId="2447"/>
            <ac:spMk id="4" creationId="{9E312FE7-A2CE-48CA-B86B-F83B7E492A64}"/>
          </ac:spMkLst>
        </pc:spChg>
        <pc:spChg chg="del">
          <ac:chgData name="Andrea Castro Troya" userId="S::acastro@aenor.com::58fec591-b333-4c59-a2df-1c57e39d4266" providerId="AD" clId="Web-{5018CFF2-AD74-9A2D-AC05-EE17680386F4}" dt="2024-09-13T12:48:36.423" v="50"/>
          <ac:spMkLst>
            <pc:docMk/>
            <pc:sldMk cId="3507371764" sldId="2447"/>
            <ac:spMk id="6" creationId="{494DA49E-DC74-46EA-B939-3085F78B11AF}"/>
          </ac:spMkLst>
        </pc:spChg>
        <pc:spChg chg="mod">
          <ac:chgData name="Andrea Castro Troya" userId="S::acastro@aenor.com::58fec591-b333-4c59-a2df-1c57e39d4266" providerId="AD" clId="Web-{5018CFF2-AD74-9A2D-AC05-EE17680386F4}" dt="2024-09-13T12:49:12.721" v="62" actId="20577"/>
          <ac:spMkLst>
            <pc:docMk/>
            <pc:sldMk cId="3507371764" sldId="2447"/>
            <ac:spMk id="11" creationId="{424A30C1-DE06-42E0-A897-C1328FBE17E9}"/>
          </ac:spMkLst>
        </pc:spChg>
        <pc:spChg chg="del">
          <ac:chgData name="Andrea Castro Troya" userId="S::acastro@aenor.com::58fec591-b333-4c59-a2df-1c57e39d4266" providerId="AD" clId="Web-{5018CFF2-AD74-9A2D-AC05-EE17680386F4}" dt="2024-09-13T12:48:37.579" v="51"/>
          <ac:spMkLst>
            <pc:docMk/>
            <pc:sldMk cId="3507371764" sldId="2447"/>
            <ac:spMk id="12" creationId="{8D0FB960-6059-446B-95AD-429679DDAB84}"/>
          </ac:spMkLst>
        </pc:spChg>
        <pc:picChg chg="add mod">
          <ac:chgData name="Andrea Castro Troya" userId="S::acastro@aenor.com::58fec591-b333-4c59-a2df-1c57e39d4266" providerId="AD" clId="Web-{5018CFF2-AD74-9A2D-AC05-EE17680386F4}" dt="2024-09-13T12:53:50.668" v="135" actId="1076"/>
          <ac:picMkLst>
            <pc:docMk/>
            <pc:sldMk cId="3507371764" sldId="2447"/>
            <ac:picMk id="7" creationId="{2D3787F2-4FBE-10D2-2014-E51105627BDD}"/>
          </ac:picMkLst>
        </pc:picChg>
        <pc:picChg chg="del">
          <ac:chgData name="Andrea Castro Troya" userId="S::acastro@aenor.com::58fec591-b333-4c59-a2df-1c57e39d4266" providerId="AD" clId="Web-{5018CFF2-AD74-9A2D-AC05-EE17680386F4}" dt="2024-09-13T12:48:39.626" v="53"/>
          <ac:picMkLst>
            <pc:docMk/>
            <pc:sldMk cId="3507371764" sldId="2447"/>
            <ac:picMk id="10" creationId="{DAC0FEF2-480E-4D1B-B524-08451014FA98}"/>
          </ac:picMkLst>
        </pc:picChg>
        <pc:picChg chg="del">
          <ac:chgData name="Andrea Castro Troya" userId="S::acastro@aenor.com::58fec591-b333-4c59-a2df-1c57e39d4266" providerId="AD" clId="Web-{5018CFF2-AD74-9A2D-AC05-EE17680386F4}" dt="2024-09-13T12:48:38.735" v="52"/>
          <ac:picMkLst>
            <pc:docMk/>
            <pc:sldMk cId="3507371764" sldId="2447"/>
            <ac:picMk id="13" creationId="{59F32520-B60E-47FB-9FBD-A69264318212}"/>
          </ac:picMkLst>
        </pc:picChg>
      </pc:sldChg>
      <pc:sldChg chg="add del replId">
        <pc:chgData name="Andrea Castro Troya" userId="S::acastro@aenor.com::58fec591-b333-4c59-a2df-1c57e39d4266" providerId="AD" clId="Web-{5018CFF2-AD74-9A2D-AC05-EE17680386F4}" dt="2024-09-13T12:51:18.584" v="102"/>
        <pc:sldMkLst>
          <pc:docMk/>
          <pc:sldMk cId="1328490744" sldId="2448"/>
        </pc:sldMkLst>
      </pc:sldChg>
      <pc:sldChg chg="add del replId">
        <pc:chgData name="Andrea Castro Troya" userId="S::acastro@aenor.com::58fec591-b333-4c59-a2df-1c57e39d4266" providerId="AD" clId="Web-{5018CFF2-AD74-9A2D-AC05-EE17680386F4}" dt="2024-09-13T12:51:14.662" v="100"/>
        <pc:sldMkLst>
          <pc:docMk/>
          <pc:sldMk cId="3420635801" sldId="2448"/>
        </pc:sldMkLst>
      </pc:sldChg>
    </pc:docChg>
  </pc:docChgLst>
  <pc:docChgLst>
    <pc:chgData name="Andrea Castro Troya" userId="58fec591-b333-4c59-a2df-1c57e39d4266" providerId="ADAL" clId="{63386C3E-F87A-4992-A52D-7B1762ECABCD}"/>
    <pc:docChg chg="addSld modSld">
      <pc:chgData name="Andrea Castro Troya" userId="58fec591-b333-4c59-a2df-1c57e39d4266" providerId="ADAL" clId="{63386C3E-F87A-4992-A52D-7B1762ECABCD}" dt="2024-11-18T08:12:12.847" v="5"/>
      <pc:docMkLst>
        <pc:docMk/>
      </pc:docMkLst>
      <pc:sldChg chg="add">
        <pc:chgData name="Andrea Castro Troya" userId="58fec591-b333-4c59-a2df-1c57e39d4266" providerId="ADAL" clId="{63386C3E-F87A-4992-A52D-7B1762ECABCD}" dt="2024-11-18T08:11:46.594" v="1"/>
        <pc:sldMkLst>
          <pc:docMk/>
          <pc:sldMk cId="1107339128" sldId="2448"/>
        </pc:sldMkLst>
      </pc:sldChg>
      <pc:sldChg chg="add">
        <pc:chgData name="Andrea Castro Troya" userId="58fec591-b333-4c59-a2df-1c57e39d4266" providerId="ADAL" clId="{63386C3E-F87A-4992-A52D-7B1762ECABCD}" dt="2024-11-18T08:11:51.851" v="2"/>
        <pc:sldMkLst>
          <pc:docMk/>
          <pc:sldMk cId="3738023892" sldId="2449"/>
        </pc:sldMkLst>
      </pc:sldChg>
      <pc:sldChg chg="add">
        <pc:chgData name="Andrea Castro Troya" userId="58fec591-b333-4c59-a2df-1c57e39d4266" providerId="ADAL" clId="{63386C3E-F87A-4992-A52D-7B1762ECABCD}" dt="2024-11-18T08:12:05.562" v="4"/>
        <pc:sldMkLst>
          <pc:docMk/>
          <pc:sldMk cId="64156404" sldId="2451"/>
        </pc:sldMkLst>
      </pc:sldChg>
      <pc:sldChg chg="add">
        <pc:chgData name="Andrea Castro Troya" userId="58fec591-b333-4c59-a2df-1c57e39d4266" providerId="ADAL" clId="{63386C3E-F87A-4992-A52D-7B1762ECABCD}" dt="2024-11-18T08:11:58.345" v="3"/>
        <pc:sldMkLst>
          <pc:docMk/>
          <pc:sldMk cId="4220059702" sldId="2452"/>
        </pc:sldMkLst>
      </pc:sldChg>
      <pc:sldChg chg="add">
        <pc:chgData name="Andrea Castro Troya" userId="58fec591-b333-4c59-a2df-1c57e39d4266" providerId="ADAL" clId="{63386C3E-F87A-4992-A52D-7B1762ECABCD}" dt="2024-11-18T08:12:12.847" v="5"/>
        <pc:sldMkLst>
          <pc:docMk/>
          <pc:sldMk cId="3264144391" sldId="2453"/>
        </pc:sldMkLst>
      </pc:sldChg>
      <pc:sldChg chg="add">
        <pc:chgData name="Andrea Castro Troya" userId="58fec591-b333-4c59-a2df-1c57e39d4266" providerId="ADAL" clId="{63386C3E-F87A-4992-A52D-7B1762ECABCD}" dt="2024-11-18T08:11:40.128" v="0"/>
        <pc:sldMkLst>
          <pc:docMk/>
          <pc:sldMk cId="3712006555" sldId="29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en-US" dirty="0"/>
            <a:t>Unintended, </a:t>
          </a:r>
          <a:r>
            <a:rPr lang="en-US" dirty="0" err="1"/>
            <a:t>unfavourable</a:t>
          </a:r>
          <a:r>
            <a:rPr lang="en-US" dirty="0"/>
            <a:t> reaction in animals to a veterinary or human medicine</a:t>
          </a:r>
          <a:endParaRPr lang="en-GB" dirty="0"/>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en-US" b="1" dirty="0"/>
            <a:t>Lack of efficacy </a:t>
          </a:r>
          <a:r>
            <a:rPr lang="en-US" dirty="0"/>
            <a:t>of a veterinary medicine </a:t>
          </a:r>
          <a:endParaRPr lang="en-GB" dirty="0"/>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en-US" dirty="0"/>
            <a:t>Any </a:t>
          </a:r>
          <a:r>
            <a:rPr lang="en-US" b="1" dirty="0">
              <a:solidFill>
                <a:srgbClr val="FFFF00"/>
              </a:solidFill>
            </a:rPr>
            <a:t>environmental</a:t>
          </a:r>
          <a:r>
            <a:rPr lang="en-US" dirty="0"/>
            <a:t> incidents after applying a veterinary medicine</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en-US" dirty="0"/>
            <a:t>Any noxious reaction to </a:t>
          </a:r>
          <a:r>
            <a:rPr lang="en-US" b="1" dirty="0">
              <a:solidFill>
                <a:srgbClr val="FFFF00"/>
              </a:solidFill>
            </a:rPr>
            <a:t>humans</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en-US" dirty="0"/>
            <a:t>Exceeding the MRL when withdrawal period was respected</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en-US" dirty="0"/>
            <a:t>Any suspected transmission of an infectious agent via the medicine</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42A53D0C-9B95-48C2-8B30-DE473114B49C}" srcId="{5296AD7C-A9EC-4F53-88F7-963AF2937FC0}" destId="{AA566B66-1C37-40E1-AF4F-2B4C69430EC3}" srcOrd="2" destOrd="0" parTransId="{CE637B9D-821B-4A0E-AEE5-706EC8CB7FF6}" sibTransId="{DB3159B3-A07E-45C9-9DED-6402166F566F}"/>
    <dgm:cxn modelId="{CA7F1711-4D83-4890-8137-8AC269759AED}" type="presOf" srcId="{AA566B66-1C37-40E1-AF4F-2B4C69430EC3}" destId="{7CA5BEBE-59C9-4E31-AE2A-FCFA4454EA26}"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4ACFE344-9866-48AE-AD94-E4BDF7D41FDC}" type="presOf" srcId="{861E4FA4-E3F6-4F3C-8A69-42C4295CDA99}" destId="{A31A18A8-59AC-4D86-BCA3-418A794C19F0}" srcOrd="0" destOrd="0" presId="urn:microsoft.com/office/officeart/2008/layout/VerticalCurvedList"/>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5123EC98-929A-470C-AB8E-CAB2E103F671}" type="presOf" srcId="{42872792-1292-4646-B545-AB11FEC2B12A}" destId="{51A75133-46DD-4A8D-8131-84FD498D41F3}" srcOrd="0" destOrd="0" presId="urn:microsoft.com/office/officeart/2008/layout/VerticalCurvedList"/>
    <dgm:cxn modelId="{11A4749A-F086-4B7C-846F-712DC457FB57}" srcId="{5296AD7C-A9EC-4F53-88F7-963AF2937FC0}" destId="{BCED0F91-A659-4C6D-B4C2-4EFDEAFA6470}" srcOrd="4" destOrd="0" parTransId="{7A128D80-C027-4BBF-80B2-7E8AAC36A026}" sibTransId="{05F8176C-BE16-46DB-96DE-9A37D859287F}"/>
    <dgm:cxn modelId="{02853DA6-692F-414B-AACD-A6927E4B3825}" srcId="{5296AD7C-A9EC-4F53-88F7-963AF2937FC0}" destId="{89F8A6F4-5B7B-4916-A231-B5D87ED62E39}" srcOrd="5" destOrd="0" parTransId="{D47EB2B3-CA2D-4C02-9C49-6CEB51888425}" sibTransId="{28EB3569-C8AB-46B6-948C-AF34CB43C354}"/>
    <dgm:cxn modelId="{4AEE7FA9-06C7-4119-8AF0-56C76F115C3E}" type="presOf" srcId="{89F8A6F4-5B7B-4916-A231-B5D87ED62E39}" destId="{32002815-90B2-4E0F-9890-66D3FAE4E08F}" srcOrd="0" destOrd="0" presId="urn:microsoft.com/office/officeart/2008/layout/VerticalCurvedList"/>
    <dgm:cxn modelId="{A2DBFAE1-EA05-4AB9-AF12-834F01FAE7F6}" type="presOf" srcId="{5296AD7C-A9EC-4F53-88F7-963AF2937FC0}" destId="{6AFD968A-4C7B-4949-BF4E-614DFCC27ED7}" srcOrd="0" destOrd="0" presId="urn:microsoft.com/office/officeart/2008/layout/VerticalCurvedList"/>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Unintended, </a:t>
          </a:r>
          <a:r>
            <a:rPr lang="en-US" sz="1600" kern="1200" dirty="0" err="1"/>
            <a:t>unfavourable</a:t>
          </a:r>
          <a:r>
            <a:rPr lang="en-US" sz="1600" kern="1200" dirty="0"/>
            <a:t> reaction in animals to a veterinary or human medicine</a:t>
          </a:r>
          <a:endParaRPr lang="en-GB" sz="1600" kern="1200" dirty="0"/>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Lack of efficacy </a:t>
          </a:r>
          <a:r>
            <a:rPr lang="en-US" sz="1600" kern="1200" dirty="0"/>
            <a:t>of a veterinary medicine </a:t>
          </a:r>
          <a:endParaRPr lang="en-GB" sz="1600" kern="1200" dirty="0"/>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a:t>
          </a:r>
          <a:r>
            <a:rPr lang="en-US" sz="1600" b="1" kern="1200" dirty="0">
              <a:solidFill>
                <a:srgbClr val="FFFF00"/>
              </a:solidFill>
            </a:rPr>
            <a:t>environmental</a:t>
          </a:r>
          <a:r>
            <a:rPr lang="en-US" sz="1600" kern="1200" dirty="0"/>
            <a:t> incidents after applying a veterinary medicine</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noxious reaction to </a:t>
          </a:r>
          <a:r>
            <a:rPr lang="en-US" sz="1600" b="1" kern="1200" dirty="0">
              <a:solidFill>
                <a:srgbClr val="FFFF00"/>
              </a:solidFill>
            </a:rPr>
            <a:t>humans</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Exceeding the MRL when withdrawal period was respected</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suspected transmission of an infectious agent via the medicine</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18/11/2024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=&gt; Zamysleme se, zda tedy vybraný patogen např. AMR patogen), nebo  „indikace“ charakterizována jistou patogenezí nemůže být považována za odlišnou od indikace v SPC, aby byl umožněno například zvýšení dávky/prodloužení podání v nezbytně nutných případech. </a:t>
            </a:r>
          </a:p>
          <a:p>
            <a:endParaRPr lang="cs-CZ" dirty="0"/>
          </a:p>
        </p:txBody>
      </p:sp>
      <p:sp>
        <p:nvSpPr>
          <p:cNvPr id="4" name="Zástupný symbol pro číslo snímku 3"/>
          <p:cNvSpPr>
            <a:spLocks noGrp="1"/>
          </p:cNvSpPr>
          <p:nvPr>
            <p:ph type="sldNum" sz="quarter" idx="5"/>
          </p:nvPr>
        </p:nvSpPr>
        <p:spPr/>
        <p:txBody>
          <a:bodyPr/>
          <a:lstStyle/>
          <a:p>
            <a:fld id="{642E5F1D-0867-487B-8B84-59DDE8257BAE}" type="slidenum">
              <a:rPr lang="cs-CZ" smtClean="0"/>
              <a:t>17</a:t>
            </a:fld>
            <a:endParaRPr lang="cs-CZ"/>
          </a:p>
        </p:txBody>
      </p:sp>
    </p:spTree>
    <p:extLst>
      <p:ext uri="{BB962C8B-B14F-4D97-AF65-F5344CB8AC3E}">
        <p14:creationId xmlns:p14="http://schemas.microsoft.com/office/powerpoint/2010/main" val="91923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C1ED61-E018-45DF-B25C-0A055671681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BBD2B90-1F56-4BFD-9312-5B2D3FB48FA6}"/>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B3F6158-2D34-4FD0-9309-7E16983C577B}"/>
              </a:ext>
            </a:extLst>
          </p:cNvPr>
          <p:cNvSpPr>
            <a:spLocks noGrp="1"/>
          </p:cNvSpPr>
          <p:nvPr>
            <p:ph type="dt" sz="half" idx="10"/>
          </p:nvPr>
        </p:nvSpPr>
        <p:spPr/>
        <p:txBody>
          <a:bodyPr/>
          <a:lstStyle/>
          <a:p>
            <a:fld id="{F3CE7991-4E11-4B8B-AF81-89099E223BD7}" type="datetimeFigureOut">
              <a:rPr lang="cs-CZ" smtClean="0"/>
              <a:t>18.11.2024</a:t>
            </a:fld>
            <a:endParaRPr lang="cs-CZ"/>
          </a:p>
        </p:txBody>
      </p:sp>
      <p:sp>
        <p:nvSpPr>
          <p:cNvPr id="5" name="Zástupný symbol pro zápatí 4">
            <a:extLst>
              <a:ext uri="{FF2B5EF4-FFF2-40B4-BE49-F238E27FC236}">
                <a16:creationId xmlns:a16="http://schemas.microsoft.com/office/drawing/2014/main" id="{16DFB576-686C-4245-8BF5-85E638E15B2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BA505D7-EDA2-4F8F-B25C-61785E56DCBC}"/>
              </a:ext>
            </a:extLst>
          </p:cNvPr>
          <p:cNvSpPr>
            <a:spLocks noGrp="1"/>
          </p:cNvSpPr>
          <p:nvPr>
            <p:ph type="sldNum" sz="quarter" idx="12"/>
          </p:nvPr>
        </p:nvSpPr>
        <p:spPr/>
        <p:txBody>
          <a:bodyPr/>
          <a:lstStyle/>
          <a:p>
            <a:fld id="{CED12732-47FC-4127-BF6A-0DE8055E7BB1}" type="slidenum">
              <a:rPr lang="cs-CZ" smtClean="0"/>
              <a:t>‹#›</a:t>
            </a:fld>
            <a:endParaRPr lang="cs-CZ"/>
          </a:p>
        </p:txBody>
      </p:sp>
    </p:spTree>
    <p:extLst>
      <p:ext uri="{BB962C8B-B14F-4D97-AF65-F5344CB8AC3E}">
        <p14:creationId xmlns:p14="http://schemas.microsoft.com/office/powerpoint/2010/main" val="87074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5"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CZECH REPUBLIC</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21 &amp; 22 NOVEMBER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520950"/>
            <a:ext cx="2445213" cy="1217732"/>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It</a:t>
            </a:r>
            <a:r>
              <a:rPr lang="es-ES" sz="2800" b="1" dirty="0">
                <a:latin typeface="EC Square Sans Pro" panose="020B0506040000020004" pitchFamily="34" charset="0"/>
              </a:rPr>
              <a:t> </a:t>
            </a:r>
            <a:r>
              <a:rPr lang="es-ES" sz="2800" b="1" dirty="0" err="1">
                <a:latin typeface="EC Square Sans Pro" panose="020B0506040000020004" pitchFamily="34" charset="0"/>
              </a:rPr>
              <a:t>is</a:t>
            </a:r>
            <a:r>
              <a:rPr lang="es-ES" sz="2800" b="1" dirty="0">
                <a:latin typeface="EC Square Sans Pro" panose="020B0506040000020004" pitchFamily="34" charset="0"/>
              </a:rPr>
              <a:t> crucial </a:t>
            </a:r>
            <a:r>
              <a:rPr lang="es-ES" sz="2800" b="1" dirty="0" err="1">
                <a:latin typeface="EC Square Sans Pro" panose="020B0506040000020004" pitchFamily="34" charset="0"/>
              </a:rPr>
              <a:t>to</a:t>
            </a:r>
            <a:r>
              <a:rPr lang="es-ES" sz="2800" b="1" dirty="0">
                <a:latin typeface="EC Square Sans Pro" panose="020B0506040000020004" pitchFamily="34" charset="0"/>
              </a:rPr>
              <a:t> </a:t>
            </a:r>
            <a:r>
              <a:rPr lang="es-ES" sz="2800" b="1" dirty="0" err="1">
                <a:latin typeface="EC Square Sans Pro" panose="020B0506040000020004" pitchFamily="34" charset="0"/>
              </a:rPr>
              <a:t>report</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296400" y="5035550"/>
            <a:ext cx="2819400" cy="1447800"/>
          </a:xfrm>
          <a:prstGeom prst="wedgeRectCallout">
            <a:avLst>
              <a:gd name="adj1" fmla="val -61304"/>
              <a:gd name="adj2" fmla="val -63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Why report? To ensure safety, monitor efficacy, prevent harm, guide regulation and to inform research.</a:t>
            </a:r>
            <a:endParaRPr lang="en-GB" dirty="0">
              <a:ln w="0"/>
              <a:solidFill>
                <a:schemeClr val="tx1"/>
              </a:solidFill>
              <a:effectLst>
                <a:outerShdw blurRad="38100" dist="19050" dir="2700000" algn="tl" rotWithShape="0">
                  <a:schemeClr val="dk1">
                    <a:alpha val="40000"/>
                  </a:schemeClr>
                </a:outerShdw>
              </a:effectLst>
            </a:endParaRP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958755149"/>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Adverse events are: </a:t>
            </a:r>
            <a:endParaRPr lang="en-GB" sz="2400" b="1" dirty="0"/>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es-ES" sz="2800" b="1" err="1">
                <a:latin typeface="EC Square Sans Pro"/>
                <a:cs typeface="Arial"/>
              </a:rPr>
              <a:t>Disposal</a:t>
            </a:r>
            <a:r>
              <a:rPr lang="es-ES" sz="2800" b="1" dirty="0">
                <a:latin typeface="EC Square Sans Pro"/>
                <a:cs typeface="Arial"/>
              </a:rPr>
              <a:t> of </a:t>
            </a:r>
            <a:r>
              <a:rPr lang="es-ES" sz="2800" b="1" err="1">
                <a:latin typeface="EC Square Sans Pro"/>
                <a:cs typeface="Arial"/>
              </a:rPr>
              <a:t>Veterinary</a:t>
            </a:r>
            <a:r>
              <a:rPr lang="es-ES" sz="2800" b="1" dirty="0">
                <a:latin typeface="EC Square Sans Pro"/>
                <a:cs typeface="Arial"/>
              </a:rPr>
              <a:t> Medicines</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a:t>
            </a:r>
            <a:r>
              <a:rPr lang="es-ES" sz="2800" b="1" dirty="0" err="1">
                <a:latin typeface="EC Square Sans Pro" panose="020B0506040000020004" pitchFamily="34" charset="0"/>
              </a:rPr>
              <a:t>Veterinary</a:t>
            </a:r>
            <a:r>
              <a:rPr lang="es-ES" sz="2800" b="1" dirty="0">
                <a:latin typeface="EC Square Sans Pro" panose="020B0506040000020004" pitchFamily="34" charset="0"/>
              </a:rPr>
              <a:t> Medicines</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269385"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chemeClr val="tx2"/>
                </a:solidFill>
                <a:latin typeface="EC Square Sans Pro"/>
                <a:cs typeface="Arial"/>
              </a:rPr>
              <a:t>National</a:t>
            </a:r>
            <a:r>
              <a:rPr lang="es-ES" sz="4400" b="1" dirty="0">
                <a:solidFill>
                  <a:schemeClr val="tx2"/>
                </a:solidFill>
                <a:latin typeface="EC Square Sans Pro"/>
                <a:cs typeface="Arial"/>
              </a:rPr>
              <a:t> </a:t>
            </a:r>
            <a:r>
              <a:rPr lang="es-ES" sz="4400" b="1" err="1">
                <a:solidFill>
                  <a:schemeClr val="tx2"/>
                </a:solidFill>
                <a:latin typeface="EC Square Sans Pro"/>
                <a:cs typeface="Arial"/>
              </a:rPr>
              <a:t>provision</a:t>
            </a:r>
            <a:r>
              <a:rPr lang="es-ES" sz="4400" b="1" err="1">
                <a:latin typeface="EC Square Sans Pro"/>
                <a:cs typeface="Arial"/>
              </a:rPr>
              <a:t>s</a:t>
            </a:r>
            <a:endParaRPr lang="es-ES" sz="3200" b="1">
              <a:latin typeface="EC Square Sans Pro"/>
              <a:cs typeface="Arial"/>
            </a:endParaRP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217444" y="3054350"/>
            <a:ext cx="2185987" cy="1457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B1FA9-1285-4FFA-8A63-FA170B488BA9}"/>
              </a:ext>
            </a:extLst>
          </p:cNvPr>
          <p:cNvSpPr>
            <a:spLocks noGrp="1"/>
          </p:cNvSpPr>
          <p:nvPr>
            <p:ph type="title"/>
          </p:nvPr>
        </p:nvSpPr>
        <p:spPr>
          <a:xfrm>
            <a:off x="112251" y="213230"/>
            <a:ext cx="10843517" cy="1143000"/>
          </a:xfrm>
        </p:spPr>
        <p:txBody>
          <a:bodyPr>
            <a:noAutofit/>
          </a:bodyPr>
          <a:lstStyle/>
          <a:p>
            <a:r>
              <a:rPr lang="cs-CZ" sz="3800" b="1" dirty="0">
                <a:solidFill>
                  <a:srgbClr val="002060"/>
                </a:solidFill>
                <a:effectLst>
                  <a:outerShdw blurRad="38100" dist="38100" dir="2700000" algn="tl">
                    <a:srgbClr val="000000">
                      <a:alpha val="43137"/>
                    </a:srgbClr>
                  </a:outerShdw>
                </a:effectLst>
              </a:rPr>
              <a:t>Use </a:t>
            </a:r>
            <a:r>
              <a:rPr lang="cs-CZ" sz="3800" b="1" dirty="0" err="1">
                <a:solidFill>
                  <a:srgbClr val="002060"/>
                </a:solidFill>
                <a:effectLst>
                  <a:outerShdw blurRad="38100" dist="38100" dir="2700000" algn="tl">
                    <a:srgbClr val="000000">
                      <a:alpha val="43137"/>
                    </a:srgbClr>
                  </a:outerShdw>
                </a:effectLst>
              </a:rPr>
              <a:t>of</a:t>
            </a:r>
            <a:r>
              <a:rPr lang="cs-CZ" sz="3800" b="1" dirty="0">
                <a:solidFill>
                  <a:srgbClr val="002060"/>
                </a:solidFill>
                <a:effectLst>
                  <a:outerShdw blurRad="38100" dist="38100" dir="2700000" algn="tl">
                    <a:srgbClr val="000000">
                      <a:alpha val="43137"/>
                    </a:srgbClr>
                  </a:outerShdw>
                </a:effectLst>
              </a:rPr>
              <a:t> </a:t>
            </a:r>
            <a:r>
              <a:rPr lang="cs-CZ" sz="3800" b="1" dirty="0" err="1">
                <a:solidFill>
                  <a:srgbClr val="002060"/>
                </a:solidFill>
                <a:effectLst>
                  <a:outerShdw blurRad="38100" dist="38100" dir="2700000" algn="tl">
                    <a:srgbClr val="000000">
                      <a:alpha val="43137"/>
                    </a:srgbClr>
                  </a:outerShdw>
                </a:effectLst>
              </a:rPr>
              <a:t>VMPs</a:t>
            </a:r>
            <a:endParaRPr lang="cs-CZ" sz="3800" b="1" dirty="0">
              <a:solidFill>
                <a:srgbClr val="002060"/>
              </a:solidFill>
              <a:effectLst>
                <a:outerShdw blurRad="38100" dist="38100" dir="2700000" algn="tl">
                  <a:srgbClr val="000000">
                    <a:alpha val="43137"/>
                  </a:srgbClr>
                </a:outerShdw>
              </a:effectLst>
            </a:endParaRPr>
          </a:p>
        </p:txBody>
      </p:sp>
      <p:sp>
        <p:nvSpPr>
          <p:cNvPr id="3" name="Zástupný symbol pro obsah 2">
            <a:extLst>
              <a:ext uri="{FF2B5EF4-FFF2-40B4-BE49-F238E27FC236}">
                <a16:creationId xmlns:a16="http://schemas.microsoft.com/office/drawing/2014/main" id="{DDDCDB93-1FEC-4A08-9BF4-ECEC726EE2DF}"/>
              </a:ext>
            </a:extLst>
          </p:cNvPr>
          <p:cNvSpPr>
            <a:spLocks noGrp="1"/>
          </p:cNvSpPr>
          <p:nvPr>
            <p:ph idx="1"/>
          </p:nvPr>
        </p:nvSpPr>
        <p:spPr>
          <a:xfrm>
            <a:off x="136635" y="1059086"/>
            <a:ext cx="12360167" cy="5589240"/>
          </a:xfrm>
        </p:spPr>
        <p:txBody>
          <a:bodyPr>
            <a:normAutofit fontScale="85000" lnSpcReduction="20000"/>
          </a:bodyPr>
          <a:lstStyle/>
          <a:p>
            <a:r>
              <a:rPr lang="en-US" sz="3200" b="1" dirty="0"/>
              <a:t>Article</a:t>
            </a:r>
            <a:r>
              <a:rPr lang="en-US" sz="3200" dirty="0"/>
              <a:t> </a:t>
            </a:r>
            <a:r>
              <a:rPr lang="en-US" sz="3200" b="1" dirty="0"/>
              <a:t>106 (1):  </a:t>
            </a:r>
            <a:r>
              <a:rPr lang="en-US" sz="3200" b="1" dirty="0">
                <a:solidFill>
                  <a:srgbClr val="0070C0"/>
                </a:solidFill>
              </a:rPr>
              <a:t>Vet medicinal products </a:t>
            </a:r>
            <a:r>
              <a:rPr lang="en-US" sz="3200" b="1" u="sng" dirty="0">
                <a:solidFill>
                  <a:srgbClr val="0070C0"/>
                </a:solidFill>
              </a:rPr>
              <a:t>shall be </a:t>
            </a:r>
            <a:r>
              <a:rPr lang="en-US" sz="3200" b="1" dirty="0">
                <a:solidFill>
                  <a:srgbClr val="0070C0"/>
                </a:solidFill>
              </a:rPr>
              <a:t>used in accordance with the terms of the marketing </a:t>
            </a:r>
            <a:r>
              <a:rPr lang="en-US" sz="3200" b="1" dirty="0" err="1">
                <a:solidFill>
                  <a:srgbClr val="0070C0"/>
                </a:solidFill>
              </a:rPr>
              <a:t>authorisation</a:t>
            </a:r>
            <a:r>
              <a:rPr lang="en-US" sz="3200" b="1" dirty="0"/>
              <a:t> </a:t>
            </a:r>
            <a:r>
              <a:rPr lang="en-US" sz="2800" b="1" dirty="0"/>
              <a:t>(= SPC) </a:t>
            </a:r>
          </a:p>
          <a:p>
            <a:endParaRPr lang="en-US" sz="2800" b="1" dirty="0"/>
          </a:p>
          <a:p>
            <a:r>
              <a:rPr lang="en-US" sz="2800" b="1" dirty="0"/>
              <a:t>Article </a:t>
            </a:r>
            <a:r>
              <a:rPr lang="en-US" sz="3000" b="1" dirty="0"/>
              <a:t> 106 (3):</a:t>
            </a:r>
            <a:r>
              <a:rPr lang="en-US" sz="3000" dirty="0"/>
              <a:t> Member States may lay down any procedures they deem necessary for the implementation of Articles 110 to 114 and 116.</a:t>
            </a:r>
          </a:p>
          <a:p>
            <a:endParaRPr lang="en-US" sz="3000" dirty="0"/>
          </a:p>
          <a:p>
            <a:r>
              <a:rPr lang="en-US" sz="3000" b="1" dirty="0"/>
              <a:t>FOOD PROTDUCING ANIMALS </a:t>
            </a:r>
          </a:p>
          <a:p>
            <a:r>
              <a:rPr lang="en-US" sz="3000" b="1" dirty="0"/>
              <a:t>For  </a:t>
            </a:r>
            <a:r>
              <a:rPr lang="en-US" sz="3000" b="1" dirty="0">
                <a:solidFill>
                  <a:srgbClr val="0070C0"/>
                </a:solidFill>
              </a:rPr>
              <a:t>food producing terrestrial animals </a:t>
            </a:r>
            <a:r>
              <a:rPr lang="en-US" sz="2600" b="1" dirty="0" err="1">
                <a:solidFill>
                  <a:srgbClr val="FF0000"/>
                </a:solidFill>
              </a:rPr>
              <a:t>čl</a:t>
            </a:r>
            <a:r>
              <a:rPr lang="en-US" sz="2600" b="1" dirty="0">
                <a:solidFill>
                  <a:srgbClr val="FF0000"/>
                </a:solidFill>
              </a:rPr>
              <a:t>. 113 </a:t>
            </a:r>
            <a:endParaRPr lang="en-US" sz="2600" dirty="0"/>
          </a:p>
          <a:p>
            <a:r>
              <a:rPr lang="en-US" sz="2600" dirty="0"/>
              <a:t>Derogation of the Article 106/1 -  where there is no </a:t>
            </a:r>
            <a:r>
              <a:rPr lang="en-US" sz="2600" dirty="0" err="1"/>
              <a:t>authorised</a:t>
            </a:r>
            <a:r>
              <a:rPr lang="en-US" sz="2600" dirty="0"/>
              <a:t> VMP a Member State for an indication concerning, another VMP/MP can be used according to the „cascade“ principle</a:t>
            </a:r>
          </a:p>
          <a:p>
            <a:pPr lvl="1"/>
            <a:endParaRPr lang="en-US" sz="2600" b="1" dirty="0">
              <a:effectLst>
                <a:outerShdw blurRad="38100" dist="38100" dir="2700000" algn="tl">
                  <a:srgbClr val="000000">
                    <a:alpha val="43137"/>
                  </a:srgbClr>
                </a:outerShdw>
              </a:effectLst>
            </a:endParaRPr>
          </a:p>
          <a:p>
            <a:pPr lvl="1"/>
            <a:r>
              <a:rPr lang="en-US" sz="2600" b="1" dirty="0">
                <a:effectLst>
                  <a:outerShdw blurRad="38100" dist="38100" dir="2700000" algn="tl">
                    <a:srgbClr val="000000">
                      <a:alpha val="43137"/>
                    </a:srgbClr>
                  </a:outerShdw>
                </a:effectLst>
              </a:rPr>
              <a:t>CASCADE / OFF – label : exceptionally, to avoid causing unacceptable suffering !</a:t>
            </a:r>
          </a:p>
          <a:p>
            <a:pPr lvl="1"/>
            <a:endParaRPr lang="en-US" dirty="0"/>
          </a:p>
          <a:p>
            <a:pPr lvl="1"/>
            <a:endParaRPr lang="en-US" dirty="0"/>
          </a:p>
          <a:p>
            <a:r>
              <a:rPr lang="en-US" sz="2600" dirty="0"/>
              <a:t>Decision on use in cascade/off label is under discretion of </a:t>
            </a:r>
            <a:r>
              <a:rPr lang="en-US" sz="2600" b="1" dirty="0"/>
              <a:t>VETERINARIAN </a:t>
            </a:r>
            <a:r>
              <a:rPr lang="en-US" sz="2600" dirty="0"/>
              <a:t>=&gt;</a:t>
            </a:r>
          </a:p>
          <a:p>
            <a:r>
              <a:rPr lang="en-US" sz="2600" dirty="0"/>
              <a:t>After use under the cascade /off label </a:t>
            </a:r>
          </a:p>
          <a:p>
            <a:r>
              <a:rPr lang="en-US" sz="2600" dirty="0"/>
              <a:t>=&gt;withdrawal period </a:t>
            </a:r>
            <a:r>
              <a:rPr lang="en-US" sz="2600" u="sng" dirty="0">
                <a:solidFill>
                  <a:srgbClr val="C00000"/>
                </a:solidFill>
              </a:rPr>
              <a:t>shall not be less than </a:t>
            </a:r>
            <a:r>
              <a:rPr lang="en-US" sz="2600" b="1" dirty="0">
                <a:solidFill>
                  <a:srgbClr val="C00000"/>
                </a:solidFill>
              </a:rPr>
              <a:t>WP defined under Article 115!</a:t>
            </a:r>
          </a:p>
          <a:p>
            <a:r>
              <a:rPr lang="en-US" sz="2600" b="1" dirty="0"/>
              <a:t>National conditions </a:t>
            </a:r>
            <a:r>
              <a:rPr lang="en-US" sz="2600" dirty="0"/>
              <a:t>reflects Reg (EU) 2019/6 and are defined in</a:t>
            </a:r>
            <a:r>
              <a:rPr lang="en-US" sz="2600" dirty="0">
                <a:solidFill>
                  <a:srgbClr val="0070C0"/>
                </a:solidFill>
              </a:rPr>
              <a:t> </a:t>
            </a:r>
            <a:r>
              <a:rPr lang="en-US" sz="2600" b="1" dirty="0">
                <a:solidFill>
                  <a:srgbClr val="0070C0"/>
                </a:solidFill>
              </a:rPr>
              <a:t>Act on Pharmaceuticals 314/2022 especially §9 (9) </a:t>
            </a:r>
            <a:r>
              <a:rPr lang="en-US" sz="2600" dirty="0">
                <a:solidFill>
                  <a:srgbClr val="0070C0"/>
                </a:solidFill>
              </a:rPr>
              <a:t>... </a:t>
            </a:r>
          </a:p>
          <a:p>
            <a:endParaRPr lang="cs-CZ" dirty="0"/>
          </a:p>
          <a:p>
            <a:endParaRPr lang="cs-CZ" dirty="0"/>
          </a:p>
        </p:txBody>
      </p:sp>
      <p:pic>
        <p:nvPicPr>
          <p:cNvPr id="4" name="Obrázek 3">
            <a:extLst>
              <a:ext uri="{FF2B5EF4-FFF2-40B4-BE49-F238E27FC236}">
                <a16:creationId xmlns:a16="http://schemas.microsoft.com/office/drawing/2014/main" id="{5C3CFA8A-1DD5-4A46-8C14-4C5A165A0ED0}"/>
              </a:ext>
            </a:extLst>
          </p:cNvPr>
          <p:cNvPicPr>
            <a:picLocks noChangeAspect="1"/>
          </p:cNvPicPr>
          <p:nvPr/>
        </p:nvPicPr>
        <p:blipFill rotWithShape="1">
          <a:blip r:embed="rId3"/>
          <a:srcRect b="22967"/>
          <a:stretch/>
        </p:blipFill>
        <p:spPr>
          <a:xfrm>
            <a:off x="10646980" y="6265856"/>
            <a:ext cx="1299009" cy="41649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1200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81BA1174-4B75-4EC5-80C8-A1BBB9F86F48}"/>
              </a:ext>
            </a:extLst>
          </p:cNvPr>
          <p:cNvSpPr>
            <a:spLocks noGrp="1"/>
          </p:cNvSpPr>
          <p:nvPr>
            <p:ph type="body" sz="quarter" idx="10"/>
          </p:nvPr>
        </p:nvSpPr>
        <p:spPr>
          <a:xfrm>
            <a:off x="46776" y="298213"/>
            <a:ext cx="9462631" cy="476730"/>
          </a:xfrm>
        </p:spPr>
        <p:txBody>
          <a:bodyPr/>
          <a:lstStyle/>
          <a:p>
            <a:pPr algn="ctr"/>
            <a:r>
              <a:rPr lang="cs-CZ" sz="3600" b="1" dirty="0"/>
              <a:t>ANTIMICROBIALS</a:t>
            </a:r>
            <a:endParaRPr lang="en-GB" sz="3600" b="1" dirty="0"/>
          </a:p>
        </p:txBody>
      </p:sp>
      <p:sp>
        <p:nvSpPr>
          <p:cNvPr id="4" name="Pravá složená závorka 3">
            <a:extLst>
              <a:ext uri="{FF2B5EF4-FFF2-40B4-BE49-F238E27FC236}">
                <a16:creationId xmlns:a16="http://schemas.microsoft.com/office/drawing/2014/main" id="{A81D8D3E-E6BE-414D-8054-D12C034AEAC0}"/>
              </a:ext>
            </a:extLst>
          </p:cNvPr>
          <p:cNvSpPr/>
          <p:nvPr/>
        </p:nvSpPr>
        <p:spPr>
          <a:xfrm>
            <a:off x="8951430" y="2225916"/>
            <a:ext cx="429222" cy="2590800"/>
          </a:xfrm>
          <a:prstGeom prst="rightBrace">
            <a:avLst>
              <a:gd name="adj1" fmla="val 0"/>
              <a:gd name="adj2" fmla="val 50000"/>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Obdélník: se zakulacenými rohy 4">
            <a:extLst>
              <a:ext uri="{FF2B5EF4-FFF2-40B4-BE49-F238E27FC236}">
                <a16:creationId xmlns:a16="http://schemas.microsoft.com/office/drawing/2014/main" id="{D7D36CFA-73F0-4D42-A8D0-579E2AA52C41}"/>
              </a:ext>
            </a:extLst>
          </p:cNvPr>
          <p:cNvSpPr/>
          <p:nvPr/>
        </p:nvSpPr>
        <p:spPr>
          <a:xfrm>
            <a:off x="9503311" y="5187950"/>
            <a:ext cx="20493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Act</a:t>
            </a:r>
            <a:r>
              <a:rPr lang="cs-CZ" dirty="0"/>
              <a:t> on </a:t>
            </a:r>
            <a:r>
              <a:rPr lang="cs-CZ" dirty="0" err="1"/>
              <a:t>pharmaceuticals</a:t>
            </a:r>
            <a:endParaRPr lang="cs-CZ" dirty="0"/>
          </a:p>
          <a:p>
            <a:pPr algn="ctr"/>
            <a:r>
              <a:rPr lang="cs-CZ" dirty="0"/>
              <a:t>314/2022 Sb.</a:t>
            </a:r>
            <a:endParaRPr lang="en-GB" dirty="0"/>
          </a:p>
        </p:txBody>
      </p:sp>
      <p:sp>
        <p:nvSpPr>
          <p:cNvPr id="6" name="Obdélník 5">
            <a:extLst>
              <a:ext uri="{FF2B5EF4-FFF2-40B4-BE49-F238E27FC236}">
                <a16:creationId xmlns:a16="http://schemas.microsoft.com/office/drawing/2014/main" id="{79E68023-55D2-4DEE-B576-DC4CA88AB0F5}"/>
              </a:ext>
            </a:extLst>
          </p:cNvPr>
          <p:cNvSpPr/>
          <p:nvPr/>
        </p:nvSpPr>
        <p:spPr>
          <a:xfrm>
            <a:off x="290106" y="2245512"/>
            <a:ext cx="8839200" cy="25908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délník 7">
            <a:extLst>
              <a:ext uri="{FF2B5EF4-FFF2-40B4-BE49-F238E27FC236}">
                <a16:creationId xmlns:a16="http://schemas.microsoft.com/office/drawing/2014/main" id="{450DB4B1-3C63-4175-A673-E2389ECFD3AD}"/>
              </a:ext>
            </a:extLst>
          </p:cNvPr>
          <p:cNvSpPr/>
          <p:nvPr/>
        </p:nvSpPr>
        <p:spPr>
          <a:xfrm>
            <a:off x="290106" y="4883150"/>
            <a:ext cx="8839200" cy="1676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avá složená závorka 8">
            <a:extLst>
              <a:ext uri="{FF2B5EF4-FFF2-40B4-BE49-F238E27FC236}">
                <a16:creationId xmlns:a16="http://schemas.microsoft.com/office/drawing/2014/main" id="{0E2F19FC-342F-488A-B810-0996487FCAAB}"/>
              </a:ext>
            </a:extLst>
          </p:cNvPr>
          <p:cNvSpPr/>
          <p:nvPr/>
        </p:nvSpPr>
        <p:spPr>
          <a:xfrm>
            <a:off x="8799928" y="4883150"/>
            <a:ext cx="688143" cy="1676400"/>
          </a:xfrm>
          <a:prstGeom prst="rightBrace">
            <a:avLst>
              <a:gd name="adj1" fmla="val 0"/>
              <a:gd name="adj2" fmla="val 50000"/>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Obdélník: se zakulacenými rohy 9">
            <a:extLst>
              <a:ext uri="{FF2B5EF4-FFF2-40B4-BE49-F238E27FC236}">
                <a16:creationId xmlns:a16="http://schemas.microsoft.com/office/drawing/2014/main" id="{B0223F85-DAEE-4612-8EB9-0416734FDC9B}"/>
              </a:ext>
            </a:extLst>
          </p:cNvPr>
          <p:cNvSpPr/>
          <p:nvPr/>
        </p:nvSpPr>
        <p:spPr>
          <a:xfrm>
            <a:off x="9373147" y="3064116"/>
            <a:ext cx="20493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(EU) 2019/6</a:t>
            </a:r>
            <a:endParaRPr lang="en-GB" dirty="0"/>
          </a:p>
        </p:txBody>
      </p:sp>
      <p:sp>
        <p:nvSpPr>
          <p:cNvPr id="11" name="TextovéPole 10">
            <a:extLst>
              <a:ext uri="{FF2B5EF4-FFF2-40B4-BE49-F238E27FC236}">
                <a16:creationId xmlns:a16="http://schemas.microsoft.com/office/drawing/2014/main" id="{DE94B07E-4A1D-472C-AE3D-3A7C6CFB1F4F}"/>
              </a:ext>
            </a:extLst>
          </p:cNvPr>
          <p:cNvSpPr txBox="1"/>
          <p:nvPr/>
        </p:nvSpPr>
        <p:spPr>
          <a:xfrm>
            <a:off x="326841" y="2417527"/>
            <a:ext cx="8266528" cy="2246769"/>
          </a:xfrm>
          <a:prstGeom prst="rect">
            <a:avLst/>
          </a:prstGeom>
          <a:noFill/>
        </p:spPr>
        <p:txBody>
          <a:bodyPr wrap="square" rtlCol="0">
            <a:spAutoFit/>
          </a:bodyPr>
          <a:lstStyle/>
          <a:p>
            <a:r>
              <a:rPr lang="cs-CZ" sz="2000" b="1" dirty="0">
                <a:solidFill>
                  <a:srgbClr val="C00000"/>
                </a:solidFill>
              </a:rPr>
              <a:t>Art. 107/7 </a:t>
            </a:r>
            <a:r>
              <a:rPr lang="en-US" sz="2000" u="sng" dirty="0"/>
              <a:t>A Member State may further restrict or prohibit the use of certain antimicrobials </a:t>
            </a:r>
            <a:r>
              <a:rPr lang="en-US" sz="2000" dirty="0"/>
              <a:t>in animals on its territory </a:t>
            </a:r>
            <a:r>
              <a:rPr lang="en-US" sz="2000" u="sng" dirty="0"/>
              <a:t>if the administration </a:t>
            </a:r>
            <a:r>
              <a:rPr lang="en-US" sz="2000" dirty="0"/>
              <a:t>of such antimicrobials to animals </a:t>
            </a:r>
            <a:r>
              <a:rPr lang="en-US" sz="2000" u="sng" dirty="0"/>
              <a:t>is contrary to the implementation of a national policy </a:t>
            </a:r>
            <a:r>
              <a:rPr lang="en-US" sz="2000" dirty="0"/>
              <a:t>on prudent use of antimicrobials. </a:t>
            </a:r>
            <a:endParaRPr lang="cs-CZ" sz="2000" dirty="0"/>
          </a:p>
          <a:p>
            <a:endParaRPr lang="cs-CZ" sz="2000" dirty="0"/>
          </a:p>
          <a:p>
            <a:r>
              <a:rPr lang="cs-CZ" sz="2000" b="1" dirty="0">
                <a:solidFill>
                  <a:srgbClr val="C00000"/>
                </a:solidFill>
              </a:rPr>
              <a:t>Art 107/8 </a:t>
            </a:r>
            <a:r>
              <a:rPr lang="en-US" sz="2000" dirty="0"/>
              <a:t>Measures adopted by the Member States on the basis of paragraph 7 shall be proportionate and justified.</a:t>
            </a:r>
            <a:endParaRPr lang="en-GB" sz="2000" dirty="0"/>
          </a:p>
        </p:txBody>
      </p:sp>
      <p:sp>
        <p:nvSpPr>
          <p:cNvPr id="13" name="TextovéPole 12">
            <a:extLst>
              <a:ext uri="{FF2B5EF4-FFF2-40B4-BE49-F238E27FC236}">
                <a16:creationId xmlns:a16="http://schemas.microsoft.com/office/drawing/2014/main" id="{E9005537-6DE1-4CCB-9191-D57665BC4B0A}"/>
              </a:ext>
            </a:extLst>
          </p:cNvPr>
          <p:cNvSpPr txBox="1"/>
          <p:nvPr/>
        </p:nvSpPr>
        <p:spPr>
          <a:xfrm>
            <a:off x="287058" y="1294400"/>
            <a:ext cx="8839200" cy="369332"/>
          </a:xfrm>
          <a:prstGeom prst="rect">
            <a:avLst/>
          </a:prstGeom>
          <a:noFill/>
        </p:spPr>
        <p:txBody>
          <a:bodyPr wrap="square" rtlCol="0">
            <a:spAutoFit/>
          </a:bodyPr>
          <a:lstStyle/>
          <a:p>
            <a:r>
              <a:rPr lang="cs-CZ" b="1" dirty="0"/>
              <a:t>NATIONAL MEASURES TO ENSURE RESPONSIBLE USE OF ANTIMICROBIALS</a:t>
            </a:r>
            <a:endParaRPr lang="en-GB" b="1" dirty="0"/>
          </a:p>
        </p:txBody>
      </p:sp>
      <p:sp>
        <p:nvSpPr>
          <p:cNvPr id="14" name="TextovéPole 13">
            <a:extLst>
              <a:ext uri="{FF2B5EF4-FFF2-40B4-BE49-F238E27FC236}">
                <a16:creationId xmlns:a16="http://schemas.microsoft.com/office/drawing/2014/main" id="{CD3E1150-C48F-4042-9226-15067F9BDA67}"/>
              </a:ext>
            </a:extLst>
          </p:cNvPr>
          <p:cNvSpPr txBox="1"/>
          <p:nvPr/>
        </p:nvSpPr>
        <p:spPr>
          <a:xfrm>
            <a:off x="326841" y="5020667"/>
            <a:ext cx="8839200" cy="1538883"/>
          </a:xfrm>
          <a:prstGeom prst="rect">
            <a:avLst/>
          </a:prstGeom>
          <a:noFill/>
        </p:spPr>
        <p:txBody>
          <a:bodyPr wrap="square" rtlCol="0">
            <a:spAutoFit/>
          </a:bodyPr>
          <a:lstStyle/>
          <a:p>
            <a:r>
              <a:rPr lang="en-US" sz="1900" b="1" dirty="0">
                <a:solidFill>
                  <a:srgbClr val="C00000"/>
                </a:solidFill>
              </a:rPr>
              <a:t>§9a (3) </a:t>
            </a:r>
            <a:r>
              <a:rPr lang="en-US" sz="1900" dirty="0"/>
              <a:t>conditions for use of antimicrobials</a:t>
            </a:r>
          </a:p>
          <a:p>
            <a:r>
              <a:rPr lang="en-US" sz="1900" b="1" dirty="0">
                <a:solidFill>
                  <a:srgbClr val="C00000"/>
                </a:solidFill>
              </a:rPr>
              <a:t>§9a (4) </a:t>
            </a:r>
            <a:r>
              <a:rPr lang="en-US" sz="1900" dirty="0"/>
              <a:t>conditions for use of antimicrobials under (national) prudent use regimen</a:t>
            </a:r>
          </a:p>
          <a:p>
            <a:endParaRPr lang="en-US" sz="1900" dirty="0"/>
          </a:p>
          <a:p>
            <a:r>
              <a:rPr lang="en-US" sz="1900" b="1" dirty="0">
                <a:solidFill>
                  <a:srgbClr val="C00000"/>
                </a:solidFill>
              </a:rPr>
              <a:t>§40 (6) </a:t>
            </a:r>
            <a:r>
              <a:rPr lang="en-US" sz="1900" dirty="0"/>
              <a:t>substances under prudent use regimen</a:t>
            </a:r>
          </a:p>
          <a:p>
            <a:endParaRPr lang="en-GB" dirty="0"/>
          </a:p>
        </p:txBody>
      </p:sp>
    </p:spTree>
    <p:extLst>
      <p:ext uri="{BB962C8B-B14F-4D97-AF65-F5344CB8AC3E}">
        <p14:creationId xmlns:p14="http://schemas.microsoft.com/office/powerpoint/2010/main" val="110733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EC6FAFA7-2351-49C5-BDC5-DCA0A80E7963}"/>
              </a:ext>
            </a:extLst>
          </p:cNvPr>
          <p:cNvSpPr>
            <a:spLocks noGrp="1"/>
          </p:cNvSpPr>
          <p:nvPr>
            <p:ph type="body" sz="quarter" idx="10"/>
          </p:nvPr>
        </p:nvSpPr>
        <p:spPr/>
        <p:txBody>
          <a:bodyPr/>
          <a:lstStyle/>
          <a:p>
            <a:r>
              <a:rPr lang="en-US" sz="2800" dirty="0">
                <a:solidFill>
                  <a:srgbClr val="2C7470"/>
                </a:solidFill>
                <a:effectLst>
                  <a:outerShdw blurRad="38100" dist="38100" dir="2700000" algn="tl">
                    <a:srgbClr val="000000">
                      <a:alpha val="43137"/>
                    </a:srgbClr>
                  </a:outerShdw>
                </a:effectLst>
              </a:rPr>
              <a:t>Rules for use - antimicrobials </a:t>
            </a:r>
            <a:endParaRPr lang="en-US" sz="2800" dirty="0">
              <a:solidFill>
                <a:srgbClr val="2C7470"/>
              </a:solidFill>
            </a:endParaRPr>
          </a:p>
        </p:txBody>
      </p:sp>
      <p:sp>
        <p:nvSpPr>
          <p:cNvPr id="5" name="Obdélník: se zakulacenými rohy 4">
            <a:extLst>
              <a:ext uri="{FF2B5EF4-FFF2-40B4-BE49-F238E27FC236}">
                <a16:creationId xmlns:a16="http://schemas.microsoft.com/office/drawing/2014/main" id="{B50D971B-7D65-4BA6-B600-1967BAE7FDE1}"/>
              </a:ext>
            </a:extLst>
          </p:cNvPr>
          <p:cNvSpPr/>
          <p:nvPr/>
        </p:nvSpPr>
        <p:spPr>
          <a:xfrm rot="768978">
            <a:off x="8639873" y="2821052"/>
            <a:ext cx="3156509" cy="1386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r>
              <a:rPr lang="en-US" dirty="0"/>
              <a:t>Attention</a:t>
            </a:r>
            <a:r>
              <a:rPr lang="cs-CZ" dirty="0"/>
              <a:t> !</a:t>
            </a:r>
            <a:endParaRPr lang="en-US" dirty="0"/>
          </a:p>
          <a:p>
            <a:pPr algn="ctr"/>
            <a:r>
              <a:rPr lang="cs-CZ" dirty="0"/>
              <a:t>ATM  UNDER </a:t>
            </a:r>
            <a:r>
              <a:rPr lang="cs-CZ" b="1" dirty="0"/>
              <a:t>PRUDENT USE </a:t>
            </a:r>
            <a:r>
              <a:rPr lang="cs-CZ" dirty="0"/>
              <a:t>REGIMEN </a:t>
            </a:r>
            <a:r>
              <a:rPr lang="cs-CZ" sz="2400" dirty="0"/>
              <a:t>§ 40</a:t>
            </a:r>
          </a:p>
        </p:txBody>
      </p:sp>
      <p:sp>
        <p:nvSpPr>
          <p:cNvPr id="6" name="TextovéPole 5">
            <a:extLst>
              <a:ext uri="{FF2B5EF4-FFF2-40B4-BE49-F238E27FC236}">
                <a16:creationId xmlns:a16="http://schemas.microsoft.com/office/drawing/2014/main" id="{7267DB4C-E45D-48AC-8FC5-65329E6D58C6}"/>
              </a:ext>
            </a:extLst>
          </p:cNvPr>
          <p:cNvSpPr txBox="1"/>
          <p:nvPr/>
        </p:nvSpPr>
        <p:spPr>
          <a:xfrm>
            <a:off x="762000" y="1301750"/>
            <a:ext cx="8458200" cy="1569660"/>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Act on pharmaceuticals – as </a:t>
            </a:r>
            <a:r>
              <a:rPr lang="en-US" sz="2400" b="1" dirty="0" err="1">
                <a:effectLst>
                  <a:outerShdw blurRad="38100" dist="38100" dir="2700000" algn="tl">
                    <a:srgbClr val="000000">
                      <a:alpha val="43137"/>
                    </a:srgbClr>
                  </a:outerShdw>
                </a:effectLst>
              </a:rPr>
              <a:t>amende</a:t>
            </a:r>
            <a:r>
              <a:rPr lang="cs-CZ" sz="2400" b="1" dirty="0">
                <a:effectLst>
                  <a:outerShdw blurRad="38100" dist="38100" dir="2700000" algn="tl">
                    <a:srgbClr val="000000">
                      <a:alpha val="43137"/>
                    </a:srgbClr>
                  </a:outerShdw>
                </a:effectLst>
              </a:rPr>
              <a:t>d</a:t>
            </a:r>
            <a:r>
              <a:rPr lang="en-US" sz="2400" b="1" dirty="0">
                <a:effectLst>
                  <a:outerShdw blurRad="38100" dist="38100" dir="2700000" algn="tl">
                    <a:srgbClr val="000000">
                      <a:alpha val="43137"/>
                    </a:srgbClr>
                  </a:outerShdw>
                </a:effectLst>
              </a:rPr>
              <a:t> 314/2022</a:t>
            </a:r>
          </a:p>
          <a:p>
            <a:endParaRPr lang="en-US" sz="2400" b="1"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§9a   Conditions for use of </a:t>
            </a:r>
            <a:r>
              <a:rPr lang="en-US" sz="2400" u="sng" dirty="0">
                <a:solidFill>
                  <a:srgbClr val="0070C0"/>
                </a:solidFill>
                <a:effectLst>
                  <a:outerShdw blurRad="38100" dist="38100" dir="2700000" algn="tl">
                    <a:srgbClr val="000000">
                      <a:alpha val="43137"/>
                    </a:srgbClr>
                  </a:outerShdw>
                </a:effectLst>
              </a:rPr>
              <a:t>antimicrobial medicinal products</a:t>
            </a:r>
          </a:p>
          <a:p>
            <a:r>
              <a:rPr lang="en-US" sz="2400" dirty="0">
                <a:effectLst>
                  <a:outerShdw blurRad="38100" dist="38100" dir="2700000" algn="tl">
                    <a:srgbClr val="000000">
                      <a:alpha val="43137"/>
                    </a:srgbClr>
                  </a:outerShdw>
                </a:effectLst>
              </a:rPr>
              <a:t>         in veterinary care</a:t>
            </a:r>
            <a:r>
              <a:rPr lang="en-US" dirty="0"/>
              <a:t>  </a:t>
            </a:r>
          </a:p>
        </p:txBody>
      </p:sp>
      <p:sp>
        <p:nvSpPr>
          <p:cNvPr id="7" name="TextovéPole 6">
            <a:extLst>
              <a:ext uri="{FF2B5EF4-FFF2-40B4-BE49-F238E27FC236}">
                <a16:creationId xmlns:a16="http://schemas.microsoft.com/office/drawing/2014/main" id="{7035713B-E6D2-4DE8-8522-8D70C482E236}"/>
              </a:ext>
            </a:extLst>
          </p:cNvPr>
          <p:cNvSpPr txBox="1"/>
          <p:nvPr/>
        </p:nvSpPr>
        <p:spPr>
          <a:xfrm>
            <a:off x="914400" y="3130550"/>
            <a:ext cx="7924800" cy="4308872"/>
          </a:xfrm>
          <a:prstGeom prst="rect">
            <a:avLst/>
          </a:prstGeom>
          <a:noFill/>
        </p:spPr>
        <p:txBody>
          <a:bodyPr wrap="square" rtlCol="0">
            <a:spAutoFit/>
          </a:bodyPr>
          <a:lstStyle/>
          <a:p>
            <a:pPr marL="342900" indent="-342900">
              <a:buAutoNum type="alphaLcParenBoth"/>
            </a:pPr>
            <a:r>
              <a:rPr lang="en-US" sz="2000" dirty="0"/>
              <a:t>Justification for the use</a:t>
            </a:r>
          </a:p>
          <a:p>
            <a:endParaRPr lang="en-US" sz="2000" dirty="0"/>
          </a:p>
          <a:p>
            <a:r>
              <a:rPr lang="en-US" sz="2000" dirty="0"/>
              <a:t>Considering 	</a:t>
            </a:r>
            <a:r>
              <a:rPr lang="en-US" sz="2000" dirty="0" err="1"/>
              <a:t>presen</a:t>
            </a:r>
            <a:r>
              <a:rPr lang="cs-CZ" sz="2000" dirty="0" err="1"/>
              <a:t>ce</a:t>
            </a:r>
            <a:r>
              <a:rPr lang="cs-CZ" sz="2000" dirty="0"/>
              <a:t> </a:t>
            </a:r>
            <a:r>
              <a:rPr lang="en-US" sz="2000" dirty="0"/>
              <a:t>of the disease causing infectious </a:t>
            </a:r>
            <a:r>
              <a:rPr lang="en-US" sz="2000" dirty="0" err="1"/>
              <a:t>agen</a:t>
            </a:r>
            <a:r>
              <a:rPr lang="cs-CZ" sz="2000" dirty="0"/>
              <a:t>t</a:t>
            </a:r>
            <a:r>
              <a:rPr lang="en-US" sz="2000" dirty="0"/>
              <a:t> 		and its susceptibility to antimicrobial used</a:t>
            </a:r>
          </a:p>
          <a:p>
            <a:endParaRPr lang="en-US" sz="2000" dirty="0"/>
          </a:p>
          <a:p>
            <a:r>
              <a:rPr lang="en-US" sz="2000" dirty="0"/>
              <a:t>Based on	anamnesis</a:t>
            </a:r>
          </a:p>
          <a:p>
            <a:r>
              <a:rPr lang="en-US" sz="2000" dirty="0"/>
              <a:t>		epidemiological data</a:t>
            </a:r>
          </a:p>
          <a:p>
            <a:r>
              <a:rPr lang="en-US" sz="2000" dirty="0"/>
              <a:t>		results of clinical examination</a:t>
            </a:r>
          </a:p>
          <a:p>
            <a:r>
              <a:rPr lang="en-US" sz="2000" dirty="0"/>
              <a:t>		use of rapid diagnostic methods</a:t>
            </a:r>
          </a:p>
          <a:p>
            <a:r>
              <a:rPr lang="en-US" sz="2000" dirty="0"/>
              <a:t>		</a:t>
            </a:r>
            <a:r>
              <a:rPr lang="en-US" sz="2000" b="1" u="sng" dirty="0"/>
              <a:t>or</a:t>
            </a:r>
          </a:p>
          <a:p>
            <a:r>
              <a:rPr lang="en-US" sz="2000" dirty="0"/>
              <a:t>		</a:t>
            </a:r>
            <a:r>
              <a:rPr lang="en-US" sz="2000" dirty="0" err="1"/>
              <a:t>resulst</a:t>
            </a:r>
            <a:r>
              <a:rPr lang="en-US" sz="2000" dirty="0"/>
              <a:t> of laboratory investigation</a:t>
            </a:r>
          </a:p>
          <a:p>
            <a:r>
              <a:rPr lang="cs-CZ" dirty="0"/>
              <a:t>		</a:t>
            </a:r>
          </a:p>
          <a:p>
            <a:r>
              <a:rPr lang="cs-CZ" dirty="0"/>
              <a:t>		</a:t>
            </a:r>
          </a:p>
          <a:p>
            <a:r>
              <a:rPr lang="cs-CZ" dirty="0"/>
              <a:t>		</a:t>
            </a:r>
          </a:p>
        </p:txBody>
      </p:sp>
    </p:spTree>
    <p:extLst>
      <p:ext uri="{BB962C8B-B14F-4D97-AF65-F5344CB8AC3E}">
        <p14:creationId xmlns:p14="http://schemas.microsoft.com/office/powerpoint/2010/main" val="373802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CZECH REPUBLIC, 21 &amp; 22 NOVEMBER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4A76F80-64F9-48CF-AB21-199B691FE5E8}"/>
              </a:ext>
            </a:extLst>
          </p:cNvPr>
          <p:cNvSpPr txBox="1">
            <a:spLocks/>
          </p:cNvSpPr>
          <p:nvPr/>
        </p:nvSpPr>
        <p:spPr>
          <a:xfrm>
            <a:off x="152400" y="1454150"/>
            <a:ext cx="11600437" cy="582273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4300" b="0"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rPr>
              <a:t>§40 </a:t>
            </a:r>
            <a:r>
              <a:rPr lang="en-US" sz="4300" dirty="0">
                <a:solidFill>
                  <a:srgbClr val="4472C4">
                    <a:lumMod val="50000"/>
                  </a:srgbClr>
                </a:solidFill>
                <a:effectLst>
                  <a:outerShdw blurRad="38100" dist="38100" dir="2700000" algn="tl">
                    <a:srgbClr val="000000">
                      <a:alpha val="43137"/>
                    </a:srgbClr>
                  </a:outerShdw>
                </a:effectLst>
                <a:latin typeface="Calibri" panose="020F0502020204030204"/>
              </a:rPr>
              <a:t>was amended with following text</a:t>
            </a:r>
            <a:endParaRPr kumimoji="0" lang="en-US" sz="4300" b="0"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600" b="0"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(6)</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lang="en-US" sz="3100" b="1" dirty="0">
                <a:solidFill>
                  <a:srgbClr val="6BB188"/>
                </a:solidFill>
                <a:effectLst>
                  <a:outerShdw blurRad="38100" dist="38100" dir="2700000" algn="tl">
                    <a:srgbClr val="000000">
                      <a:alpha val="43137"/>
                    </a:srgbClr>
                  </a:outerShdw>
                </a:effectLst>
                <a:latin typeface="Calibri" panose="020F0502020204030204"/>
              </a:rPr>
              <a:t>ISCVBM</a:t>
            </a:r>
            <a:r>
              <a:rPr kumimoji="0" lang="en-US" sz="3200" b="1" i="0" u="none" strike="noStrike" kern="1200" cap="none" spc="0" normalizeH="0" baseline="0" noProof="0" dirty="0">
                <a:ln>
                  <a:noFill/>
                </a:ln>
                <a:solidFill>
                  <a:srgbClr val="6BB188"/>
                </a:solidFill>
                <a:effectLst/>
                <a:uLnTx/>
                <a:uFillTx/>
                <a:latin typeface="Calibri" panose="020F0502020204030204"/>
                <a:ea typeface="+mn-ea"/>
                <a:cs typeface="+mn-cs"/>
              </a:rPr>
              <a:t> </a:t>
            </a:r>
            <a:r>
              <a:rPr lang="en-US" sz="3200" u="sng" dirty="0">
                <a:solidFill>
                  <a:sysClr val="windowText" lastClr="000000"/>
                </a:solidFill>
                <a:latin typeface="Calibri" panose="020F0502020204030204"/>
              </a:rPr>
              <a:t>in decision on the marketing </a:t>
            </a:r>
            <a:r>
              <a:rPr lang="en-US" sz="3200" u="sng" dirty="0" err="1">
                <a:solidFill>
                  <a:sysClr val="windowText" lastClr="000000"/>
                </a:solidFill>
                <a:latin typeface="Calibri" panose="020F0502020204030204"/>
              </a:rPr>
              <a:t>authorisation</a:t>
            </a:r>
            <a:r>
              <a:rPr lang="en-US" sz="3200" u="sng" dirty="0">
                <a:solidFill>
                  <a:sysClr val="windowText" lastClr="000000"/>
                </a:solidFill>
                <a:latin typeface="Calibri" panose="020F0502020204030204"/>
              </a:rPr>
              <a:t> </a:t>
            </a:r>
            <a:r>
              <a:rPr kumimoji="0" lang="en-US" sz="3200" b="1"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stipulate prudent use regimen for VMP </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by this mean restrict conditions </a:t>
            </a:r>
            <a:r>
              <a:rPr lang="en-US" sz="3200" dirty="0">
                <a:solidFill>
                  <a:sysClr val="windowText" lastClr="000000"/>
                </a:solidFill>
                <a:latin typeface="Calibri" panose="020F0502020204030204"/>
              </a:rPr>
              <a:t>of use for VMP of concern</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 b</a:t>
            </a:r>
            <a:r>
              <a:rPr lang="en-US" sz="3200" dirty="0" err="1">
                <a:solidFill>
                  <a:sysClr val="windowText" lastClr="000000"/>
                </a:solidFill>
                <a:latin typeface="Calibri" panose="020F0502020204030204"/>
              </a:rPr>
              <a:t>ased</a:t>
            </a:r>
            <a:r>
              <a:rPr lang="en-US" sz="3200" dirty="0">
                <a:solidFill>
                  <a:sysClr val="windowText" lastClr="000000"/>
                </a:solidFill>
                <a:latin typeface="Calibri" panose="020F0502020204030204"/>
              </a:rPr>
              <a:t> on considering the risk of development or spread of resistance with importance for public health</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 the decision (on marketing </a:t>
            </a:r>
            <a:r>
              <a:rPr kumimoji="0" lang="en-US" sz="3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authorisation</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ISCVBM may,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except the conditions under </a:t>
            </a:r>
            <a:r>
              <a:rPr kumimoji="0" lang="en-US" sz="3200" b="0"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 9a </a:t>
            </a:r>
            <a:r>
              <a:rPr lang="en-US" sz="3100" u="sng" dirty="0">
                <a:solidFill>
                  <a:sysClr val="windowText" lastClr="000000"/>
                </a:solidFill>
                <a:latin typeface="Calibri" panose="020F0502020204030204"/>
              </a:rPr>
              <a:t>further stipulate</a:t>
            </a:r>
            <a:endParaRPr kumimoji="0" lang="en-US" sz="3200" b="0" i="0"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restrictions of indication, way, extent </a:t>
            </a:r>
            <a:r>
              <a:rPr kumimoji="0" lang="en-US" sz="3200" b="0"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or </a:t>
            </a:r>
            <a:r>
              <a:rPr lang="en-US" sz="3200" b="1" dirty="0">
                <a:solidFill>
                  <a:srgbClr val="323F0D"/>
                </a:solidFill>
                <a:effectLst>
                  <a:outerShdw blurRad="38100" dist="38100" dir="2700000" algn="tl">
                    <a:srgbClr val="000000">
                      <a:alpha val="43137"/>
                    </a:srgbClr>
                  </a:outerShdw>
                </a:effectLst>
                <a:latin typeface="Calibri" panose="020F0502020204030204"/>
              </a:rPr>
              <a:t>c</a:t>
            </a:r>
            <a:r>
              <a:rPr kumimoji="0" lang="en-US" sz="3200" b="1" i="0" u="none" strike="noStrike" kern="1200" cap="none" spc="0" normalizeH="0" baseline="0" noProof="0" dirty="0" err="1">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onditions</a:t>
            </a:r>
            <a:r>
              <a:rPr kumimoji="0" lang="en-US" sz="3200" b="1"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 of use </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of VMP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b)</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conditions</a:t>
            </a:r>
            <a:r>
              <a:rPr kumimoji="0" lang="en-US" sz="3200" b="0"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 which shall be fulfilled  </a:t>
            </a:r>
            <a:r>
              <a:rPr kumimoji="0" lang="en-US" sz="3200" b="1" i="0" u="sng"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prior use of the product</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emphasise</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especially: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200" b="1" dirty="0">
                <a:solidFill>
                  <a:srgbClr val="6BB188"/>
                </a:solidFill>
                <a:effectLst>
                  <a:outerShdw blurRad="38100" dist="38100" dir="2700000" algn="tl">
                    <a:srgbClr val="000000">
                      <a:alpha val="43137"/>
                    </a:srgbClr>
                  </a:outerShdw>
                </a:effectLst>
                <a:latin typeface="Calibri" panose="020F0502020204030204"/>
              </a:rPr>
              <a:t>C</a:t>
            </a:r>
            <a:r>
              <a:rPr kumimoji="0" lang="en-US" sz="3200" b="1" i="0" u="none" strike="noStrike" kern="1200" cap="none" spc="0" normalizeH="0" baseline="0" noProof="0" dirty="0" err="1">
                <a:ln>
                  <a:noFill/>
                </a:ln>
                <a:solidFill>
                  <a:srgbClr val="6BB188"/>
                </a:solidFill>
                <a:effectLst>
                  <a:outerShdw blurRad="38100" dist="38100" dir="2700000" algn="tl">
                    <a:srgbClr val="000000">
                      <a:alpha val="43137"/>
                    </a:srgbClr>
                  </a:outerShdw>
                </a:effectLst>
                <a:uLnTx/>
                <a:uFillTx/>
                <a:latin typeface="Calibri" panose="020F0502020204030204"/>
                <a:ea typeface="+mn-ea"/>
                <a:cs typeface="+mn-cs"/>
              </a:rPr>
              <a:t>onfirmation</a:t>
            </a:r>
            <a:r>
              <a:rPr kumimoji="0" lang="en-US" sz="3200" b="1" i="0" u="none" strike="noStrike" kern="1200" cap="none" spc="0" normalizeH="0" baseline="0" noProof="0" dirty="0">
                <a:ln>
                  <a:noFill/>
                </a:ln>
                <a:solidFill>
                  <a:srgbClr val="6BB188"/>
                </a:solidFill>
                <a:effectLst>
                  <a:outerShdw blurRad="38100" dist="38100" dir="2700000" algn="tl">
                    <a:srgbClr val="000000">
                      <a:alpha val="43137"/>
                    </a:srgbClr>
                  </a:outerShdw>
                </a:effectLst>
                <a:uLnTx/>
                <a:uFillTx/>
                <a:latin typeface="Calibri" panose="020F0502020204030204"/>
                <a:ea typeface="+mn-ea"/>
                <a:cs typeface="+mn-cs"/>
              </a:rPr>
              <a:t> of the </a:t>
            </a:r>
            <a:r>
              <a:rPr lang="en-US" sz="3200" b="1" dirty="0">
                <a:solidFill>
                  <a:srgbClr val="6BB188"/>
                </a:solidFill>
                <a:effectLst>
                  <a:outerShdw blurRad="38100" dist="38100" dir="2700000" algn="tl">
                    <a:srgbClr val="000000">
                      <a:alpha val="43137"/>
                    </a:srgbClr>
                  </a:outerShdw>
                </a:effectLst>
                <a:latin typeface="Calibri" panose="020F0502020204030204"/>
              </a:rPr>
              <a:t>disease ethiological agent</a:t>
            </a:r>
            <a:r>
              <a:rPr kumimoji="0" lang="en-US" sz="3200" b="1" i="0" u="none" strike="noStrike" kern="1200" cap="none" spc="0" normalizeH="0" baseline="0" noProof="0" dirty="0">
                <a:ln>
                  <a:noFill/>
                </a:ln>
                <a:solidFill>
                  <a:srgbClr val="6BB188"/>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testing</a:t>
            </a:r>
            <a:r>
              <a:rPr lang="en-US" sz="3200" dirty="0">
                <a:solidFill>
                  <a:sysClr val="windowText" lastClr="000000"/>
                </a:solidFill>
                <a:effectLst>
                  <a:outerShdw blurRad="38100" dist="38100" dir="2700000" algn="tl">
                    <a:srgbClr val="000000">
                      <a:alpha val="43137"/>
                    </a:srgbClr>
                  </a:outerShdw>
                </a:effectLst>
                <a:latin typeface="Calibri" panose="020F0502020204030204"/>
              </a:rPr>
              <a:t> of</a:t>
            </a:r>
            <a:r>
              <a:rPr kumimoji="0" lang="en-US" sz="32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panose="020F0502020204030204"/>
                <a:ea typeface="+mn-ea"/>
                <a:cs typeface="+mn-cs"/>
              </a:rPr>
              <a:t> </a:t>
            </a:r>
            <a:r>
              <a:rPr lang="en-US" sz="3200" b="1" dirty="0">
                <a:solidFill>
                  <a:srgbClr val="6BB188"/>
                </a:solidFill>
                <a:effectLst>
                  <a:outerShdw blurRad="38100" dist="38100" dir="2700000" algn="tl">
                    <a:srgbClr val="000000">
                      <a:alpha val="43137"/>
                    </a:srgbClr>
                  </a:outerShdw>
                </a:effectLst>
                <a:latin typeface="Calibri" panose="020F0502020204030204"/>
              </a:rPr>
              <a:t>susceptibility </a:t>
            </a:r>
            <a:r>
              <a:rPr lang="en-US" sz="3200" dirty="0">
                <a:solidFill>
                  <a:sysClr val="windowText" lastClr="000000"/>
                </a:solidFill>
                <a:latin typeface="Calibri" panose="020F0502020204030204"/>
              </a:rPr>
              <a:t>to active substance in</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VMP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6BB188"/>
                </a:solidFill>
                <a:effectLst>
                  <a:outerShdw blurRad="38100" dist="38100" dir="2700000" algn="tl">
                    <a:srgbClr val="000000">
                      <a:alpha val="43137"/>
                    </a:srgbClr>
                  </a:outerShdw>
                </a:effectLst>
                <a:uLnTx/>
                <a:uFillTx/>
                <a:latin typeface="Calibri" panose="020F0502020204030204"/>
                <a:ea typeface="+mn-ea"/>
                <a:cs typeface="+mn-cs"/>
              </a:rPr>
              <a:t>Impossibility of use of another treatment option </a:t>
            </a:r>
            <a:r>
              <a:rPr lang="en-US" sz="3200" dirty="0">
                <a:solidFill>
                  <a:srgbClr val="323F0D"/>
                </a:solidFill>
                <a:effectLst>
                  <a:outerShdw blurRad="38100" dist="38100" dir="2700000" algn="tl">
                    <a:srgbClr val="000000">
                      <a:alpha val="43137"/>
                    </a:srgbClr>
                  </a:outerShdw>
                </a:effectLst>
                <a:latin typeface="Calibri" panose="020F0502020204030204"/>
              </a:rPr>
              <a:t>with lower risks of resistance spread or development</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solidFill>
                  <a:sysClr val="windowText" lastClr="000000"/>
                </a:solidFill>
                <a:latin typeface="Calibri" panose="020F0502020204030204"/>
              </a:rPr>
              <a:t>De</a:t>
            </a:r>
            <a:r>
              <a:rPr kumimoji="0" lang="en-US" sz="3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cree</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linked to this Act further </a:t>
            </a:r>
            <a:r>
              <a:rPr lang="en-US" sz="3200" b="1" dirty="0">
                <a:solidFill>
                  <a:srgbClr val="323F0D"/>
                </a:solidFill>
                <a:effectLst>
                  <a:outerShdw blurRad="38100" dist="38100" dir="2700000" algn="tl">
                    <a:srgbClr val="000000">
                      <a:alpha val="43137"/>
                    </a:srgbClr>
                  </a:outerShdw>
                </a:effectLst>
                <a:latin typeface="Calibri" panose="020F0502020204030204"/>
              </a:rPr>
              <a:t>establish list of the active substances</a:t>
            </a:r>
            <a:r>
              <a:rPr kumimoji="0" lang="en-US" sz="3200" b="1"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 </a:t>
            </a:r>
            <a:r>
              <a:rPr lang="en-US" sz="3200" dirty="0">
                <a:solidFill>
                  <a:srgbClr val="323F0D"/>
                </a:solidFill>
                <a:effectLst>
                  <a:outerShdw blurRad="38100" dist="38100" dir="2700000" algn="tl">
                    <a:srgbClr val="000000">
                      <a:alpha val="43137"/>
                    </a:srgbClr>
                  </a:outerShdw>
                </a:effectLst>
                <a:latin typeface="Calibri" panose="020F0502020204030204"/>
              </a:rPr>
              <a:t>which, once present in VMP, provide a base that such VMP will fall under the prudent use regimen, based on the decision on marketing </a:t>
            </a:r>
            <a:r>
              <a:rPr lang="en-US" sz="3200" dirty="0" err="1">
                <a:solidFill>
                  <a:srgbClr val="323F0D"/>
                </a:solidFill>
                <a:effectLst>
                  <a:outerShdw blurRad="38100" dist="38100" dir="2700000" algn="tl">
                    <a:srgbClr val="000000">
                      <a:alpha val="43137"/>
                    </a:srgbClr>
                  </a:outerShdw>
                </a:effectLst>
                <a:latin typeface="Calibri" panose="020F0502020204030204"/>
              </a:rPr>
              <a:t>authorisation</a:t>
            </a:r>
            <a:r>
              <a:rPr lang="en-US" sz="3200" dirty="0">
                <a:solidFill>
                  <a:srgbClr val="323F0D"/>
                </a:solidFill>
                <a:effectLst>
                  <a:outerShdw blurRad="38100" dist="38100" dir="2700000" algn="tl">
                    <a:srgbClr val="000000">
                      <a:alpha val="43137"/>
                    </a:srgbClr>
                  </a:outerShdw>
                </a:effectLst>
                <a:latin typeface="Calibri" panose="020F0502020204030204"/>
              </a:rPr>
              <a:t> of such VMP by ISCVBM</a:t>
            </a:r>
            <a:r>
              <a:rPr kumimoji="0" lang="en-US" sz="3200" b="0" i="0" u="none" strike="noStrike" kern="1200" cap="none" spc="0" normalizeH="0" baseline="0" noProof="0" dirty="0">
                <a:ln>
                  <a:noFill/>
                </a:ln>
                <a:solidFill>
                  <a:srgbClr val="323F0D"/>
                </a:solidFill>
                <a:effectLst>
                  <a:outerShdw blurRad="38100" dist="38100" dir="2700000" algn="tl">
                    <a:srgbClr val="000000">
                      <a:alpha val="43137"/>
                    </a:srgbClr>
                  </a:outerShdw>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Zástupný symbol pro text 1">
            <a:extLst>
              <a:ext uri="{FF2B5EF4-FFF2-40B4-BE49-F238E27FC236}">
                <a16:creationId xmlns:a16="http://schemas.microsoft.com/office/drawing/2014/main" id="{C4AE1B0A-5C6F-46DF-8003-6F4D66A87EEB}"/>
              </a:ext>
            </a:extLst>
          </p:cNvPr>
          <p:cNvSpPr>
            <a:spLocks noGrp="1"/>
          </p:cNvSpPr>
          <p:nvPr>
            <p:ph type="body" sz="quarter" idx="10"/>
          </p:nvPr>
        </p:nvSpPr>
        <p:spPr>
          <a:xfrm>
            <a:off x="762000" y="234950"/>
            <a:ext cx="9906000" cy="476250"/>
          </a:xfrm>
        </p:spPr>
        <p:txBody>
          <a:bodyPr/>
          <a:lstStyle/>
          <a:p>
            <a:r>
              <a:rPr lang="en-US" sz="2800" dirty="0">
                <a:solidFill>
                  <a:srgbClr val="002060"/>
                </a:solidFill>
                <a:effectLst>
                  <a:outerShdw blurRad="38100" dist="38100" dir="2700000" algn="tl">
                    <a:srgbClr val="000000">
                      <a:alpha val="43137"/>
                    </a:srgbClr>
                  </a:outerShdw>
                </a:effectLst>
              </a:rPr>
              <a:t>VMP</a:t>
            </a:r>
            <a:r>
              <a:rPr lang="cs-CZ" sz="2800" dirty="0">
                <a:solidFill>
                  <a:srgbClr val="002060"/>
                </a:solidFill>
                <a:effectLst>
                  <a:outerShdw blurRad="38100" dist="38100" dir="2700000" algn="tl">
                    <a:srgbClr val="000000">
                      <a:alpha val="43137"/>
                    </a:srgbClr>
                  </a:outerShdw>
                </a:effectLst>
              </a:rPr>
              <a:t>s </a:t>
            </a:r>
            <a:r>
              <a:rPr lang="cs-CZ" sz="2800" dirty="0" err="1">
                <a:solidFill>
                  <a:srgbClr val="002060"/>
                </a:solidFill>
                <a:effectLst>
                  <a:outerShdw blurRad="38100" dist="38100" dir="2700000" algn="tl">
                    <a:srgbClr val="000000">
                      <a:alpha val="43137"/>
                    </a:srgbClr>
                  </a:outerShdw>
                </a:effectLst>
              </a:rPr>
              <a:t>containing</a:t>
            </a:r>
            <a:r>
              <a:rPr lang="en-US" sz="2800" dirty="0">
                <a:solidFill>
                  <a:srgbClr val="002060"/>
                </a:solidFill>
                <a:effectLst>
                  <a:outerShdw blurRad="38100" dist="38100" dir="2700000" algn="tl">
                    <a:srgbClr val="000000">
                      <a:alpha val="43137"/>
                    </a:srgbClr>
                  </a:outerShdw>
                </a:effectLst>
              </a:rPr>
              <a:t> antimicrobials </a:t>
            </a:r>
            <a:r>
              <a:rPr lang="en-US" sz="2800" dirty="0">
                <a:solidFill>
                  <a:srgbClr val="6BB188"/>
                </a:solidFill>
                <a:effectLst>
                  <a:outerShdw blurRad="38100" dist="38100" dir="2700000" algn="tl">
                    <a:srgbClr val="000000">
                      <a:alpha val="43137"/>
                    </a:srgbClr>
                  </a:outerShdw>
                </a:effectLst>
              </a:rPr>
              <a:t>under prudent use regimen:</a:t>
            </a:r>
            <a:r>
              <a:rPr lang="en-US" sz="2800" dirty="0">
                <a:solidFill>
                  <a:srgbClr val="002060"/>
                </a:solidFill>
                <a:effectLst>
                  <a:outerShdw blurRad="38100" dist="38100" dir="2700000" algn="tl">
                    <a:srgbClr val="000000">
                      <a:alpha val="43137"/>
                    </a:srgbClr>
                  </a:outerShdw>
                </a:effectLst>
              </a:rPr>
              <a:t> </a:t>
            </a:r>
          </a:p>
          <a:p>
            <a:r>
              <a:rPr lang="cs-CZ" sz="2000" dirty="0" err="1">
                <a:solidFill>
                  <a:srgbClr val="002060"/>
                </a:solidFill>
                <a:effectLst>
                  <a:outerShdw blurRad="38100" dist="38100" dir="2700000" algn="tl">
                    <a:srgbClr val="000000">
                      <a:alpha val="43137"/>
                    </a:srgbClr>
                  </a:outerShdw>
                </a:effectLst>
              </a:rPr>
              <a:t>Act</a:t>
            </a:r>
            <a:r>
              <a:rPr lang="cs-CZ" sz="2000" dirty="0">
                <a:solidFill>
                  <a:srgbClr val="002060"/>
                </a:solidFill>
                <a:effectLst>
                  <a:outerShdw blurRad="38100" dist="38100" dir="2700000" algn="tl">
                    <a:srgbClr val="000000">
                      <a:alpha val="43137"/>
                    </a:srgbClr>
                  </a:outerShdw>
                </a:effectLst>
              </a:rPr>
              <a:t> No.</a:t>
            </a:r>
            <a:r>
              <a:rPr lang="cs-CZ" sz="2000" dirty="0">
                <a:effectLst>
                  <a:outerShdw blurRad="38100" dist="38100" dir="2700000" algn="tl">
                    <a:srgbClr val="000000">
                      <a:alpha val="43137"/>
                    </a:srgbClr>
                  </a:outerShdw>
                </a:effectLst>
              </a:rPr>
              <a:t>  314/2022</a:t>
            </a:r>
            <a:endParaRPr lang="en-GB" dirty="0"/>
          </a:p>
        </p:txBody>
      </p:sp>
      <p:sp>
        <p:nvSpPr>
          <p:cNvPr id="5" name="Ovál 4">
            <a:extLst>
              <a:ext uri="{FF2B5EF4-FFF2-40B4-BE49-F238E27FC236}">
                <a16:creationId xmlns:a16="http://schemas.microsoft.com/office/drawing/2014/main" id="{BB8919D0-4FD5-4ECB-957A-D70EDA29E6F4}"/>
              </a:ext>
            </a:extLst>
          </p:cNvPr>
          <p:cNvSpPr/>
          <p:nvPr/>
        </p:nvSpPr>
        <p:spPr>
          <a:xfrm rot="704656">
            <a:off x="9295281" y="3446605"/>
            <a:ext cx="2458675"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RISK MANAGEMENT!</a:t>
            </a:r>
            <a:endParaRPr lang="en-GB" dirty="0"/>
          </a:p>
        </p:txBody>
      </p:sp>
    </p:spTree>
    <p:extLst>
      <p:ext uri="{BB962C8B-B14F-4D97-AF65-F5344CB8AC3E}">
        <p14:creationId xmlns:p14="http://schemas.microsoft.com/office/powerpoint/2010/main" val="422005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6ABD0732-D186-43D5-824D-6652C005B8DB}"/>
              </a:ext>
            </a:extLst>
          </p:cNvPr>
          <p:cNvSpPr>
            <a:spLocks noGrp="1"/>
          </p:cNvSpPr>
          <p:nvPr>
            <p:ph type="body" sz="quarter" idx="10"/>
          </p:nvPr>
        </p:nvSpPr>
        <p:spPr>
          <a:xfrm>
            <a:off x="762000" y="311150"/>
            <a:ext cx="9829800" cy="476730"/>
          </a:xfrm>
        </p:spPr>
        <p:txBody>
          <a:bodyPr/>
          <a:lstStyle/>
          <a:p>
            <a:r>
              <a:rPr lang="cs-CZ" sz="2800" dirty="0"/>
              <a:t>ANTIMICROBIALS </a:t>
            </a:r>
            <a:r>
              <a:rPr lang="cs-CZ" sz="2800" dirty="0">
                <a:solidFill>
                  <a:srgbClr val="6BB188"/>
                </a:solidFill>
              </a:rPr>
              <a:t>UNDER PRUDENT USE REGIMEN </a:t>
            </a:r>
            <a:r>
              <a:rPr lang="cs-CZ" sz="2800" dirty="0"/>
              <a:t>- ČR</a:t>
            </a:r>
            <a:endParaRPr lang="en-GB" sz="2800" dirty="0"/>
          </a:p>
        </p:txBody>
      </p:sp>
      <p:sp>
        <p:nvSpPr>
          <p:cNvPr id="4" name="Zástupný symbol pro obsah 2">
            <a:extLst>
              <a:ext uri="{FF2B5EF4-FFF2-40B4-BE49-F238E27FC236}">
                <a16:creationId xmlns:a16="http://schemas.microsoft.com/office/drawing/2014/main" id="{3D9BE0D3-6567-46B0-90EE-FB577DAF1935}"/>
              </a:ext>
            </a:extLst>
          </p:cNvPr>
          <p:cNvSpPr txBox="1">
            <a:spLocks/>
          </p:cNvSpPr>
          <p:nvPr/>
        </p:nvSpPr>
        <p:spPr>
          <a:xfrm>
            <a:off x="266700" y="1422615"/>
            <a:ext cx="10820400" cy="4351338"/>
          </a:xfr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dirty="0"/>
              <a:t>Cephalosporins III. and IV. generation:</a:t>
            </a:r>
          </a:p>
          <a:p>
            <a:r>
              <a:rPr lang="en-US" sz="2000" dirty="0"/>
              <a:t>Ceftiofur (III) - INJ</a:t>
            </a:r>
          </a:p>
          <a:p>
            <a:r>
              <a:rPr lang="en-US" sz="2000" dirty="0" err="1"/>
              <a:t>Cefoperazon</a:t>
            </a:r>
            <a:r>
              <a:rPr lang="en-US" sz="2000" dirty="0"/>
              <a:t> (III) – IMM LC</a:t>
            </a:r>
          </a:p>
          <a:p>
            <a:r>
              <a:rPr lang="en-US" sz="2000" dirty="0"/>
              <a:t>Cefquinome (IV) – IMM LC, DC a INJ</a:t>
            </a:r>
          </a:p>
          <a:p>
            <a:r>
              <a:rPr lang="en-US" sz="2000" b="1" dirty="0"/>
              <a:t>Fluoroquinolones:</a:t>
            </a:r>
          </a:p>
          <a:p>
            <a:r>
              <a:rPr lang="en-US" sz="2000" dirty="0"/>
              <a:t>Enrofloxacin (INJ </a:t>
            </a:r>
            <a:r>
              <a:rPr lang="en-US" sz="2000" dirty="0" err="1"/>
              <a:t>i</a:t>
            </a:r>
            <a:r>
              <a:rPr lang="en-US" sz="2000" dirty="0"/>
              <a:t> PO)</a:t>
            </a:r>
          </a:p>
          <a:p>
            <a:r>
              <a:rPr lang="en-US" sz="2000" dirty="0"/>
              <a:t>Marbofloxacin (INJ)</a:t>
            </a:r>
          </a:p>
          <a:p>
            <a:r>
              <a:rPr lang="en-US" sz="2000" b="1" dirty="0"/>
              <a:t>Aminoglycosides:</a:t>
            </a:r>
          </a:p>
          <a:p>
            <a:r>
              <a:rPr lang="en-US" sz="2000" dirty="0"/>
              <a:t>Gentamicin (INJ)</a:t>
            </a:r>
          </a:p>
          <a:p>
            <a:r>
              <a:rPr lang="en-US" sz="2000" dirty="0"/>
              <a:t>Kanamycin (IMM)</a:t>
            </a:r>
          </a:p>
          <a:p>
            <a:r>
              <a:rPr lang="en-US" sz="2000" b="1" dirty="0"/>
              <a:t>Ansamycins:</a:t>
            </a:r>
          </a:p>
          <a:p>
            <a:r>
              <a:rPr lang="en-US" sz="2000" dirty="0"/>
              <a:t>Rifaximin (IMM, Topic)</a:t>
            </a:r>
          </a:p>
        </p:txBody>
      </p:sp>
      <p:sp>
        <p:nvSpPr>
          <p:cNvPr id="5" name="TextovéPole 4">
            <a:extLst>
              <a:ext uri="{FF2B5EF4-FFF2-40B4-BE49-F238E27FC236}">
                <a16:creationId xmlns:a16="http://schemas.microsoft.com/office/drawing/2014/main" id="{29A88972-B7A4-4E24-999A-1D5FF405FC2E}"/>
              </a:ext>
            </a:extLst>
          </p:cNvPr>
          <p:cNvSpPr txBox="1"/>
          <p:nvPr/>
        </p:nvSpPr>
        <p:spPr>
          <a:xfrm>
            <a:off x="4544272" y="1454150"/>
            <a:ext cx="3761528" cy="1200329"/>
          </a:xfrm>
          <a:prstGeom prst="rect">
            <a:avLst/>
          </a:prstGeom>
          <a:noFill/>
        </p:spPr>
        <p:txBody>
          <a:bodyPr wrap="square" rtlCol="0">
            <a:spAutoFit/>
          </a:bodyPr>
          <a:lstStyle/>
          <a:p>
            <a:r>
              <a:rPr lang="en-US" dirty="0"/>
              <a:t>Product can be easily identified by </a:t>
            </a:r>
          </a:p>
          <a:p>
            <a:r>
              <a:rPr lang="en-US" dirty="0"/>
              <a:t>mobile APP on VMPs, </a:t>
            </a:r>
          </a:p>
          <a:p>
            <a:r>
              <a:rPr lang="en-US" dirty="0"/>
              <a:t>which is on line linked to database of VMPs in ISVBM</a:t>
            </a:r>
          </a:p>
        </p:txBody>
      </p:sp>
      <p:pic>
        <p:nvPicPr>
          <p:cNvPr id="6" name="Obrázek 5">
            <a:extLst>
              <a:ext uri="{FF2B5EF4-FFF2-40B4-BE49-F238E27FC236}">
                <a16:creationId xmlns:a16="http://schemas.microsoft.com/office/drawing/2014/main" id="{2F8DC037-F0F1-4E7A-BCC3-E64AB2013C25}"/>
              </a:ext>
            </a:extLst>
          </p:cNvPr>
          <p:cNvPicPr>
            <a:picLocks noChangeAspect="1"/>
          </p:cNvPicPr>
          <p:nvPr/>
        </p:nvPicPr>
        <p:blipFill rotWithShape="1">
          <a:blip r:embed="rId2"/>
          <a:srcRect l="19052" t="8850" r="69052" b="11762"/>
          <a:stretch/>
        </p:blipFill>
        <p:spPr>
          <a:xfrm>
            <a:off x="6894260" y="2712993"/>
            <a:ext cx="2049517" cy="3846557"/>
          </a:xfrm>
          <a:prstGeom prst="rect">
            <a:avLst/>
          </a:prstGeom>
        </p:spPr>
      </p:pic>
      <p:pic>
        <p:nvPicPr>
          <p:cNvPr id="7" name="Obrázek 6">
            <a:extLst>
              <a:ext uri="{FF2B5EF4-FFF2-40B4-BE49-F238E27FC236}">
                <a16:creationId xmlns:a16="http://schemas.microsoft.com/office/drawing/2014/main" id="{530B1A36-88D8-48B8-856F-C30A45B4C0CD}"/>
              </a:ext>
            </a:extLst>
          </p:cNvPr>
          <p:cNvPicPr>
            <a:picLocks noChangeAspect="1"/>
          </p:cNvPicPr>
          <p:nvPr/>
        </p:nvPicPr>
        <p:blipFill rotWithShape="1">
          <a:blip r:embed="rId3"/>
          <a:srcRect l="19138" t="5785" r="69138" b="11456"/>
          <a:stretch/>
        </p:blipFill>
        <p:spPr>
          <a:xfrm>
            <a:off x="9122980" y="1784312"/>
            <a:ext cx="2230821" cy="4428837"/>
          </a:xfrm>
          <a:prstGeom prst="rect">
            <a:avLst/>
          </a:prstGeom>
        </p:spPr>
      </p:pic>
      <p:pic>
        <p:nvPicPr>
          <p:cNvPr id="8" name="Obrázek 7">
            <a:extLst>
              <a:ext uri="{FF2B5EF4-FFF2-40B4-BE49-F238E27FC236}">
                <a16:creationId xmlns:a16="http://schemas.microsoft.com/office/drawing/2014/main" id="{C807E5C4-17FE-4999-8706-503E9F3A4438}"/>
              </a:ext>
            </a:extLst>
          </p:cNvPr>
          <p:cNvPicPr>
            <a:picLocks noChangeAspect="1"/>
          </p:cNvPicPr>
          <p:nvPr/>
        </p:nvPicPr>
        <p:blipFill>
          <a:blip r:embed="rId4"/>
          <a:stretch>
            <a:fillRect/>
          </a:stretch>
        </p:blipFill>
        <p:spPr>
          <a:xfrm>
            <a:off x="8033615" y="1282880"/>
            <a:ext cx="999764" cy="914420"/>
          </a:xfrm>
          <a:prstGeom prst="rect">
            <a:avLst/>
          </a:prstGeom>
        </p:spPr>
      </p:pic>
      <p:sp>
        <p:nvSpPr>
          <p:cNvPr id="9" name="Ovál 8">
            <a:extLst>
              <a:ext uri="{FF2B5EF4-FFF2-40B4-BE49-F238E27FC236}">
                <a16:creationId xmlns:a16="http://schemas.microsoft.com/office/drawing/2014/main" id="{F6EC6560-7EBF-4291-A986-E9B2286AA606}"/>
              </a:ext>
            </a:extLst>
          </p:cNvPr>
          <p:cNvSpPr/>
          <p:nvPr/>
        </p:nvSpPr>
        <p:spPr>
          <a:xfrm rot="1224988">
            <a:off x="3351133" y="3341605"/>
            <a:ext cx="3247309" cy="1609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SINCE 1998</a:t>
            </a:r>
          </a:p>
          <a:p>
            <a:pPr algn="ctr"/>
            <a:r>
              <a:rPr lang="en-US" dirty="0"/>
              <a:t>Strengthened by</a:t>
            </a:r>
          </a:p>
          <a:p>
            <a:pPr algn="ctr"/>
            <a:r>
              <a:rPr lang="cs-CZ" dirty="0"/>
              <a:t>344/2008</a:t>
            </a:r>
            <a:endParaRPr lang="en-GB" dirty="0"/>
          </a:p>
        </p:txBody>
      </p:sp>
      <p:sp>
        <p:nvSpPr>
          <p:cNvPr id="10" name="TextovéPole 9">
            <a:extLst>
              <a:ext uri="{FF2B5EF4-FFF2-40B4-BE49-F238E27FC236}">
                <a16:creationId xmlns:a16="http://schemas.microsoft.com/office/drawing/2014/main" id="{C2F67C4C-3D41-4BCA-88DD-ED7CD5128EBE}"/>
              </a:ext>
            </a:extLst>
          </p:cNvPr>
          <p:cNvSpPr txBox="1"/>
          <p:nvPr/>
        </p:nvSpPr>
        <p:spPr>
          <a:xfrm>
            <a:off x="381000" y="5637897"/>
            <a:ext cx="6246559" cy="923330"/>
          </a:xfrm>
          <a:prstGeom prst="rect">
            <a:avLst/>
          </a:prstGeom>
          <a:noFill/>
        </p:spPr>
        <p:txBody>
          <a:bodyPr wrap="square" rtlCol="0">
            <a:spAutoFit/>
          </a:bodyPr>
          <a:lstStyle/>
          <a:p>
            <a:r>
              <a:rPr lang="en-US" dirty="0"/>
              <a:t>Do not forget that </a:t>
            </a:r>
            <a:r>
              <a:rPr lang="en-US" b="1" dirty="0"/>
              <a:t>colistin </a:t>
            </a:r>
            <a:r>
              <a:rPr lang="en-US" dirty="0"/>
              <a:t>is last choice antimicrobial </a:t>
            </a:r>
          </a:p>
          <a:p>
            <a:r>
              <a:rPr lang="en-US" dirty="0"/>
              <a:t>(yet not listed in CZ legislation as „prudent use regimen antimicrobial.“ </a:t>
            </a:r>
          </a:p>
        </p:txBody>
      </p:sp>
    </p:spTree>
    <p:extLst>
      <p:ext uri="{BB962C8B-B14F-4D97-AF65-F5344CB8AC3E}">
        <p14:creationId xmlns:p14="http://schemas.microsoft.com/office/powerpoint/2010/main" val="6415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A60343E8-3E05-4BAA-A7A8-1D280751A440}"/>
              </a:ext>
            </a:extLst>
          </p:cNvPr>
          <p:cNvSpPr>
            <a:spLocks noGrp="1"/>
          </p:cNvSpPr>
          <p:nvPr>
            <p:ph type="body" sz="quarter" idx="10"/>
          </p:nvPr>
        </p:nvSpPr>
        <p:spPr>
          <a:xfrm>
            <a:off x="548640" y="311150"/>
            <a:ext cx="9525000" cy="838200"/>
          </a:xfrm>
        </p:spPr>
        <p:txBody>
          <a:bodyPr/>
          <a:lstStyle/>
          <a:p>
            <a:r>
              <a:rPr lang="en-US" dirty="0">
                <a:solidFill>
                  <a:srgbClr val="002060"/>
                </a:solidFill>
                <a:effectLst>
                  <a:outerShdw blurRad="38100" dist="38100" dir="2700000" algn="tl">
                    <a:srgbClr val="000000">
                      <a:alpha val="43137"/>
                    </a:srgbClr>
                  </a:outerShdw>
                </a:effectLst>
              </a:rPr>
              <a:t>VMPs containing antimicrobials: Act No.</a:t>
            </a:r>
            <a:r>
              <a:rPr lang="en-US" dirty="0">
                <a:effectLst>
                  <a:outerShdw blurRad="38100" dist="38100" dir="2700000" algn="tl">
                    <a:srgbClr val="000000">
                      <a:alpha val="43137"/>
                    </a:srgbClr>
                  </a:outerShdw>
                </a:effectLst>
              </a:rPr>
              <a:t>  314/2022</a:t>
            </a:r>
            <a:endParaRPr lang="en-US" dirty="0"/>
          </a:p>
          <a:p>
            <a:r>
              <a:rPr lang="en-US" sz="2000" dirty="0">
                <a:effectLst>
                  <a:outerShdw blurRad="38100" dist="38100" dir="2700000" algn="tl">
                    <a:srgbClr val="000000">
                      <a:alpha val="43137"/>
                    </a:srgbClr>
                  </a:outerShdw>
                </a:effectLst>
              </a:rPr>
              <a:t>IMPLEMENTATION of Reg (EU) 2019/6 and (EU) 2019/4, </a:t>
            </a:r>
            <a:r>
              <a:rPr lang="en-US" sz="2000" u="sng" dirty="0">
                <a:effectLst>
                  <a:outerShdw blurRad="38100" dist="38100" dir="2700000" algn="tl">
                    <a:srgbClr val="000000">
                      <a:alpha val="43137"/>
                    </a:srgbClr>
                  </a:outerShdw>
                </a:effectLst>
              </a:rPr>
              <a:t>whenever</a:t>
            </a:r>
            <a:r>
              <a:rPr lang="en-US" sz="2000" dirty="0">
                <a:effectLst>
                  <a:outerShdw blurRad="38100" dist="38100" dir="2700000" algn="tl">
                    <a:srgbClr val="000000">
                      <a:alpha val="43137"/>
                    </a:srgbClr>
                  </a:outerShdw>
                </a:effectLst>
              </a:rPr>
              <a:t> relevant </a:t>
            </a:r>
            <a:endParaRPr lang="en-US" sz="2000" dirty="0"/>
          </a:p>
          <a:p>
            <a:endParaRPr lang="en-GB" dirty="0"/>
          </a:p>
        </p:txBody>
      </p:sp>
      <p:sp>
        <p:nvSpPr>
          <p:cNvPr id="5" name="TextovéPole 4">
            <a:extLst>
              <a:ext uri="{FF2B5EF4-FFF2-40B4-BE49-F238E27FC236}">
                <a16:creationId xmlns:a16="http://schemas.microsoft.com/office/drawing/2014/main" id="{36D73701-10DE-4B97-B3A0-801DE958739B}"/>
              </a:ext>
            </a:extLst>
          </p:cNvPr>
          <p:cNvSpPr txBox="1"/>
          <p:nvPr/>
        </p:nvSpPr>
        <p:spPr>
          <a:xfrm>
            <a:off x="548640" y="1377950"/>
            <a:ext cx="11201400" cy="5601533"/>
          </a:xfrm>
          <a:prstGeom prst="rect">
            <a:avLst/>
          </a:prstGeom>
          <a:noFill/>
        </p:spPr>
        <p:txBody>
          <a:bodyPr wrap="square" rtlCol="0">
            <a:spAutoFit/>
          </a:bodyPr>
          <a:lstStyle/>
          <a:p>
            <a:r>
              <a:rPr lang="en-US" sz="2000" b="1" dirty="0"/>
              <a:t>§ 9a </a:t>
            </a:r>
          </a:p>
          <a:p>
            <a:r>
              <a:rPr lang="en-US" b="1" dirty="0">
                <a:solidFill>
                  <a:srgbClr val="0070C0"/>
                </a:solidFill>
              </a:rPr>
              <a:t>Conditions for use of antimicrobial medicinal products in veterinary care </a:t>
            </a:r>
            <a:r>
              <a:rPr lang="en-US" dirty="0"/>
              <a:t>– see in detail above</a:t>
            </a:r>
          </a:p>
          <a:p>
            <a:endParaRPr lang="en-US" sz="2000" b="1" dirty="0"/>
          </a:p>
          <a:p>
            <a:r>
              <a:rPr lang="en-US" sz="2000" b="1" dirty="0"/>
              <a:t>§34</a:t>
            </a:r>
            <a:endParaRPr lang="en-US" sz="2000" dirty="0"/>
          </a:p>
          <a:p>
            <a:r>
              <a:rPr lang="en-US" sz="2000" b="1" i="1" dirty="0"/>
              <a:t>(</a:t>
            </a:r>
            <a:r>
              <a:rPr lang="en-US" b="1" i="1" dirty="0"/>
              <a:t>4)</a:t>
            </a:r>
            <a:r>
              <a:rPr lang="en-US" dirty="0"/>
              <a:t> Institute or Veterinary Institute vary, suspend or  </a:t>
            </a:r>
            <a:r>
              <a:rPr lang="en-US" b="1" u="sng" dirty="0">
                <a:solidFill>
                  <a:srgbClr val="0070C0"/>
                </a:solidFill>
              </a:rPr>
              <a:t>withdraw </a:t>
            </a:r>
            <a:r>
              <a:rPr lang="en-US" b="1" dirty="0">
                <a:solidFill>
                  <a:srgbClr val="0070C0"/>
                </a:solidFill>
              </a:rPr>
              <a:t>marketing </a:t>
            </a:r>
            <a:r>
              <a:rPr lang="en-US" b="1" dirty="0" err="1">
                <a:solidFill>
                  <a:srgbClr val="0070C0"/>
                </a:solidFill>
              </a:rPr>
              <a:t>authorisation</a:t>
            </a:r>
            <a:r>
              <a:rPr lang="en-US" b="1" dirty="0">
                <a:solidFill>
                  <a:srgbClr val="0070C0"/>
                </a:solidFill>
              </a:rPr>
              <a:t> </a:t>
            </a:r>
            <a:r>
              <a:rPr lang="en-US" dirty="0"/>
              <a:t>of medicinal product, when concerns</a:t>
            </a:r>
          </a:p>
          <a:p>
            <a:r>
              <a:rPr lang="en-US" dirty="0"/>
              <a:t> ...</a:t>
            </a:r>
          </a:p>
          <a:p>
            <a:r>
              <a:rPr lang="en-US" b="1" i="1" dirty="0"/>
              <a:t>m)</a:t>
            </a:r>
            <a:r>
              <a:rPr lang="en-US" dirty="0"/>
              <a:t> the medicinal product containing </a:t>
            </a:r>
            <a:r>
              <a:rPr lang="en-US" b="1" dirty="0">
                <a:solidFill>
                  <a:srgbClr val="0070C0"/>
                </a:solidFill>
              </a:rPr>
              <a:t>antimicrobial, which is reserved for treatment of certain infections of human</a:t>
            </a:r>
            <a:r>
              <a:rPr lang="en-US" dirty="0"/>
              <a:t>, based on </a:t>
            </a:r>
            <a:r>
              <a:rPr lang="en-US" dirty="0" err="1"/>
              <a:t>Comission</a:t>
            </a:r>
            <a:r>
              <a:rPr lang="en-US" dirty="0"/>
              <a:t> implementing act, pursuant to Article 37 (5) of the Regulation on veterinary </a:t>
            </a:r>
            <a:r>
              <a:rPr lang="en-US" dirty="0" err="1"/>
              <a:t>meeicinal</a:t>
            </a:r>
            <a:r>
              <a:rPr lang="en-US" dirty="0"/>
              <a:t> products. </a:t>
            </a:r>
          </a:p>
          <a:p>
            <a:endParaRPr lang="en-US" sz="2000" b="1" dirty="0"/>
          </a:p>
          <a:p>
            <a:r>
              <a:rPr lang="en-US" sz="2000" b="1" dirty="0"/>
              <a:t>§40</a:t>
            </a:r>
            <a:endParaRPr lang="en-US" sz="2000" dirty="0"/>
          </a:p>
          <a:p>
            <a:r>
              <a:rPr lang="en-US" sz="2000" b="1" i="1" dirty="0"/>
              <a:t>(</a:t>
            </a:r>
            <a:r>
              <a:rPr lang="en-US" b="1" i="1" dirty="0"/>
              <a:t>6)</a:t>
            </a:r>
            <a:r>
              <a:rPr lang="en-US" dirty="0"/>
              <a:t> Veterinary Institute in decision on the marketing </a:t>
            </a:r>
            <a:r>
              <a:rPr lang="en-US" dirty="0" err="1"/>
              <a:t>authorisation</a:t>
            </a:r>
            <a:r>
              <a:rPr lang="en-US" dirty="0"/>
              <a:t> stipulate </a:t>
            </a:r>
            <a:r>
              <a:rPr lang="en-US" b="1" dirty="0">
                <a:solidFill>
                  <a:srgbClr val="0070C0"/>
                </a:solidFill>
              </a:rPr>
              <a:t>prudent use regimen </a:t>
            </a:r>
            <a:r>
              <a:rPr lang="en-US" dirty="0"/>
              <a:t>for antimicrobial </a:t>
            </a:r>
            <a:r>
              <a:rPr lang="en-US" dirty="0" err="1"/>
              <a:t>ans</a:t>
            </a:r>
            <a:r>
              <a:rPr lang="en-US" dirty="0"/>
              <a:t> </a:t>
            </a:r>
            <a:r>
              <a:rPr lang="en-US" b="1" dirty="0">
                <a:solidFill>
                  <a:srgbClr val="0070C0"/>
                </a:solidFill>
              </a:rPr>
              <a:t>restrict by this means conditions of use for such product </a:t>
            </a:r>
            <a:r>
              <a:rPr lang="en-US" dirty="0"/>
              <a:t>– see in detail above</a:t>
            </a:r>
          </a:p>
          <a:p>
            <a:endParaRPr lang="en-US" sz="2000" b="1" dirty="0"/>
          </a:p>
          <a:p>
            <a:r>
              <a:rPr lang="en-US" b="1" dirty="0">
                <a:solidFill>
                  <a:srgbClr val="0070C0"/>
                </a:solidFill>
              </a:rPr>
              <a:t>Specific rules for manufacturing, placing on the market, prescription and use of medicated feed</a:t>
            </a:r>
          </a:p>
          <a:p>
            <a:r>
              <a:rPr lang="en-US" b="1" dirty="0"/>
              <a:t>§ 73 ... See rules for medicated feed  </a:t>
            </a:r>
            <a:r>
              <a:rPr lang="en-US" dirty="0"/>
              <a:t>- in previous presentation</a:t>
            </a:r>
          </a:p>
          <a:p>
            <a:r>
              <a:rPr lang="en-US" dirty="0"/>
              <a:t> </a:t>
            </a:r>
          </a:p>
          <a:p>
            <a:endParaRPr lang="en-GB" dirty="0"/>
          </a:p>
        </p:txBody>
      </p:sp>
    </p:spTree>
    <p:extLst>
      <p:ext uri="{BB962C8B-B14F-4D97-AF65-F5344CB8AC3E}">
        <p14:creationId xmlns:p14="http://schemas.microsoft.com/office/powerpoint/2010/main" val="326414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3293386"/>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a:rPr>
              <a:t>The antimicrobials and group of antimicrobials listed in this Regulation </a:t>
            </a:r>
            <a:r>
              <a:rPr lang="en-US" sz="2000" b="1" dirty="0">
                <a:solidFill>
                  <a:srgbClr val="024B9C"/>
                </a:solidFill>
                <a:latin typeface="EC Square Sans Pro"/>
              </a:rPr>
              <a:t>cannot</a:t>
            </a:r>
            <a:r>
              <a:rPr lang="en-US" sz="2000" dirty="0">
                <a:solidFill>
                  <a:srgbClr val="024B9C"/>
                </a:solidFill>
                <a:latin typeface="EC Square Sans Pro"/>
              </a:rPr>
              <a:t> be used in animals under any circumstances. </a:t>
            </a:r>
            <a:endParaRPr lang="en-US" sz="2000" strike="sngStrike" dirty="0">
              <a:solidFill>
                <a:srgbClr val="FF0000"/>
              </a:solidFill>
              <a:latin typeface="EC Square Sans Pro"/>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This list will</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CERTAIN ANTIMICROBIALS ARE PROHIBITED TO USE FOR ANIMAL TREATMENT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318139"/>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ANTIMICROBIALS ON THE HUMAN RESERVE LIST</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US" b="1" dirty="0">
                <a:latin typeface="Arial"/>
                <a:cs typeface="Arial"/>
              </a:rPr>
              <a:t>CERTAIN ANTIMICROBIALS ARE NOT ALLOWED OR CONDITIONALLY ALLOWED TO USE </a:t>
            </a:r>
            <a:r>
              <a:rPr lang="en-GB" b="1" dirty="0">
                <a:latin typeface="Arial"/>
                <a:cs typeface="Arial"/>
              </a:rPr>
              <a:t>UNDER</a:t>
            </a:r>
            <a:r>
              <a:rPr lang="en-US" b="1" dirty="0">
                <a:latin typeface="Arial"/>
                <a:cs typeface="Arial"/>
              </a:rPr>
              <a:t> ART 112 &amp; 113*</a:t>
            </a:r>
            <a:endParaRPr lang="es-ES" b="1">
              <a:latin typeface="Arial"/>
              <a:cs typeface="Arial"/>
            </a:endParaRP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en-US" sz="2000" dirty="0">
                <a:solidFill>
                  <a:srgbClr val="002060"/>
                </a:solidFill>
                <a:latin typeface="EC Square Sans Pro"/>
              </a:rPr>
              <a:t>Commission Implementing Regulation (EU) 2024/1973 lists antimicrobials which cannot be used in accordance with</a:t>
            </a:r>
            <a:r>
              <a:rPr lang="bg-BG" sz="2000" dirty="0">
                <a:solidFill>
                  <a:srgbClr val="002060"/>
                </a:solidFill>
                <a:latin typeface="EC Square Sans Pro"/>
              </a:rPr>
              <a:t> </a:t>
            </a:r>
            <a:r>
              <a:rPr lang="en-US" sz="2000" dirty="0">
                <a:solidFill>
                  <a:srgbClr val="002060"/>
                </a:solidFill>
                <a:latin typeface="EC Square Sans Pro"/>
              </a:rPr>
              <a:t>article 112 &amp; 113* (outside </a:t>
            </a:r>
            <a:r>
              <a:rPr lang="en-US" sz="2000" dirty="0">
                <a:solidFill>
                  <a:srgbClr val="003399"/>
                </a:solidFill>
                <a:latin typeface="EC Square Sans Pro"/>
              </a:rPr>
              <a:t>the</a:t>
            </a:r>
            <a:r>
              <a:rPr lang="en-US" sz="2000" dirty="0">
                <a:solidFill>
                  <a:srgbClr val="002060"/>
                </a:solidFill>
                <a:latin typeface="EC Square Sans Pro"/>
              </a:rPr>
              <a:t> marketing </a:t>
            </a:r>
            <a:r>
              <a:rPr lang="en-US" sz="2000" err="1">
                <a:solidFill>
                  <a:srgbClr val="002060"/>
                </a:solidFill>
                <a:latin typeface="EC Square Sans Pro"/>
              </a:rPr>
              <a:t>authorisation</a:t>
            </a:r>
            <a:r>
              <a:rPr lang="en-US" sz="2000" dirty="0">
                <a:solidFill>
                  <a:srgbClr val="002060"/>
                </a:solidFill>
                <a:latin typeface="EC Square Sans Pro"/>
              </a:rPr>
              <a:t>) or </a:t>
            </a:r>
            <a:r>
              <a:rPr lang="en-US" sz="2000" dirty="0">
                <a:solidFill>
                  <a:srgbClr val="003399"/>
                </a:solidFill>
                <a:latin typeface="EC Square Sans Pro"/>
              </a:rPr>
              <a:t>can</a:t>
            </a:r>
            <a:r>
              <a:rPr lang="en-US" sz="2000" dirty="0">
                <a:solidFill>
                  <a:srgbClr val="FF0000"/>
                </a:solidFill>
                <a:latin typeface="EC Square Sans Pro"/>
              </a:rPr>
              <a:t> </a:t>
            </a:r>
            <a:r>
              <a:rPr lang="en-US" sz="2000" dirty="0">
                <a:solidFill>
                  <a:srgbClr val="002060"/>
                </a:solidFill>
                <a:latin typeface="EC Square Sans Pro"/>
              </a:rPr>
              <a:t>only </a:t>
            </a:r>
            <a:r>
              <a:rPr lang="en-US" sz="2000" dirty="0">
                <a:solidFill>
                  <a:srgbClr val="003399"/>
                </a:solidFill>
                <a:latin typeface="EC Square Sans Pro"/>
              </a:rPr>
              <a:t>be used</a:t>
            </a:r>
            <a:r>
              <a:rPr lang="en-US" sz="2000" dirty="0">
                <a:solidFill>
                  <a:srgbClr val="FF0000"/>
                </a:solidFill>
                <a:latin typeface="EC Square Sans Pro"/>
              </a:rPr>
              <a:t> </a:t>
            </a:r>
            <a:r>
              <a:rPr lang="en-US" sz="2000" dirty="0">
                <a:solidFill>
                  <a:srgbClr val="002060"/>
                </a:solidFill>
                <a:latin typeface="EC Square Sans Pro"/>
              </a:rPr>
              <a:t>subject to certain conditions.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Some examples: </a:t>
            </a:r>
          </a:p>
          <a:p>
            <a:pPr marL="342900" lvl="3" indent="-342900">
              <a:buFont typeface="Wingdings" panose="05000000000000000000" pitchFamily="2" charset="2"/>
              <a:buChar char="ü"/>
              <a:defRPr/>
            </a:pPr>
            <a:r>
              <a:rPr lang="en-US" sz="2000">
                <a:solidFill>
                  <a:srgbClr val="002060"/>
                </a:solidFill>
                <a:latin typeface="EC Square Sans Pro"/>
              </a:rPr>
              <a:t>Third- and fourth-generation cephalosporins</a:t>
            </a:r>
            <a:r>
              <a:rPr lang="en-US" sz="2000" dirty="0">
                <a:solidFill>
                  <a:srgbClr val="002060"/>
                </a:solidFill>
                <a:latin typeface="EC Square Sans Pro"/>
              </a:rPr>
              <a:t> </a:t>
            </a:r>
            <a:r>
              <a:rPr lang="en-US" sz="2000" dirty="0">
                <a:solidFill>
                  <a:srgbClr val="003399"/>
                </a:solidFill>
                <a:latin typeface="EC Square Sans Pro"/>
              </a:rPr>
              <a:t>canno</a:t>
            </a:r>
            <a:r>
              <a:rPr lang="en-US" sz="2000" dirty="0">
                <a:solidFill>
                  <a:srgbClr val="002060"/>
                </a:solidFill>
                <a:latin typeface="EC Square Sans Pro"/>
              </a:rPr>
              <a:t>t be used in accordance with Article</a:t>
            </a:r>
            <a:r>
              <a:rPr lang="en-US" sz="2000" dirty="0">
                <a:solidFill>
                  <a:srgbClr val="002060"/>
                </a:solidFill>
                <a:latin typeface="Times New Roman"/>
                <a:cs typeface="Times New Roman"/>
              </a:rPr>
              <a:t> </a:t>
            </a:r>
            <a:r>
              <a:rPr lang="en-US" sz="2000" dirty="0">
                <a:solidFill>
                  <a:srgbClr val="002060"/>
                </a:solidFill>
                <a:latin typeface="EC Square Sans Pro"/>
              </a:rPr>
              <a:t>113 in poultry</a:t>
            </a:r>
          </a:p>
          <a:p>
            <a:pPr marL="342900" lvl="3" indent="-342900">
              <a:buFont typeface="Wingdings" panose="05000000000000000000" pitchFamily="2" charset="2"/>
              <a:buChar char="ü"/>
              <a:defRPr/>
            </a:pPr>
            <a:r>
              <a:rPr lang="en-US" sz="2000" dirty="0">
                <a:solidFill>
                  <a:srgbClr val="003399"/>
                </a:solidFill>
                <a:latin typeface="EC Square Sans Pro"/>
              </a:rPr>
              <a:t>Polymyxins are allowed only after prior pathogen identification and susceptibility testing showing that they are likely to be effective and other preferable antimicrobials would not be effective.</a:t>
            </a:r>
          </a:p>
          <a:p>
            <a:pPr marL="342900" lvl="3" indent="-342900">
              <a:buFont typeface="Wingdings" panose="05000000000000000000" pitchFamily="2" charset="2"/>
              <a:buChar char="ü"/>
              <a:defRPr/>
            </a:pPr>
            <a:r>
              <a:rPr lang="en-US" sz="2000" dirty="0">
                <a:solidFill>
                  <a:srgbClr val="002060"/>
                </a:solidFill>
                <a:latin typeface="EC Square Sans Pro"/>
              </a:rPr>
              <a:t>Quinolones (including fluoroquinolones) </a:t>
            </a:r>
            <a:r>
              <a:rPr lang="en-US" sz="2000" dirty="0">
                <a:solidFill>
                  <a:srgbClr val="003399"/>
                </a:solidFill>
                <a:latin typeface="EC Square Sans Pro"/>
              </a:rPr>
              <a:t>cannot be used</a:t>
            </a:r>
            <a:r>
              <a:rPr lang="bg-BG" sz="2000" dirty="0">
                <a:solidFill>
                  <a:srgbClr val="003399"/>
                </a:solidFill>
                <a:latin typeface="EC Square Sans Pro"/>
              </a:rPr>
              <a:t> </a:t>
            </a:r>
            <a:r>
              <a:rPr lang="en-US" sz="2000" dirty="0">
                <a:solidFill>
                  <a:srgbClr val="003399"/>
                </a:solidFill>
                <a:latin typeface="EC Square Sans Pro"/>
              </a:rPr>
              <a:t>in accordance with Article</a:t>
            </a:r>
            <a:r>
              <a:rPr lang="en-US" sz="2000" dirty="0">
                <a:solidFill>
                  <a:srgbClr val="003399"/>
                </a:solidFill>
                <a:latin typeface="Times New Roman"/>
                <a:cs typeface="Times New Roman"/>
              </a:rPr>
              <a:t> </a:t>
            </a:r>
            <a:r>
              <a:rPr lang="en-US" sz="2000" dirty="0">
                <a:solidFill>
                  <a:srgbClr val="003399"/>
                </a:solidFill>
                <a:latin typeface="EC Square Sans Pro"/>
              </a:rPr>
              <a:t>113 for salmonellosis in poultry or </a:t>
            </a:r>
            <a:r>
              <a:rPr lang="en-GB" sz="2000" dirty="0">
                <a:solidFill>
                  <a:srgbClr val="003399"/>
                </a:solidFill>
                <a:latin typeface="EC Square Sans Pro"/>
              </a:rPr>
              <a:t>f</a:t>
            </a:r>
            <a:r>
              <a:rPr lang="en-US" sz="2000" dirty="0">
                <a:solidFill>
                  <a:srgbClr val="003399"/>
                </a:solidFill>
                <a:latin typeface="EC Square Sans Pro"/>
              </a:rPr>
              <a:t>or metaphylaxis of salmonellosis in </a:t>
            </a:r>
            <a:r>
              <a:rPr lang="en-US" sz="2000" dirty="0">
                <a:solidFill>
                  <a:srgbClr val="002060"/>
                </a:solidFill>
                <a:latin typeface="EC Square Sans Pro"/>
              </a:rPr>
              <a:t>animals other than poultry</a:t>
            </a:r>
            <a:endParaRPr lang="bg-BG" sz="2000" strike="dblStrike" dirty="0">
              <a:solidFill>
                <a:srgbClr val="FF0000"/>
              </a:solidFill>
              <a:latin typeface="EC Square Sans Pro"/>
            </a:endParaRP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2060"/>
                </a:solidFill>
                <a:effectLst/>
                <a:uLnTx/>
                <a:uFillTx/>
                <a:latin typeface="EC Square Sans Pro"/>
              </a:rPr>
              <a:t>All details here: </a:t>
            </a:r>
            <a:r>
              <a:rPr kumimoji="0" lang="en-US" sz="2000" b="0" i="0" u="none" strike="noStrike" kern="0" cap="none" spc="0" normalizeH="0" baseline="0" noProof="0" dirty="0">
                <a:ln>
                  <a:noFill/>
                </a:ln>
                <a:solidFill>
                  <a:srgbClr val="002060"/>
                </a:solidFill>
                <a:effectLst/>
                <a:uLnTx/>
                <a:uFillTx/>
                <a:latin typeface="EC Square Sans Pro"/>
                <a:hlinkClick r:id="rId3"/>
              </a:rPr>
              <a:t>https://eur-lex.europa.eu/eli/reg_impl/2024/1973/oj</a:t>
            </a:r>
            <a:endParaRPr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en-US" sz="2000" noProof="0" dirty="0">
                <a:solidFill>
                  <a:srgbClr val="002060"/>
                </a:solidFill>
                <a:latin typeface="EC Square Sans Pro"/>
              </a:rPr>
              <a:t>This Act w</a:t>
            </a:r>
            <a:r>
              <a:rPr kumimoji="0" lang="en-US" sz="2000" b="0" i="0" u="none" strike="noStrike" kern="0" cap="none" spc="0" normalizeH="0" baseline="0" noProof="0" dirty="0">
                <a:ln>
                  <a:noFill/>
                </a:ln>
                <a:solidFill>
                  <a:srgbClr val="002060"/>
                </a:solidFill>
                <a:effectLst/>
                <a:uLnTx/>
                <a:uFillTx/>
                <a:latin typeface="EC Square Sans Pro"/>
              </a:rPr>
              <a:t>ill apply from 8 August 2026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a:t>
            </a:r>
            <a:r>
              <a:rPr kumimoji="0" lang="en-US" sz="2000" b="0" i="1" u="none" strike="noStrike" kern="0" cap="none" spc="0" normalizeH="0" baseline="0" noProof="0" dirty="0">
                <a:ln>
                  <a:noFill/>
                </a:ln>
                <a:solidFill>
                  <a:srgbClr val="002060"/>
                </a:solidFill>
                <a:effectLst/>
                <a:uLnTx/>
                <a:uFillTx/>
                <a:latin typeface="EC Square Sans Pro"/>
              </a:rPr>
              <a:t>which b</a:t>
            </a:r>
            <a:r>
              <a:rPr kumimoji="0" lang="en-US" sz="2000" b="0" i="0" u="none" strike="noStrike" kern="0" cap="none" spc="0" normalizeH="0" baseline="0" noProof="0" dirty="0">
                <a:ln>
                  <a:noFill/>
                </a:ln>
                <a:solidFill>
                  <a:srgbClr val="002060"/>
                </a:solidFill>
                <a:effectLst/>
                <a:uLnTx/>
                <a:uFillTx/>
                <a:latin typeface="EC Square Sans Pro"/>
              </a:rPr>
              <a:t>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a:t>
            </a:r>
            <a:r>
              <a:rPr kumimoji="0" lang="en-US" sz="2000" b="1" i="0" u="none" strike="noStrike" kern="0" cap="none" spc="0" normalizeH="0" baseline="0" noProof="0" dirty="0">
                <a:ln>
                  <a:noFill/>
                </a:ln>
                <a:solidFill>
                  <a:srgbClr val="002060"/>
                </a:solidFill>
                <a:effectLst/>
                <a:uLnTx/>
                <a:uFillTx/>
                <a:latin typeface="EC Square Sans Pro"/>
              </a:rPr>
              <a:t>food-producing aquatic species</a:t>
            </a:r>
            <a:r>
              <a:rPr kumimoji="0" lang="en-US" sz="2000" b="0" i="0" u="none" strike="noStrike" kern="0" cap="none" spc="0" normalizeH="0" baseline="0" noProof="0" dirty="0">
                <a:ln>
                  <a:noFill/>
                </a:ln>
                <a:solidFill>
                  <a:srgbClr val="002060"/>
                </a:solidFill>
                <a:effectLst/>
                <a:uLnTx/>
                <a:uFillTx/>
                <a:latin typeface="EC Square Sans Pro"/>
              </a:rPr>
              <a:t>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will establish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lIns="91440" tIns="45720" rIns="91440" bIns="45720" rtlCol="0" anchor="t">
            <a:spAutoFit/>
          </a:bodyPr>
          <a:lstStyle/>
          <a:p>
            <a:pPr algn="l"/>
            <a:r>
              <a:rPr lang="en-US" sz="2400" b="1" dirty="0">
                <a:solidFill>
                  <a:schemeClr val="bg1"/>
                </a:solidFill>
                <a:latin typeface="EC Square Sans Pro"/>
                <a:ea typeface="+mn-ea"/>
                <a:cs typeface="Arial"/>
              </a:rPr>
              <a:t>List of antimicrobials that may be used for food-producing aquatic specie</a:t>
            </a:r>
            <a:r>
              <a:rPr lang="en-US" sz="2800" b="1" dirty="0">
                <a:solidFill>
                  <a:schemeClr val="bg1"/>
                </a:solidFill>
                <a:latin typeface="EC Square Sans Pro"/>
                <a:ea typeface="+mn-ea"/>
                <a:cs typeface="Arial"/>
              </a:rPr>
              <a:t>s</a:t>
            </a:r>
          </a:p>
        </p:txBody>
      </p:sp>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646331"/>
          </a:xfrm>
          <a:prstGeom prst="rect">
            <a:avLst/>
          </a:prstGeom>
          <a:noFill/>
        </p:spPr>
        <p:txBody>
          <a:bodyPr wrap="square" lIns="91440" tIns="45720" rIns="91440" bIns="45720" rtlCol="0" anchor="t">
            <a:spAutoFit/>
          </a:bodyPr>
          <a:lstStyle/>
          <a:p>
            <a:pPr algn="l"/>
            <a:r>
              <a:rPr lang="en-US" sz="3200" b="1" dirty="0">
                <a:solidFill>
                  <a:schemeClr val="bg1"/>
                </a:solidFill>
                <a:latin typeface="EC Square Sans Pro"/>
                <a:ea typeface="+mn-ea"/>
                <a:cs typeface="Arial"/>
              </a:rPr>
              <a:t>List of antimicrobials for specific species (equine</a:t>
            </a:r>
            <a:r>
              <a:rPr lang="en-US" sz="3600" b="1" dirty="0">
                <a:solidFill>
                  <a:schemeClr val="bg1"/>
                </a:solidFill>
                <a:latin typeface="EC Square Sans Pro"/>
                <a:ea typeface="+mn-ea"/>
                <a:cs typeface="Arial"/>
              </a:rPr>
              <a:t> </a:t>
            </a:r>
            <a:r>
              <a:rPr lang="en-US" sz="3200" b="1" dirty="0">
                <a:solidFill>
                  <a:schemeClr val="bg1"/>
                </a:solidFill>
                <a:latin typeface="EC Square Sans Pro"/>
                <a:ea typeface="+mn-ea"/>
                <a:cs typeface="Arial"/>
              </a:rPr>
              <a:t>species)</a:t>
            </a:r>
            <a:endParaRPr lang="es-ES" sz="3200">
              <a:solidFill>
                <a:schemeClr val="bg1"/>
              </a:solidFill>
              <a:ea typeface="+mn-ea"/>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en-US" dirty="0">
                <a:solidFill>
                  <a:srgbClr val="003399"/>
                </a:solidFill>
                <a:latin typeface="EC Square Sans Pro"/>
                <a:ea typeface="+mn-ea"/>
                <a:cs typeface="Arial"/>
              </a:rPr>
              <a:t>The Commission published a list of substances essential for the treatment of Equidae (Commission Regulations (EC) No. 1950/2006 &amp; No.</a:t>
            </a:r>
            <a:r>
              <a:rPr lang="en-US" dirty="0">
                <a:solidFill>
                  <a:srgbClr val="FF0000"/>
                </a:solidFill>
                <a:latin typeface="EC Square Sans Pro"/>
                <a:ea typeface="+mn-ea"/>
                <a:cs typeface="Arial"/>
              </a:rPr>
              <a:t> </a:t>
            </a:r>
            <a:r>
              <a:rPr lang="en-US" dirty="0">
                <a:solidFill>
                  <a:srgbClr val="003399"/>
                </a:solidFill>
                <a:latin typeface="EC Square Sans Pro"/>
                <a:ea typeface="+mn-ea"/>
                <a:cs typeface="Arial"/>
              </a:rPr>
              <a:t>122/2013 )</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VMP Regulation requires the Commission to establish a list </a:t>
            </a:r>
            <a:r>
              <a:rPr lang="en-GB" dirty="0">
                <a:solidFill>
                  <a:srgbClr val="003399"/>
                </a:solidFill>
                <a:latin typeface="EC Square Sans Pro"/>
                <a:ea typeface="+mn-ea"/>
                <a:cs typeface="Arial"/>
              </a:rPr>
              <a:t>of substances </a:t>
            </a:r>
            <a:r>
              <a:rPr lang="en-US" dirty="0">
                <a:solidFill>
                  <a:srgbClr val="003399"/>
                </a:solidFill>
                <a:latin typeface="EC Square Sans Pro"/>
                <a:ea typeface="+mn-ea"/>
                <a:cs typeface="Arial"/>
              </a:rPr>
              <a:t>which are essential for the treatment of equine species, or which bring added clinical benefit compared to other treatment options available for equine species and for which the withdrawal period for equine species shall be six months to be established</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en-GB">
                <a:solidFill>
                  <a:srgbClr val="003399"/>
                </a:solidFill>
                <a:latin typeface="EC Square Sans Pro"/>
                <a:ea typeface="+mn-ea"/>
                <a:cs typeface="Arial"/>
              </a:rPr>
              <a:t>In July 2024 EMA published its scientific advice regarding the list of substances which are essential for the treatment of equine species</a:t>
            </a:r>
            <a:r>
              <a:rPr lang="en-GB" sz="1100" dirty="0">
                <a:solidFill>
                  <a:srgbClr val="003399"/>
                </a:solidFill>
                <a:latin typeface="EC Square Sans Pro"/>
                <a:ea typeface="+mn-ea"/>
                <a:cs typeface="Arial"/>
              </a:rPr>
              <a:t> </a:t>
            </a:r>
            <a:r>
              <a:rPr lang="en-GB">
                <a:solidFill>
                  <a:srgbClr val="003399"/>
                </a:solidFill>
                <a:latin typeface="EC Square Sans Pro"/>
                <a:ea typeface="+mn-ea"/>
                <a:cs typeface="Arial"/>
              </a:rPr>
              <a:t>(</a:t>
            </a:r>
            <a:r>
              <a:rPr lang="es" dirty="0">
                <a:solidFill>
                  <a:srgbClr val="003399"/>
                </a:solidFill>
                <a:latin typeface="Calibri"/>
                <a:ea typeface="Calibri"/>
                <a:cs typeface="Calibri"/>
                <a:hlinkClick r:id="rId3"/>
              </a:rPr>
              <a:t>SA - Art115(5) - List of substances essential for equine species (europa.eu)</a:t>
            </a:r>
            <a:endParaRPr lang="en-US">
              <a:ea typeface="+mn-ea"/>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Commission is now working on the required implementing act.</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4C1B8E-4814-4909-B646-8D271B4AD5E6}">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2.xml><?xml version="1.0" encoding="utf-8"?>
<ds:datastoreItem xmlns:ds="http://schemas.openxmlformats.org/officeDocument/2006/customXml" ds:itemID="{70D04EA2-80AA-4A10-AFC5-9492F47464B1}">
  <ds:schemaRefs>
    <ds:schemaRef ds:uri="http://schemas.microsoft.com/sharepoint/v3/contenttype/forms"/>
  </ds:schemaRefs>
</ds:datastoreItem>
</file>

<file path=customXml/itemProps3.xml><?xml version="1.0" encoding="utf-8"?>
<ds:datastoreItem xmlns:ds="http://schemas.openxmlformats.org/officeDocument/2006/customXml" ds:itemID="{9ABA8F41-423F-4FDD-A9E8-6CC41AB517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2201</Words>
  <Application>Microsoft Office PowerPoint</Application>
  <PresentationFormat>Custom</PresentationFormat>
  <Paragraphs>223</Paragraphs>
  <Slides>23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EC Square Sans Pro</vt:lpstr>
      <vt:lpstr>Montserrat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VMPs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110</cp:revision>
  <dcterms:created xsi:type="dcterms:W3CDTF">2023-11-20T15:58:16Z</dcterms:created>
  <dcterms:modified xsi:type="dcterms:W3CDTF">2024-11-18T08:12:18Z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13355400</vt:r8>
  </property>
  <property fmtid="{D5CDD505-2E9C-101B-9397-08002B2CF9AE}" pid="16" name="MediaServiceImageTags">
    <vt:lpwstr/>
  </property>
</Properties>
</file>