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3" r:id="rId5"/>
  </p:sldMasterIdLst>
  <p:notesMasterIdLst>
    <p:notesMasterId r:id="rId21"/>
  </p:notesMasterIdLst>
  <p:handoutMasterIdLst>
    <p:handoutMasterId r:id="rId22"/>
  </p:handoutMasterIdLst>
  <p:sldIdLst>
    <p:sldId id="277" r:id="rId6"/>
    <p:sldId id="386" r:id="rId7"/>
    <p:sldId id="264" r:id="rId8"/>
    <p:sldId id="281" r:id="rId9"/>
    <p:sldId id="280" r:id="rId10"/>
    <p:sldId id="384" r:id="rId11"/>
    <p:sldId id="388" r:id="rId12"/>
    <p:sldId id="391" r:id="rId13"/>
    <p:sldId id="400" r:id="rId14"/>
    <p:sldId id="402" r:id="rId15"/>
    <p:sldId id="394" r:id="rId16"/>
    <p:sldId id="395" r:id="rId17"/>
    <p:sldId id="398" r:id="rId18"/>
    <p:sldId id="399" r:id="rId19"/>
    <p:sldId id="403" r:id="rId20"/>
  </p:sldIdLst>
  <p:sldSz cx="12192000" cy="6858000"/>
  <p:notesSz cx="9144000" cy="6858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D854A1-7B95-F89F-8A0F-1160B2213964}" name="GORANOV Luben (SANTE)" initials="EC" userId="GORANOV Luben (SANT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470"/>
    <a:srgbClr val="6BB188"/>
    <a:srgbClr val="9DCBB0"/>
    <a:srgbClr val="CBE3D5"/>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8F9F19-0E5E-4D5E-9F7C-4708F51210D9}" v="1" dt="2024-11-26T11:24:19.77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60050" autoAdjust="0"/>
  </p:normalViewPr>
  <p:slideViewPr>
    <p:cSldViewPr snapToGrid="0">
      <p:cViewPr varScale="1">
        <p:scale>
          <a:sx n="59" d="100"/>
          <a:sy n="59" d="100"/>
        </p:scale>
        <p:origin x="1518" y="72"/>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triz López Valero" userId="4f7693af-25d0-483d-b1c8-f2afaa36cc32" providerId="ADAL" clId="{7D8F9F19-0E5E-4D5E-9F7C-4708F51210D9}"/>
    <pc:docChg chg="custSel modSld modNotesMaster modHandout">
      <pc:chgData name="Beatriz López Valero" userId="4f7693af-25d0-483d-b1c8-f2afaa36cc32" providerId="ADAL" clId="{7D8F9F19-0E5E-4D5E-9F7C-4708F51210D9}" dt="2024-11-26T11:24:19.902" v="1" actId="27636"/>
      <pc:docMkLst>
        <pc:docMk/>
      </pc:docMkLst>
      <pc:sldChg chg="modSp mod modNotes">
        <pc:chgData name="Beatriz López Valero" userId="4f7693af-25d0-483d-b1c8-f2afaa36cc32" providerId="ADAL" clId="{7D8F9F19-0E5E-4D5E-9F7C-4708F51210D9}" dt="2024-11-26T11:24:19.902" v="1" actId="27636"/>
        <pc:sldMkLst>
          <pc:docMk/>
          <pc:sldMk cId="1613776791" sldId="264"/>
        </pc:sldMkLst>
        <pc:spChg chg="mod">
          <ac:chgData name="Beatriz López Valero" userId="4f7693af-25d0-483d-b1c8-f2afaa36cc32" providerId="ADAL" clId="{7D8F9F19-0E5E-4D5E-9F7C-4708F51210D9}" dt="2024-11-26T11:24:19.902" v="1" actId="27636"/>
          <ac:spMkLst>
            <pc:docMk/>
            <pc:sldMk cId="1613776791" sldId="264"/>
            <ac:spMk id="7" creationId="{D134C0FF-C9F2-8C75-AA31-F750D949EAB6}"/>
          </ac:spMkLst>
        </pc:spChg>
      </pc:sldChg>
      <pc:sldChg chg="modNotes">
        <pc:chgData name="Beatriz López Valero" userId="4f7693af-25d0-483d-b1c8-f2afaa36cc32" providerId="ADAL" clId="{7D8F9F19-0E5E-4D5E-9F7C-4708F51210D9}" dt="2024-11-26T11:24:19.771" v="0"/>
        <pc:sldMkLst>
          <pc:docMk/>
          <pc:sldMk cId="163604321" sldId="280"/>
        </pc:sldMkLst>
      </pc:sldChg>
      <pc:sldChg chg="modNotes">
        <pc:chgData name="Beatriz López Valero" userId="4f7693af-25d0-483d-b1c8-f2afaa36cc32" providerId="ADAL" clId="{7D8F9F19-0E5E-4D5E-9F7C-4708F51210D9}" dt="2024-11-26T11:24:19.771" v="0"/>
        <pc:sldMkLst>
          <pc:docMk/>
          <pc:sldMk cId="1914163398" sldId="281"/>
        </pc:sldMkLst>
      </pc:sldChg>
      <pc:sldChg chg="modNotes">
        <pc:chgData name="Beatriz López Valero" userId="4f7693af-25d0-483d-b1c8-f2afaa36cc32" providerId="ADAL" clId="{7D8F9F19-0E5E-4D5E-9F7C-4708F51210D9}" dt="2024-11-26T11:24:19.771" v="0"/>
        <pc:sldMkLst>
          <pc:docMk/>
          <pc:sldMk cId="3824595459" sldId="384"/>
        </pc:sldMkLst>
      </pc:sldChg>
      <pc:sldChg chg="modNotes">
        <pc:chgData name="Beatriz López Valero" userId="4f7693af-25d0-483d-b1c8-f2afaa36cc32" providerId="ADAL" clId="{7D8F9F19-0E5E-4D5E-9F7C-4708F51210D9}" dt="2024-11-26T11:24:19.771" v="0"/>
        <pc:sldMkLst>
          <pc:docMk/>
          <pc:sldMk cId="3219448795" sldId="386"/>
        </pc:sldMkLst>
      </pc:sldChg>
      <pc:sldChg chg="modNotes">
        <pc:chgData name="Beatriz López Valero" userId="4f7693af-25d0-483d-b1c8-f2afaa36cc32" providerId="ADAL" clId="{7D8F9F19-0E5E-4D5E-9F7C-4708F51210D9}" dt="2024-11-26T11:24:19.771" v="0"/>
        <pc:sldMkLst>
          <pc:docMk/>
          <pc:sldMk cId="1867348468" sldId="388"/>
        </pc:sldMkLst>
      </pc:sldChg>
      <pc:sldChg chg="modNotes">
        <pc:chgData name="Beatriz López Valero" userId="4f7693af-25d0-483d-b1c8-f2afaa36cc32" providerId="ADAL" clId="{7D8F9F19-0E5E-4D5E-9F7C-4708F51210D9}" dt="2024-11-26T11:24:19.771" v="0"/>
        <pc:sldMkLst>
          <pc:docMk/>
          <pc:sldMk cId="3510459679" sldId="391"/>
        </pc:sldMkLst>
      </pc:sldChg>
      <pc:sldChg chg="modNotes">
        <pc:chgData name="Beatriz López Valero" userId="4f7693af-25d0-483d-b1c8-f2afaa36cc32" providerId="ADAL" clId="{7D8F9F19-0E5E-4D5E-9F7C-4708F51210D9}" dt="2024-11-26T11:24:19.771" v="0"/>
        <pc:sldMkLst>
          <pc:docMk/>
          <pc:sldMk cId="2174509703" sldId="394"/>
        </pc:sldMkLst>
      </pc:sldChg>
      <pc:sldChg chg="modNotes">
        <pc:chgData name="Beatriz López Valero" userId="4f7693af-25d0-483d-b1c8-f2afaa36cc32" providerId="ADAL" clId="{7D8F9F19-0E5E-4D5E-9F7C-4708F51210D9}" dt="2024-11-26T11:24:19.771" v="0"/>
        <pc:sldMkLst>
          <pc:docMk/>
          <pc:sldMk cId="3324208697" sldId="395"/>
        </pc:sldMkLst>
      </pc:sldChg>
      <pc:sldChg chg="modNotes">
        <pc:chgData name="Beatriz López Valero" userId="4f7693af-25d0-483d-b1c8-f2afaa36cc32" providerId="ADAL" clId="{7D8F9F19-0E5E-4D5E-9F7C-4708F51210D9}" dt="2024-11-26T11:24:19.771" v="0"/>
        <pc:sldMkLst>
          <pc:docMk/>
          <pc:sldMk cId="3029229812" sldId="398"/>
        </pc:sldMkLst>
      </pc:sldChg>
      <pc:sldChg chg="modNotes">
        <pc:chgData name="Beatriz López Valero" userId="4f7693af-25d0-483d-b1c8-f2afaa36cc32" providerId="ADAL" clId="{7D8F9F19-0E5E-4D5E-9F7C-4708F51210D9}" dt="2024-11-26T11:24:19.771" v="0"/>
        <pc:sldMkLst>
          <pc:docMk/>
          <pc:sldMk cId="1110351959" sldId="399"/>
        </pc:sldMkLst>
      </pc:sldChg>
      <pc:sldChg chg="modNotes">
        <pc:chgData name="Beatriz López Valero" userId="4f7693af-25d0-483d-b1c8-f2afaa36cc32" providerId="ADAL" clId="{7D8F9F19-0E5E-4D5E-9F7C-4708F51210D9}" dt="2024-11-26T11:24:19.771" v="0"/>
        <pc:sldMkLst>
          <pc:docMk/>
          <pc:sldMk cId="1001390955" sldId="400"/>
        </pc:sldMkLst>
      </pc:sldChg>
      <pc:sldChg chg="modNotes">
        <pc:chgData name="Beatriz López Valero" userId="4f7693af-25d0-483d-b1c8-f2afaa36cc32" providerId="ADAL" clId="{7D8F9F19-0E5E-4D5E-9F7C-4708F51210D9}" dt="2024-11-26T11:24:19.771" v="0"/>
        <pc:sldMkLst>
          <pc:docMk/>
          <pc:sldMk cId="303485680" sldId="402"/>
        </pc:sldMkLst>
      </pc:sldChg>
      <pc:sldChg chg="modNotes">
        <pc:chgData name="Beatriz López Valero" userId="4f7693af-25d0-483d-b1c8-f2afaa36cc32" providerId="ADAL" clId="{7D8F9F19-0E5E-4D5E-9F7C-4708F51210D9}" dt="2024-11-26T11:24:19.771" v="0"/>
        <pc:sldMkLst>
          <pc:docMk/>
          <pc:sldMk cId="3119734793" sldId="403"/>
        </pc:sldMkLst>
      </pc:sldChg>
    </pc:docChg>
  </pc:docChgLst>
  <pc:docChgLst>
    <pc:chgData name="Andrea Castro Troya" userId="58fec591-b333-4c59-a2df-1c57e39d4266" providerId="ADAL" clId="{95E71FF1-A098-479F-BFFE-CC5B6036A5B6}"/>
    <pc:docChg chg="custSel modSld">
      <pc:chgData name="Andrea Castro Troya" userId="58fec591-b333-4c59-a2df-1c57e39d4266" providerId="ADAL" clId="{95E71FF1-A098-479F-BFFE-CC5B6036A5B6}" dt="2024-11-25T15:43:47.382" v="4" actId="478"/>
      <pc:docMkLst>
        <pc:docMk/>
      </pc:docMkLst>
      <pc:sldChg chg="delSp modSp mod">
        <pc:chgData name="Andrea Castro Troya" userId="58fec591-b333-4c59-a2df-1c57e39d4266" providerId="ADAL" clId="{95E71FF1-A098-479F-BFFE-CC5B6036A5B6}" dt="2024-11-25T15:43:33.438" v="0" actId="478"/>
        <pc:sldMkLst>
          <pc:docMk/>
          <pc:sldMk cId="3510459679" sldId="391"/>
        </pc:sldMkLst>
        <pc:grpChg chg="del">
          <ac:chgData name="Andrea Castro Troya" userId="58fec591-b333-4c59-a2df-1c57e39d4266" providerId="ADAL" clId="{95E71FF1-A098-479F-BFFE-CC5B6036A5B6}" dt="2024-11-25T15:43:33.438" v="0" actId="478"/>
          <ac:grpSpMkLst>
            <pc:docMk/>
            <pc:sldMk cId="3510459679" sldId="391"/>
            <ac:grpSpMk id="36" creationId="{677F9CA3-0DF3-49D7-874C-B522D6BECBF0}"/>
          </ac:grpSpMkLst>
        </pc:grpChg>
        <pc:cxnChg chg="mod">
          <ac:chgData name="Andrea Castro Troya" userId="58fec591-b333-4c59-a2df-1c57e39d4266" providerId="ADAL" clId="{95E71FF1-A098-479F-BFFE-CC5B6036A5B6}" dt="2024-11-25T15:43:33.438" v="0" actId="478"/>
          <ac:cxnSpMkLst>
            <pc:docMk/>
            <pc:sldMk cId="3510459679" sldId="391"/>
            <ac:cxnSpMk id="42" creationId="{6746C081-1BE6-477D-B3BA-33DCDDF62467}"/>
          </ac:cxnSpMkLst>
        </pc:cxnChg>
        <pc:cxnChg chg="mod">
          <ac:chgData name="Andrea Castro Troya" userId="58fec591-b333-4c59-a2df-1c57e39d4266" providerId="ADAL" clId="{95E71FF1-A098-479F-BFFE-CC5B6036A5B6}" dt="2024-11-25T15:43:33.438" v="0" actId="478"/>
          <ac:cxnSpMkLst>
            <pc:docMk/>
            <pc:sldMk cId="3510459679" sldId="391"/>
            <ac:cxnSpMk id="43" creationId="{8A2AFA78-3627-4FA3-AAE9-5A8B4136A478}"/>
          </ac:cxnSpMkLst>
        </pc:cxnChg>
      </pc:sldChg>
      <pc:sldChg chg="delSp modSp mod">
        <pc:chgData name="Andrea Castro Troya" userId="58fec591-b333-4c59-a2df-1c57e39d4266" providerId="ADAL" clId="{95E71FF1-A098-479F-BFFE-CC5B6036A5B6}" dt="2024-11-25T15:43:38.360" v="1" actId="478"/>
        <pc:sldMkLst>
          <pc:docMk/>
          <pc:sldMk cId="2174509703" sldId="394"/>
        </pc:sldMkLst>
        <pc:grpChg chg="del">
          <ac:chgData name="Andrea Castro Troya" userId="58fec591-b333-4c59-a2df-1c57e39d4266" providerId="ADAL" clId="{95E71FF1-A098-479F-BFFE-CC5B6036A5B6}" dt="2024-11-25T15:43:38.360" v="1" actId="478"/>
          <ac:grpSpMkLst>
            <pc:docMk/>
            <pc:sldMk cId="2174509703" sldId="394"/>
            <ac:grpSpMk id="36" creationId="{677F9CA3-0DF3-49D7-874C-B522D6BECBF0}"/>
          </ac:grpSpMkLst>
        </pc:grpChg>
        <pc:cxnChg chg="mod">
          <ac:chgData name="Andrea Castro Troya" userId="58fec591-b333-4c59-a2df-1c57e39d4266" providerId="ADAL" clId="{95E71FF1-A098-479F-BFFE-CC5B6036A5B6}" dt="2024-11-25T15:43:38.360" v="1" actId="478"/>
          <ac:cxnSpMkLst>
            <pc:docMk/>
            <pc:sldMk cId="2174509703" sldId="394"/>
            <ac:cxnSpMk id="42" creationId="{6746C081-1BE6-477D-B3BA-33DCDDF62467}"/>
          </ac:cxnSpMkLst>
        </pc:cxnChg>
        <pc:cxnChg chg="mod">
          <ac:chgData name="Andrea Castro Troya" userId="58fec591-b333-4c59-a2df-1c57e39d4266" providerId="ADAL" clId="{95E71FF1-A098-479F-BFFE-CC5B6036A5B6}" dt="2024-11-25T15:43:38.360" v="1" actId="478"/>
          <ac:cxnSpMkLst>
            <pc:docMk/>
            <pc:sldMk cId="2174509703" sldId="394"/>
            <ac:cxnSpMk id="43" creationId="{8A2AFA78-3627-4FA3-AAE9-5A8B4136A478}"/>
          </ac:cxnSpMkLst>
        </pc:cxnChg>
      </pc:sldChg>
      <pc:sldChg chg="delSp modSp mod">
        <pc:chgData name="Andrea Castro Troya" userId="58fec591-b333-4c59-a2df-1c57e39d4266" providerId="ADAL" clId="{95E71FF1-A098-479F-BFFE-CC5B6036A5B6}" dt="2024-11-25T15:43:40.957" v="2" actId="478"/>
        <pc:sldMkLst>
          <pc:docMk/>
          <pc:sldMk cId="3324208697" sldId="395"/>
        </pc:sldMkLst>
        <pc:grpChg chg="del">
          <ac:chgData name="Andrea Castro Troya" userId="58fec591-b333-4c59-a2df-1c57e39d4266" providerId="ADAL" clId="{95E71FF1-A098-479F-BFFE-CC5B6036A5B6}" dt="2024-11-25T15:43:40.957" v="2" actId="478"/>
          <ac:grpSpMkLst>
            <pc:docMk/>
            <pc:sldMk cId="3324208697" sldId="395"/>
            <ac:grpSpMk id="36" creationId="{677F9CA3-0DF3-49D7-874C-B522D6BECBF0}"/>
          </ac:grpSpMkLst>
        </pc:grpChg>
        <pc:cxnChg chg="mod">
          <ac:chgData name="Andrea Castro Troya" userId="58fec591-b333-4c59-a2df-1c57e39d4266" providerId="ADAL" clId="{95E71FF1-A098-479F-BFFE-CC5B6036A5B6}" dt="2024-11-25T15:43:40.957" v="2" actId="478"/>
          <ac:cxnSpMkLst>
            <pc:docMk/>
            <pc:sldMk cId="3324208697" sldId="395"/>
            <ac:cxnSpMk id="42" creationId="{6746C081-1BE6-477D-B3BA-33DCDDF62467}"/>
          </ac:cxnSpMkLst>
        </pc:cxnChg>
        <pc:cxnChg chg="mod">
          <ac:chgData name="Andrea Castro Troya" userId="58fec591-b333-4c59-a2df-1c57e39d4266" providerId="ADAL" clId="{95E71FF1-A098-479F-BFFE-CC5B6036A5B6}" dt="2024-11-25T15:43:40.957" v="2" actId="478"/>
          <ac:cxnSpMkLst>
            <pc:docMk/>
            <pc:sldMk cId="3324208697" sldId="395"/>
            <ac:cxnSpMk id="43" creationId="{8A2AFA78-3627-4FA3-AAE9-5A8B4136A478}"/>
          </ac:cxnSpMkLst>
        </pc:cxnChg>
      </pc:sldChg>
      <pc:sldChg chg="delSp modSp mod">
        <pc:chgData name="Andrea Castro Troya" userId="58fec591-b333-4c59-a2df-1c57e39d4266" providerId="ADAL" clId="{95E71FF1-A098-479F-BFFE-CC5B6036A5B6}" dt="2024-11-25T15:43:44.107" v="3" actId="478"/>
        <pc:sldMkLst>
          <pc:docMk/>
          <pc:sldMk cId="3029229812" sldId="398"/>
        </pc:sldMkLst>
        <pc:grpChg chg="del">
          <ac:chgData name="Andrea Castro Troya" userId="58fec591-b333-4c59-a2df-1c57e39d4266" providerId="ADAL" clId="{95E71FF1-A098-479F-BFFE-CC5B6036A5B6}" dt="2024-11-25T15:43:44.107" v="3" actId="478"/>
          <ac:grpSpMkLst>
            <pc:docMk/>
            <pc:sldMk cId="3029229812" sldId="398"/>
            <ac:grpSpMk id="2" creationId="{779750E1-D2A5-B07C-9E31-65527DE06592}"/>
          </ac:grpSpMkLst>
        </pc:grpChg>
        <pc:cxnChg chg="mod">
          <ac:chgData name="Andrea Castro Troya" userId="58fec591-b333-4c59-a2df-1c57e39d4266" providerId="ADAL" clId="{95E71FF1-A098-479F-BFFE-CC5B6036A5B6}" dt="2024-11-25T15:43:44.107" v="3" actId="478"/>
          <ac:cxnSpMkLst>
            <pc:docMk/>
            <pc:sldMk cId="3029229812" sldId="398"/>
            <ac:cxnSpMk id="8" creationId="{0B8FC17E-ED61-C620-CAD6-5383B15DEE7C}"/>
          </ac:cxnSpMkLst>
        </pc:cxnChg>
        <pc:cxnChg chg="mod">
          <ac:chgData name="Andrea Castro Troya" userId="58fec591-b333-4c59-a2df-1c57e39d4266" providerId="ADAL" clId="{95E71FF1-A098-479F-BFFE-CC5B6036A5B6}" dt="2024-11-25T15:43:44.107" v="3" actId="478"/>
          <ac:cxnSpMkLst>
            <pc:docMk/>
            <pc:sldMk cId="3029229812" sldId="398"/>
            <ac:cxnSpMk id="9" creationId="{4F145B42-B226-CB1D-F657-8DF69FAB163D}"/>
          </ac:cxnSpMkLst>
        </pc:cxnChg>
      </pc:sldChg>
      <pc:sldChg chg="delSp modSp mod">
        <pc:chgData name="Andrea Castro Troya" userId="58fec591-b333-4c59-a2df-1c57e39d4266" providerId="ADAL" clId="{95E71FF1-A098-479F-BFFE-CC5B6036A5B6}" dt="2024-11-25T15:43:47.382" v="4" actId="478"/>
        <pc:sldMkLst>
          <pc:docMk/>
          <pc:sldMk cId="1110351959" sldId="399"/>
        </pc:sldMkLst>
        <pc:grpChg chg="del">
          <ac:chgData name="Andrea Castro Troya" userId="58fec591-b333-4c59-a2df-1c57e39d4266" providerId="ADAL" clId="{95E71FF1-A098-479F-BFFE-CC5B6036A5B6}" dt="2024-11-25T15:43:47.382" v="4" actId="478"/>
          <ac:grpSpMkLst>
            <pc:docMk/>
            <pc:sldMk cId="1110351959" sldId="399"/>
            <ac:grpSpMk id="4" creationId="{3E05FFAE-23B5-4FE9-A635-989089E3F2D0}"/>
          </ac:grpSpMkLst>
        </pc:grpChg>
        <pc:cxnChg chg="mod">
          <ac:chgData name="Andrea Castro Troya" userId="58fec591-b333-4c59-a2df-1c57e39d4266" providerId="ADAL" clId="{95E71FF1-A098-479F-BFFE-CC5B6036A5B6}" dt="2024-11-25T15:43:47.382" v="4" actId="478"/>
          <ac:cxnSpMkLst>
            <pc:docMk/>
            <pc:sldMk cId="1110351959" sldId="399"/>
            <ac:cxnSpMk id="10" creationId="{EAAF859F-CD8C-43FB-ADEE-80FBCBBF6D0B}"/>
          </ac:cxnSpMkLst>
        </pc:cxnChg>
        <pc:cxnChg chg="mod">
          <ac:chgData name="Andrea Castro Troya" userId="58fec591-b333-4c59-a2df-1c57e39d4266" providerId="ADAL" clId="{95E71FF1-A098-479F-BFFE-CC5B6036A5B6}" dt="2024-11-25T15:43:47.382" v="4" actId="478"/>
          <ac:cxnSpMkLst>
            <pc:docMk/>
            <pc:sldMk cId="1110351959" sldId="399"/>
            <ac:cxnSpMk id="11" creationId="{755FDFB1-B45B-4FBB-90FA-00AF24CFD2D7}"/>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en-GB" sz="3200" dirty="0">
              <a:latin typeface="EC Square Sans Pro" panose="020B0506040000020004" pitchFamily="34" charset="0"/>
            </a:rPr>
            <a:t>Global need: reduction Antimicrobial resistance</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en-GB" sz="2000" dirty="0">
              <a:latin typeface="EC Square Sans Pro" panose="020B0506040000020004" pitchFamily="34" charset="0"/>
            </a:rPr>
            <a:t>New regulatory framework</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en-GB" sz="3200" dirty="0">
              <a:latin typeface="EC Square Sans Pro" panose="020B0506040000020004" pitchFamily="34" charset="0"/>
            </a:rPr>
            <a:t>Preventive measures to be implemented at farm level</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Global need: reduction Antimicrobial resistance</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EC Square Sans Pro" panose="020B0506040000020004" pitchFamily="34" charset="0"/>
            </a:rPr>
            <a:t>New regulatory framework</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EC Square Sans Pro" panose="020B0506040000020004" pitchFamily="34" charset="0"/>
            </a:rPr>
            <a:t>Preventive measures to be implemented at farm level</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14A3CB24-AEDF-45D5-8AC1-E9CEF4C11D2A}" type="datetimeFigureOut">
              <a:rPr lang="en-GB" smtClean="0"/>
              <a:t>26/11/2024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4F2C7073-E7D3-4D7E-A8B0-7A8D17E23266}" type="slidenum">
              <a:rPr lang="en-GB" smtClean="0"/>
              <a:t>‹Nº›</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1"/>
            <a:ext cx="3962400" cy="344093"/>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5179477" y="1"/>
            <a:ext cx="3962400" cy="344093"/>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26-11-2024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2514600" y="857250"/>
            <a:ext cx="4114800" cy="2314575"/>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914400" y="3300412"/>
            <a:ext cx="7315200" cy="2700338"/>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6513907"/>
            <a:ext cx="3962400" cy="344093"/>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5179477" y="6513907"/>
            <a:ext cx="3962400" cy="344093"/>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‹Nº›</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r>
              <a:rPr lang="nl-NL" sz="1200" b="1"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lvl="0"/>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nl-NL" sz="1200" b="0" dirty="0">
                <a:latin typeface="Times New Roman" pitchFamily="18"/>
              </a:rPr>
              <a:t>(</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the</a:t>
            </a:r>
            <a:r>
              <a:rPr lang="nl-NL" sz="1200" b="0" dirty="0">
                <a:latin typeface="Times New Roman" pitchFamily="18"/>
              </a:rPr>
              <a:t> </a:t>
            </a:r>
            <a:r>
              <a:rPr lang="nl-NL" sz="1200" b="0" dirty="0" err="1">
                <a:latin typeface="Times New Roman" pitchFamily="18"/>
              </a:rPr>
              <a:t>reduced</a:t>
            </a:r>
            <a:r>
              <a:rPr lang="nl-NL" sz="1200" b="0" dirty="0">
                <a:latin typeface="Times New Roman" pitchFamily="18"/>
              </a:rPr>
              <a:t> </a:t>
            </a:r>
            <a:r>
              <a:rPr lang="nl-NL" sz="1200" b="0" dirty="0" err="1">
                <a:latin typeface="Times New Roman" pitchFamily="18"/>
              </a:rPr>
              <a:t>and</a:t>
            </a:r>
            <a:r>
              <a:rPr lang="nl-NL" sz="1200" b="0" dirty="0">
                <a:latin typeface="Times New Roman" pitchFamily="18"/>
              </a:rPr>
              <a:t> </a:t>
            </a:r>
            <a:r>
              <a:rPr lang="nl-NL" sz="1200" b="0" dirty="0" err="1">
                <a:latin typeface="Times New Roman" pitchFamily="18"/>
              </a:rPr>
              <a:t>responsible</a:t>
            </a:r>
            <a:r>
              <a:rPr lang="nl-NL" sz="1200" b="0" dirty="0">
                <a:latin typeface="Times New Roman" pitchFamily="18"/>
              </a:rPr>
              <a:t> </a:t>
            </a:r>
            <a:r>
              <a:rPr lang="nl-NL" sz="1200" b="0" dirty="0" err="1">
                <a:latin typeface="Times New Roman" pitchFamily="18"/>
              </a:rPr>
              <a:t>use</a:t>
            </a:r>
            <a:r>
              <a:rPr lang="nl-NL" sz="1200" b="0" dirty="0">
                <a:latin typeface="Times New Roman" pitchFamily="18"/>
              </a:rPr>
              <a:t> of </a:t>
            </a:r>
            <a:r>
              <a:rPr lang="nl-NL" sz="1200" b="0" dirty="0" err="1">
                <a:latin typeface="Times New Roman" pitchFamily="18"/>
              </a:rPr>
              <a:t>antimicrobials</a:t>
            </a:r>
            <a:r>
              <a:rPr lang="nl-NL" sz="1200" b="1" dirty="0">
                <a:latin typeface="Times New Roman" pitchFamily="18"/>
              </a:rPr>
              <a:t>)</a:t>
            </a:r>
            <a:r>
              <a:rPr lang="nl-NL" sz="1200" dirty="0">
                <a:latin typeface="Times New Roman" pitchFamily="18"/>
              </a:rPr>
              <a:t>. </a:t>
            </a: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b="1" dirty="0" err="1">
                <a:latin typeface="Times New Roman" pitchFamily="18"/>
              </a:rPr>
              <a:t>husbandry</a:t>
            </a:r>
            <a:r>
              <a:rPr lang="nl-NL" sz="1200" b="1" dirty="0">
                <a:latin typeface="Times New Roman" pitchFamily="18"/>
              </a:rPr>
              <a:t> </a:t>
            </a:r>
            <a:r>
              <a:rPr lang="nl-NL" sz="1200" b="1" dirty="0" err="1">
                <a:latin typeface="Times New Roman" pitchFamily="18"/>
              </a:rPr>
              <a:t>practices</a:t>
            </a:r>
            <a:r>
              <a:rPr lang="nl-NL" sz="1200" b="1" dirty="0">
                <a:latin typeface="Times New Roman" pitchFamily="18"/>
              </a:rPr>
              <a:t>: </a:t>
            </a:r>
            <a:r>
              <a:rPr lang="en-US" sz="1200" b="0" i="0" u="none" strike="noStrike" kern="1200" cap="none" spc="0" baseline="0" dirty="0">
                <a:solidFill>
                  <a:srgbClr val="000000"/>
                </a:solidFill>
                <a:uFillTx/>
                <a:latin typeface="Aptos"/>
              </a:rPr>
              <a:t>feeding and nutrition, housing and infrastructure, reproductive management, preventive management, welfare, records and documentation, among others. </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GE2a in general,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spc="0" baseline="0" dirty="0">
              <a:solidFill>
                <a:srgbClr val="000000"/>
              </a:solidFill>
              <a:uFillTx/>
              <a:latin typeface="Apto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spc="0" baseline="0" dirty="0">
                <a:solidFill>
                  <a:srgbClr val="000000"/>
                </a:solidFill>
                <a:uFillTx/>
                <a:latin typeface="Aptos"/>
              </a:rPr>
              <a:t>“</a:t>
            </a:r>
            <a:r>
              <a:rPr lang="en-US" sz="1200" b="1" i="0" u="none" strike="noStrike" kern="1200" cap="none" spc="0" baseline="0" dirty="0">
                <a:solidFill>
                  <a:srgbClr val="000000"/>
                </a:solidFill>
                <a:uFillTx/>
                <a:latin typeface="Aptos"/>
              </a:rPr>
              <a:t>reduced and reduction and responsible use of antibiotics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u="sng" dirty="0">
                <a:latin typeface="Times New Roman" pitchFamily="18"/>
              </a:rPr>
              <a:t>Farmers </a:t>
            </a:r>
            <a:r>
              <a:rPr lang="nl-NL" sz="1200" b="1" u="sng" dirty="0" err="1">
                <a:latin typeface="Times New Roman" pitchFamily="18"/>
              </a:rPr>
              <a:t>and</a:t>
            </a:r>
            <a:r>
              <a:rPr lang="nl-NL" sz="1200" b="1" u="sng" dirty="0">
                <a:latin typeface="Times New Roman" pitchFamily="18"/>
              </a:rPr>
              <a:t> </a:t>
            </a:r>
            <a:r>
              <a:rPr lang="nl-NL" sz="1200" b="1" u="sng" dirty="0" err="1">
                <a:latin typeface="Times New Roman" pitchFamily="18"/>
              </a:rPr>
              <a:t>veterinarians</a:t>
            </a:r>
            <a:r>
              <a:rPr lang="nl-NL" sz="1200" b="1" u="sng" dirty="0">
                <a:latin typeface="Times New Roman" pitchFamily="18"/>
              </a:rPr>
              <a:t> </a:t>
            </a:r>
            <a:r>
              <a:rPr lang="nl-NL" sz="1200" b="1" u="sng" dirty="0" err="1">
                <a:latin typeface="Times New Roman" pitchFamily="18"/>
              </a:rPr>
              <a:t>grouped</a:t>
            </a:r>
            <a:r>
              <a:rPr lang="nl-NL" sz="1200" b="1" u="sng" dirty="0">
                <a:latin typeface="Times New Roman" pitchFamily="18"/>
              </a:rPr>
              <a:t> </a:t>
            </a:r>
            <a:r>
              <a:rPr lang="nl-NL" sz="1200" b="1" u="sng" dirty="0" err="1">
                <a:latin typeface="Times New Roman" pitchFamily="18"/>
              </a:rPr>
              <a:t>toguether</a:t>
            </a:r>
            <a:r>
              <a:rPr lang="nl-NL" sz="1200" b="1" u="sng" dirty="0">
                <a:latin typeface="Times New Roman" pitchFamily="18"/>
              </a:rPr>
              <a:t> per specie</a:t>
            </a:r>
          </a:p>
          <a:p>
            <a:pPr lvl="0"/>
            <a:endParaRPr lang="nl-NL" sz="1200" dirty="0">
              <a:latin typeface="Times New Roman" pitchFamily="18"/>
            </a:endParaRPr>
          </a:p>
          <a:p>
            <a:pPr lvl="0"/>
            <a:endParaRPr lang="nl-NL" sz="1200" dirty="0">
              <a:latin typeface="Times New Roman" pitchFamily="18"/>
            </a:endParaRPr>
          </a:p>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Participants</a:t>
            </a:r>
            <a:r>
              <a:rPr lang="nl-NL" sz="1200" dirty="0">
                <a:latin typeface="Times New Roman" pitchFamily="18"/>
              </a:rPr>
              <a:t> </a:t>
            </a:r>
            <a:r>
              <a:rPr lang="nl-NL" sz="1200" dirty="0" err="1">
                <a:latin typeface="Times New Roman" pitchFamily="18"/>
              </a:rPr>
              <a:t>should</a:t>
            </a:r>
            <a:r>
              <a:rPr lang="nl-NL" sz="1200" dirty="0">
                <a:latin typeface="Times New Roman" pitchFamily="18"/>
              </a:rPr>
              <a:t> </a:t>
            </a:r>
            <a:r>
              <a:rPr lang="nl-NL" sz="1200" dirty="0" err="1">
                <a:latin typeface="Times New Roman" pitchFamily="18"/>
              </a:rPr>
              <a:t>identify</a:t>
            </a:r>
            <a:r>
              <a:rPr lang="nl-NL" sz="1200" dirty="0">
                <a:latin typeface="Times New Roman" pitchFamily="18"/>
              </a:rPr>
              <a:t> </a:t>
            </a:r>
            <a:r>
              <a:rPr lang="nl-NL" sz="1200" dirty="0" err="1">
                <a:latin typeface="Times New Roman" pitchFamily="18"/>
              </a:rPr>
              <a:t>solutions</a:t>
            </a:r>
            <a:r>
              <a:rPr lang="nl-NL" sz="1200" dirty="0">
                <a:latin typeface="Times New Roman" pitchFamily="18"/>
              </a:rPr>
              <a:t> </a:t>
            </a:r>
            <a:r>
              <a:rPr lang="nl-NL" sz="1200" dirty="0" err="1">
                <a:latin typeface="Times New Roman" pitchFamily="18"/>
              </a:rPr>
              <a:t>concerning</a:t>
            </a:r>
            <a:r>
              <a:rPr lang="nl-NL" sz="1200" dirty="0">
                <a:latin typeface="Times New Roman" pitchFamily="18"/>
              </a:rPr>
              <a:t> </a:t>
            </a:r>
            <a:r>
              <a:rPr lang="nl-NL" sz="1200" b="1" dirty="0" err="1">
                <a:latin typeface="Times New Roman" pitchFamily="18"/>
              </a:rPr>
              <a:t>the</a:t>
            </a:r>
            <a:r>
              <a:rPr lang="nl-NL" sz="1200" b="1" dirty="0">
                <a:latin typeface="Times New Roman" pitchFamily="18"/>
              </a:rPr>
              <a:t> </a:t>
            </a:r>
            <a:r>
              <a:rPr lang="nl-NL" sz="1200" b="1" dirty="0" err="1">
                <a:latin typeface="Times New Roman" pitchFamily="18"/>
              </a:rPr>
              <a:t>reduced</a:t>
            </a:r>
            <a:r>
              <a:rPr lang="nl-NL" sz="1200" b="1" dirty="0">
                <a:latin typeface="Times New Roman" pitchFamily="18"/>
              </a:rPr>
              <a:t> </a:t>
            </a:r>
            <a:r>
              <a:rPr lang="nl-NL" sz="1200" b="1" dirty="0" err="1">
                <a:latin typeface="Times New Roman" pitchFamily="18"/>
              </a:rPr>
              <a:t>and</a:t>
            </a:r>
            <a:r>
              <a:rPr lang="nl-NL" sz="1200" b="1" dirty="0">
                <a:latin typeface="Times New Roman" pitchFamily="18"/>
              </a:rPr>
              <a:t> </a:t>
            </a:r>
            <a:r>
              <a:rPr lang="nl-NL" sz="1200" b="1" dirty="0" err="1">
                <a:latin typeface="Times New Roman" pitchFamily="18"/>
              </a:rPr>
              <a:t>responsible</a:t>
            </a:r>
            <a:r>
              <a:rPr lang="nl-NL" sz="1200" b="1" dirty="0">
                <a:latin typeface="Times New Roman" pitchFamily="18"/>
              </a:rPr>
              <a:t> </a:t>
            </a:r>
            <a:r>
              <a:rPr lang="nl-NL" sz="1200" b="1" dirty="0" err="1">
                <a:latin typeface="Times New Roman" pitchFamily="18"/>
              </a:rPr>
              <a:t>use</a:t>
            </a:r>
            <a:r>
              <a:rPr lang="nl-NL" sz="1200" b="1" dirty="0">
                <a:latin typeface="Times New Roman" pitchFamily="18"/>
              </a:rPr>
              <a:t> of </a:t>
            </a:r>
            <a:r>
              <a:rPr lang="nl-NL" sz="1200" b="1" dirty="0" err="1">
                <a:latin typeface="Times New Roman" pitchFamily="18"/>
              </a:rPr>
              <a:t>antimicrobials</a:t>
            </a:r>
            <a:r>
              <a:rPr lang="nl-NL" sz="1200" b="1" dirty="0">
                <a:latin typeface="Times New Roman" pitchFamily="18"/>
              </a:rPr>
              <a:t> (</a:t>
            </a:r>
            <a:r>
              <a:rPr lang="nl-NL" sz="1200" b="0" dirty="0" err="1">
                <a:latin typeface="Times New Roman" pitchFamily="18"/>
              </a:rPr>
              <a:t>separated</a:t>
            </a:r>
            <a:r>
              <a:rPr lang="nl-NL" sz="1200" b="0" dirty="0">
                <a:latin typeface="Times New Roman" pitchFamily="18"/>
              </a:rPr>
              <a:t> </a:t>
            </a:r>
            <a:r>
              <a:rPr lang="nl-NL" sz="1200" b="0" dirty="0" err="1">
                <a:latin typeface="Times New Roman" pitchFamily="18"/>
              </a:rPr>
              <a:t>from</a:t>
            </a:r>
            <a:r>
              <a:rPr lang="nl-NL" sz="1200" b="0" dirty="0">
                <a:latin typeface="Times New Roman" pitchFamily="18"/>
              </a:rPr>
              <a:t> </a:t>
            </a:r>
            <a:r>
              <a:rPr lang="nl-NL" sz="1200" b="0" dirty="0" err="1">
                <a:latin typeface="Times New Roman" pitchFamily="18"/>
              </a:rPr>
              <a:t>husbandry</a:t>
            </a:r>
            <a:r>
              <a:rPr lang="nl-NL" sz="1200" b="0" dirty="0">
                <a:latin typeface="Times New Roman" pitchFamily="18"/>
              </a:rPr>
              <a:t> </a:t>
            </a:r>
            <a:r>
              <a:rPr lang="nl-NL" sz="1200" b="0" dirty="0" err="1">
                <a:latin typeface="Times New Roman" pitchFamily="18"/>
              </a:rPr>
              <a:t>practices</a:t>
            </a:r>
            <a:r>
              <a:rPr lang="nl-NL" sz="1200" b="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err="1">
                <a:latin typeface="Times New Roman" pitchFamily="18"/>
              </a:rPr>
              <a:t>If</a:t>
            </a:r>
            <a:r>
              <a:rPr lang="nl-NL" sz="1200" dirty="0">
                <a:latin typeface="Times New Roman" pitchFamily="18"/>
              </a:rPr>
              <a:t> </a:t>
            </a:r>
            <a:r>
              <a:rPr lang="nl-NL" sz="1200" dirty="0" err="1">
                <a:latin typeface="Times New Roman" pitchFamily="18"/>
              </a:rPr>
              <a:t>necessary</a:t>
            </a:r>
            <a:r>
              <a:rPr lang="nl-NL" sz="1200" dirty="0">
                <a:latin typeface="Times New Roman" pitchFamily="18"/>
              </a:rPr>
              <a:t>, </a:t>
            </a:r>
            <a:r>
              <a:rPr lang="nl-NL" sz="1200" dirty="0" err="1">
                <a:latin typeface="Times New Roman" pitchFamily="18"/>
              </a:rPr>
              <a:t>provide</a:t>
            </a:r>
            <a:r>
              <a:rPr lang="nl-NL" sz="1200" dirty="0">
                <a:latin typeface="Times New Roman" pitchFamily="18"/>
              </a:rPr>
              <a:t> </a:t>
            </a:r>
            <a:r>
              <a:rPr lang="nl-NL" sz="1200" dirty="0" err="1">
                <a:latin typeface="Times New Roman" pitchFamily="18"/>
              </a:rPr>
              <a:t>the</a:t>
            </a:r>
            <a:r>
              <a:rPr lang="nl-NL" sz="1200" dirty="0">
                <a:latin typeface="Times New Roman" pitchFamily="18"/>
              </a:rPr>
              <a:t> </a:t>
            </a:r>
            <a:r>
              <a:rPr lang="nl-NL" sz="1200" dirty="0" err="1">
                <a:latin typeface="Times New Roman" pitchFamily="18"/>
              </a:rPr>
              <a:t>examples</a:t>
            </a:r>
            <a:r>
              <a:rPr lang="nl-NL" sz="1200" dirty="0">
                <a:latin typeface="Times New Roman" pitchFamily="18"/>
              </a:rPr>
              <a:t> of </a:t>
            </a:r>
            <a:r>
              <a:rPr lang="nl-NL" sz="1200" dirty="0" err="1">
                <a:latin typeface="Times New Roman" pitchFamily="18"/>
              </a:rPr>
              <a:t>the</a:t>
            </a:r>
            <a:r>
              <a:rPr lang="nl-NL" sz="1200" dirty="0">
                <a:latin typeface="Times New Roman" pitchFamily="18"/>
              </a:rPr>
              <a:t> </a:t>
            </a:r>
            <a:r>
              <a:rPr lang="en-US" sz="1200" b="1" i="0" u="none" strike="noStrike" kern="1200" cap="none" spc="0" baseline="0" dirty="0">
                <a:solidFill>
                  <a:srgbClr val="000000"/>
                </a:solidFill>
                <a:uFillTx/>
                <a:latin typeface="Aptos"/>
              </a:rPr>
              <a:t>reduced and reduction and responsible use of antimicrobials</a:t>
            </a:r>
            <a:r>
              <a:rPr lang="en-US" sz="1200" b="0" i="0" u="none" strike="noStrike" kern="1200" cap="none" spc="0" baseline="0" dirty="0">
                <a:solidFill>
                  <a:srgbClr val="000000"/>
                </a:solidFill>
                <a:uFillTx/>
                <a:latin typeface="Aptos"/>
              </a:rPr>
              <a:t>’: disease prevention, diagnostic tests, drug administration, drug dosage, alternatives to antimicrobials, monitoring and review of antimicrobial use practices, among others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Explain that the time limit is for GE2b, not per question.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pitchFamily="18"/>
              </a:rPr>
              <a:t>Do not show all the questions at once, to let participants go into depth in each question.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a:t>
            </a:r>
            <a:r>
              <a:rPr lang="en-US" sz="1200" b="1" dirty="0">
                <a:latin typeface="Times New Roman" pitchFamily="18"/>
              </a:rPr>
              <a:t>husbandry practices</a:t>
            </a:r>
            <a:r>
              <a:rPr lang="en-US" sz="1200" dirty="0">
                <a:latin typeface="Times New Roman" pitchFamily="18"/>
              </a:rPr>
              <a:t>. If necessary, return to the slide with examples. </a:t>
            </a: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Focus on the </a:t>
            </a:r>
            <a:r>
              <a:rPr lang="en-US" sz="1200" b="1" u="sng" dirty="0">
                <a:latin typeface="Times New Roman" pitchFamily="18"/>
              </a:rPr>
              <a:t>reduction and the responsible use of antimicrobials: </a:t>
            </a:r>
            <a:r>
              <a:rPr lang="en-US" sz="1200" b="0" u="sng" dirty="0">
                <a:latin typeface="Times New Roman" pitchFamily="18"/>
              </a:rPr>
              <a:t>If necessary, return to the slide with 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14</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15</a:t>
            </a:fld>
            <a:endParaRPr lang="en-GB"/>
          </a:p>
        </p:txBody>
      </p:sp>
    </p:spTree>
    <p:extLst>
      <p:ext uri="{BB962C8B-B14F-4D97-AF65-F5344CB8AC3E}">
        <p14:creationId xmlns:p14="http://schemas.microsoft.com/office/powerpoint/2010/main" val="125857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2514600" y="857250"/>
            <a:ext cx="4114800" cy="2314575"/>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English, and the audio will be translated by the interpreters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2514600" y="857250"/>
            <a:ext cx="4114800" cy="2314575"/>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a:p>
            <a:r>
              <a:rPr lang="nl-NL" b="1" dirty="0"/>
              <a:t>Link </a:t>
            </a:r>
            <a:r>
              <a:rPr lang="nl-NL" b="1" dirty="0" err="1"/>
              <a:t>to</a:t>
            </a:r>
            <a:r>
              <a:rPr lang="nl-NL" b="1" dirty="0"/>
              <a:t> video: https://www.youtube.com/watch?v=cu7cIIlbOd8</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will be shown with English subtitles. There is no possibility of showing the video in the native language of each country. The video is in Dutch and there is no possibility of audio translation, since the interpreters translate from English to the native language.</a:t>
            </a:r>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b="1" dirty="0"/>
              <a:t>GE1: </a:t>
            </a:r>
            <a:r>
              <a:rPr lang="nl-NL" dirty="0"/>
              <a:t>farmers </a:t>
            </a:r>
            <a:r>
              <a:rPr lang="nl-NL" dirty="0" err="1"/>
              <a:t>and</a:t>
            </a:r>
            <a:r>
              <a:rPr lang="nl-NL" dirty="0"/>
              <a:t> </a:t>
            </a:r>
            <a:r>
              <a:rPr lang="nl-NL" dirty="0" err="1"/>
              <a:t>veterinarians</a:t>
            </a:r>
            <a:r>
              <a:rPr lang="nl-NL" dirty="0"/>
              <a:t> in </a:t>
            </a:r>
            <a:r>
              <a:rPr lang="nl-NL" dirty="0" err="1"/>
              <a:t>separated</a:t>
            </a:r>
            <a:r>
              <a:rPr lang="nl-NL" dirty="0"/>
              <a:t> </a:t>
            </a:r>
            <a:r>
              <a:rPr lang="nl-NL" dirty="0" err="1"/>
              <a:t>groups</a:t>
            </a:r>
            <a:r>
              <a:rPr lang="nl-NL" dirty="0"/>
              <a:t>, </a:t>
            </a:r>
            <a:r>
              <a:rPr lang="nl-NL" dirty="0" err="1"/>
              <a:t>grouped</a:t>
            </a:r>
            <a:r>
              <a:rPr lang="nl-NL" dirty="0"/>
              <a:t> </a:t>
            </a:r>
            <a:r>
              <a:rPr lang="nl-NL" dirty="0" err="1"/>
              <a:t>by</a:t>
            </a:r>
            <a:r>
              <a:rPr lang="nl-NL" dirty="0"/>
              <a:t> specie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GE2 A &amp; B: </a:t>
            </a:r>
            <a:r>
              <a:rPr lang="nl-NL" kern="0" dirty="0">
                <a:solidFill>
                  <a:srgbClr val="FF0000"/>
                </a:solidFill>
              </a:rPr>
              <a:t>farmers </a:t>
            </a:r>
            <a:r>
              <a:rPr lang="nl-NL" kern="0" dirty="0" err="1">
                <a:solidFill>
                  <a:srgbClr val="FF0000"/>
                </a:solidFill>
              </a:rPr>
              <a:t>and</a:t>
            </a:r>
            <a:r>
              <a:rPr lang="nl-NL" kern="0" dirty="0">
                <a:solidFill>
                  <a:srgbClr val="FF0000"/>
                </a:solidFill>
              </a:rPr>
              <a:t> </a:t>
            </a:r>
            <a:r>
              <a:rPr lang="nl-NL" kern="0" dirty="0" err="1">
                <a:solidFill>
                  <a:srgbClr val="FF0000"/>
                </a:solidFill>
              </a:rPr>
              <a:t>veterinarians</a:t>
            </a:r>
            <a:r>
              <a:rPr lang="nl-NL" kern="0" dirty="0">
                <a:solidFill>
                  <a:srgbClr val="FF0000"/>
                </a:solidFill>
              </a:rPr>
              <a:t> are </a:t>
            </a:r>
            <a:r>
              <a:rPr lang="nl-NL" kern="0" dirty="0" err="1">
                <a:solidFill>
                  <a:srgbClr val="FF0000"/>
                </a:solidFill>
              </a:rPr>
              <a:t>grouped</a:t>
            </a:r>
            <a:r>
              <a:rPr lang="nl-NL" kern="0" dirty="0">
                <a:solidFill>
                  <a:srgbClr val="FF0000"/>
                </a:solidFill>
              </a:rPr>
              <a:t> </a:t>
            </a:r>
            <a:r>
              <a:rPr lang="nl-NL" kern="0" dirty="0" err="1">
                <a:solidFill>
                  <a:srgbClr val="FF0000"/>
                </a:solidFill>
              </a:rPr>
              <a:t>together</a:t>
            </a:r>
            <a:r>
              <a:rPr lang="nl-NL" kern="0" dirty="0">
                <a:solidFill>
                  <a:srgbClr val="FF0000"/>
                </a:solidFill>
              </a:rPr>
              <a:t> </a:t>
            </a:r>
            <a:r>
              <a:rPr lang="nl-NL" kern="0" dirty="0" err="1">
                <a:solidFill>
                  <a:srgbClr val="FF0000"/>
                </a:solidFill>
              </a:rPr>
              <a:t>by</a:t>
            </a:r>
            <a:r>
              <a:rPr lang="nl-NL" kern="0" dirty="0">
                <a:solidFill>
                  <a:srgbClr val="FF0000"/>
                </a:solidFill>
              </a:rPr>
              <a:t> specie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1" kern="0" dirty="0">
                <a:solidFill>
                  <a:srgbClr val="FF0000"/>
                </a:solidFill>
              </a:rPr>
              <a:t>GE3 : </a:t>
            </a:r>
            <a:r>
              <a:rPr lang="nl-NL" kern="0" dirty="0" err="1">
                <a:solidFill>
                  <a:srgbClr val="FF0000"/>
                </a:solidFill>
              </a:rPr>
              <a:t>presentations</a:t>
            </a:r>
            <a:r>
              <a:rPr lang="nl-NL" kern="0" dirty="0">
                <a:solidFill>
                  <a:srgbClr val="FF0000"/>
                </a:solidFill>
              </a:rPr>
              <a:t> of </a:t>
            </a:r>
            <a:r>
              <a:rPr lang="nl-NL" kern="0" dirty="0" err="1">
                <a:solidFill>
                  <a:srgbClr val="FF0000"/>
                </a:solidFill>
              </a:rPr>
              <a:t>the</a:t>
            </a:r>
            <a:r>
              <a:rPr lang="nl-NL" kern="0" dirty="0">
                <a:solidFill>
                  <a:srgbClr val="FF0000"/>
                </a:solidFill>
              </a:rPr>
              <a:t> </a:t>
            </a:r>
            <a:r>
              <a:rPr lang="nl-NL" kern="0" dirty="0" err="1">
                <a:solidFill>
                  <a:srgbClr val="FF0000"/>
                </a:solidFill>
              </a:rPr>
              <a:t>outcomes</a:t>
            </a:r>
            <a:r>
              <a:rPr lang="nl-NL" kern="0" dirty="0">
                <a:solidFill>
                  <a:srgbClr val="FF0000"/>
                </a:solidFill>
              </a:rPr>
              <a:t> of GE2</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a:t>
            </a:r>
            <a:r>
              <a:rPr lang="en-US" sz="1200" b="1" i="1" dirty="0">
                <a:latin typeface="Times New Roman" pitchFamily="18"/>
              </a:rPr>
              <a:t>observed in the field </a:t>
            </a:r>
            <a:r>
              <a:rPr lang="en-US" sz="1200" i="1" dirty="0">
                <a:latin typeface="Times New Roman" pitchFamily="18"/>
              </a:rPr>
              <a:t>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14600" y="857250"/>
            <a:ext cx="4114800" cy="2314575"/>
          </a:xfrm>
        </p:spPr>
      </p:sp>
      <p:sp>
        <p:nvSpPr>
          <p:cNvPr id="3" name="Marcador de notas 2"/>
          <p:cNvSpPr>
            <a:spLocks noGrp="1"/>
          </p:cNvSpPr>
          <p:nvPr>
            <p:ph type="body" idx="1"/>
          </p:nvPr>
        </p:nvSpPr>
        <p:spPr>
          <a:xfrm>
            <a:off x="1202372" y="4387272"/>
            <a:ext cx="7328747" cy="360013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husbandry</a:t>
            </a:r>
            <a:r>
              <a:rPr lang="es-ES" dirty="0"/>
              <a:t> </a:t>
            </a:r>
            <a:r>
              <a:rPr lang="es-ES" dirty="0" err="1"/>
              <a:t>practices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9</a:t>
            </a:fld>
            <a:endParaRPr lang="es-ES"/>
          </a:p>
        </p:txBody>
      </p:sp>
    </p:spTree>
    <p:extLst>
      <p:ext uri="{BB962C8B-B14F-4D97-AF65-F5344CB8AC3E}">
        <p14:creationId xmlns:p14="http://schemas.microsoft.com/office/powerpoint/2010/main" val="547039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s-ES" dirty="0"/>
              <a:t>Use </a:t>
            </a:r>
            <a:r>
              <a:rPr lang="es-ES" dirty="0" err="1"/>
              <a:t>this</a:t>
            </a:r>
            <a:r>
              <a:rPr lang="es-ES" dirty="0"/>
              <a:t> </a:t>
            </a:r>
            <a:r>
              <a:rPr lang="es-ES" dirty="0" err="1"/>
              <a:t>slide</a:t>
            </a:r>
            <a:r>
              <a:rPr lang="es-ES" dirty="0"/>
              <a:t> in case </a:t>
            </a:r>
            <a:r>
              <a:rPr lang="es-ES" dirty="0" err="1"/>
              <a:t>it</a:t>
            </a:r>
            <a:r>
              <a:rPr lang="es-ES" dirty="0"/>
              <a:t> </a:t>
            </a:r>
            <a:r>
              <a:rPr lang="es-ES" dirty="0" err="1"/>
              <a:t>is</a:t>
            </a:r>
            <a:r>
              <a:rPr lang="es-ES" dirty="0"/>
              <a:t> </a:t>
            </a:r>
            <a:r>
              <a:rPr lang="es-ES" dirty="0" err="1"/>
              <a:t>necessary</a:t>
            </a:r>
            <a:r>
              <a:rPr lang="es-ES" dirty="0"/>
              <a:t> to </a:t>
            </a:r>
            <a:r>
              <a:rPr lang="es-ES" dirty="0" err="1"/>
              <a:t>visually</a:t>
            </a:r>
            <a:r>
              <a:rPr lang="es-ES" dirty="0"/>
              <a:t> </a:t>
            </a:r>
            <a:r>
              <a:rPr lang="es-ES" dirty="0" err="1"/>
              <a:t>explain</a:t>
            </a:r>
            <a:r>
              <a:rPr lang="es-ES" dirty="0"/>
              <a:t> </a:t>
            </a:r>
            <a:r>
              <a:rPr lang="es-ES" dirty="0" err="1"/>
              <a:t>examples</a:t>
            </a:r>
            <a:r>
              <a:rPr lang="es-ES" dirty="0"/>
              <a:t> of </a:t>
            </a:r>
            <a:r>
              <a:rPr lang="es-ES" dirty="0" err="1"/>
              <a:t>the</a:t>
            </a:r>
            <a:r>
              <a:rPr lang="es-ES" dirty="0"/>
              <a:t> </a:t>
            </a:r>
            <a:r>
              <a:rPr lang="es-ES" dirty="0" err="1"/>
              <a:t>reduced</a:t>
            </a:r>
            <a:r>
              <a:rPr lang="es-ES" dirty="0"/>
              <a:t> and responsable </a:t>
            </a:r>
            <a:r>
              <a:rPr lang="es-ES" dirty="0" err="1"/>
              <a:t>need</a:t>
            </a:r>
            <a:r>
              <a:rPr lang="es-ES" dirty="0"/>
              <a:t> of </a:t>
            </a:r>
            <a:r>
              <a:rPr lang="es-ES" dirty="0" err="1"/>
              <a:t>antimicrobials</a:t>
            </a:r>
            <a:r>
              <a:rPr lang="es-ES" dirty="0"/>
              <a:t>. </a:t>
            </a:r>
          </a:p>
        </p:txBody>
      </p:sp>
      <p:sp>
        <p:nvSpPr>
          <p:cNvPr id="4" name="Slide Number Placeholder 3"/>
          <p:cNvSpPr>
            <a:spLocks noGrp="1"/>
          </p:cNvSpPr>
          <p:nvPr>
            <p:ph type="sldNum" sz="quarter" idx="5"/>
          </p:nvPr>
        </p:nvSpPr>
        <p:spPr/>
        <p:txBody>
          <a:bodyPr/>
          <a:lstStyle/>
          <a:p>
            <a:pPr lvl="0"/>
            <a:fld id="{AA016919-EE97-4E26-8DE6-0B6C389CDE61}" type="slidenum">
              <a:rPr lang="es-ES" smtClean="0"/>
              <a:t>10</a:t>
            </a:fld>
            <a:endParaRPr lang="es-ES"/>
          </a:p>
        </p:txBody>
      </p:sp>
    </p:spTree>
    <p:extLst>
      <p:ext uri="{BB962C8B-B14F-4D97-AF65-F5344CB8AC3E}">
        <p14:creationId xmlns:p14="http://schemas.microsoft.com/office/powerpoint/2010/main" val="295637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cid:image004.jpg@01D9F6A4.3DC88080" TargetMode="External"/><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3.png"/><Relationship Id="rId11" Type="http://schemas.openxmlformats.org/officeDocument/2006/relationships/image" Target="../media/image28.png"/><Relationship Id="rId5" Type="http://schemas.openxmlformats.org/officeDocument/2006/relationships/image" Target="cid:image004.jpg@01D9F6A4.3DC88080" TargetMode="External"/><Relationship Id="rId10" Type="http://schemas.openxmlformats.org/officeDocument/2006/relationships/image" Target="../media/image27.png"/><Relationship Id="rId4" Type="http://schemas.openxmlformats.org/officeDocument/2006/relationships/image" Target="../media/image22.jpeg"/><Relationship Id="rId9" Type="http://schemas.openxmlformats.org/officeDocument/2006/relationships/image" Target="../media/image26.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cid:image004.jpg@01D9F6A4.3DC88080" TargetMode="External"/><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36.jpe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2.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6.png"/><Relationship Id="rId4" Type="http://schemas.openxmlformats.org/officeDocument/2006/relationships/image" Target="../media/image45.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5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jpe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17" Type="http://schemas.openxmlformats.org/officeDocument/2006/relationships/hyperlink" Target="http://www.amrfvtraining.eu/" TargetMode="External"/><Relationship Id="rId2" Type="http://schemas.openxmlformats.org/officeDocument/2006/relationships/image" Target="../media/image1.png"/><Relationship Id="rId16" Type="http://schemas.openxmlformats.org/officeDocument/2006/relationships/image" Target="../media/image4.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cid:image004.jpg@01D9F6A4.3DC88080" TargetMode="External"/><Relationship Id="rId5" Type="http://schemas.openxmlformats.org/officeDocument/2006/relationships/image" Target="../media/image5.png"/><Relationship Id="rId15" Type="http://schemas.openxmlformats.org/officeDocument/2006/relationships/image" Target="../media/image57.png"/><Relationship Id="rId10" Type="http://schemas.openxmlformats.org/officeDocument/2006/relationships/image" Target="../media/image53.jpe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5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26-11-2024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‹Nº›</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26-11-2024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‹Nº›</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26-11-2024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‹Nº›</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34" name="Imagen 33" descr="Interfaz de usuario gráfica&#10;&#10;Descripción generada automáticamente">
            <a:extLst>
              <a:ext uri="{FF2B5EF4-FFF2-40B4-BE49-F238E27FC236}">
                <a16:creationId xmlns:a16="http://schemas.microsoft.com/office/drawing/2014/main" id="{582D17B3-5A6C-42CA-853B-4103A0708918}"/>
              </a:ext>
            </a:extLst>
          </p:cNvPr>
          <p:cNvPicPr/>
          <p:nvPr userDrawn="1"/>
        </p:nvPicPr>
        <p:blipFill>
          <a:blip r:embed="rId11" r:link="rId12" cstate="email">
            <a:extLst>
              <a:ext uri="{28A0092B-C50C-407E-A947-70E740481C1C}">
                <a14:useLocalDpi xmlns:a14="http://schemas.microsoft.com/office/drawing/2010/main"/>
              </a:ext>
            </a:extLst>
          </a:blip>
          <a:srcRect/>
          <a:stretch>
            <a:fillRect/>
          </a:stretch>
        </p:blipFill>
        <p:spPr bwMode="auto">
          <a:xfrm>
            <a:off x="8991600" y="5595101"/>
            <a:ext cx="3022600" cy="795807"/>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1" name="Imagen 50" descr="Interfaz de usuario gráfica&#10;&#10;Descripción generada automáticamente">
            <a:extLst>
              <a:ext uri="{FF2B5EF4-FFF2-40B4-BE49-F238E27FC236}">
                <a16:creationId xmlns:a16="http://schemas.microsoft.com/office/drawing/2014/main" id="{1007B104-92BA-4BA5-A656-DA433D20A54C}"/>
              </a:ext>
            </a:extLst>
          </p:cNvPr>
          <p:cNvPicPr/>
          <p:nvPr userDrawn="1"/>
        </p:nvPicPr>
        <p:blipFill>
          <a:blip r:embed="rId4" r:link="rId5" cstate="email">
            <a:extLst>
              <a:ext uri="{28A0092B-C50C-407E-A947-70E740481C1C}">
                <a14:useLocalDpi xmlns:a14="http://schemas.microsoft.com/office/drawing/2010/main"/>
              </a:ext>
            </a:extLst>
          </a:blip>
          <a:srcRect/>
          <a:stretch>
            <a:fillRect/>
          </a:stretch>
        </p:blipFill>
        <p:spPr bwMode="auto">
          <a:xfrm>
            <a:off x="9829801" y="6152351"/>
            <a:ext cx="2338705" cy="576782"/>
          </a:xfrm>
          <a:prstGeom prst="rect">
            <a:avLst/>
          </a:prstGeom>
          <a:noFill/>
          <a:ln>
            <a:noFill/>
          </a:ln>
        </p:spPr>
      </p:pic>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37" name="Imagen 36" descr="Interfaz de usuario gráfica&#10;&#10;Descripción generada automáticamente">
            <a:extLst>
              <a:ext uri="{FF2B5EF4-FFF2-40B4-BE49-F238E27FC236}">
                <a16:creationId xmlns:a16="http://schemas.microsoft.com/office/drawing/2014/main" id="{5505FB79-408A-43F3-9FF6-95F9DFF43961}"/>
              </a:ext>
            </a:extLst>
          </p:cNvPr>
          <p:cNvPicPr/>
          <p:nvPr userDrawn="1"/>
        </p:nvPicPr>
        <p:blipFill>
          <a:blip r:embed="rId12" r:link="rId13" cstate="email">
            <a:extLst>
              <a:ext uri="{28A0092B-C50C-407E-A947-70E740481C1C}">
                <a14:useLocalDpi xmlns:a14="http://schemas.microsoft.com/office/drawing/2010/main"/>
              </a:ext>
            </a:extLst>
          </a:blip>
          <a:srcRect/>
          <a:stretch>
            <a:fillRect/>
          </a:stretch>
        </p:blipFill>
        <p:spPr bwMode="auto">
          <a:xfrm>
            <a:off x="9601201" y="6169903"/>
            <a:ext cx="2567305" cy="559228"/>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26-11-2024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‹Nº›</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pic>
        <p:nvPicPr>
          <p:cNvPr id="37" name="Imagen 36" descr="Interfaz de usuario gráfica&#10;&#10;Descripción generada automáticamente">
            <a:extLst>
              <a:ext uri="{FF2B5EF4-FFF2-40B4-BE49-F238E27FC236}">
                <a16:creationId xmlns:a16="http://schemas.microsoft.com/office/drawing/2014/main" id="{C53E509D-9C05-4F64-B596-3792F76B9CA7}"/>
              </a:ext>
            </a:extLst>
          </p:cNvPr>
          <p:cNvPicPr/>
          <p:nvPr userDrawn="1"/>
        </p:nvPicPr>
        <p:blipFill>
          <a:blip r:embed="rId10" r:link="rId11" cstate="email">
            <a:extLst>
              <a:ext uri="{28A0092B-C50C-407E-A947-70E740481C1C}">
                <a14:useLocalDpi xmlns:a14="http://schemas.microsoft.com/office/drawing/2010/main"/>
              </a:ext>
            </a:extLst>
          </a:blip>
          <a:srcRect/>
          <a:stretch>
            <a:fillRect/>
          </a:stretch>
        </p:blipFill>
        <p:spPr bwMode="auto">
          <a:xfrm>
            <a:off x="8620810" y="5753030"/>
            <a:ext cx="3418791" cy="870454"/>
          </a:xfrm>
          <a:prstGeom prst="rect">
            <a:avLst/>
          </a:prstGeom>
          <a:noFill/>
          <a:ln>
            <a:noFill/>
          </a:ln>
        </p:spPr>
      </p:pic>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2"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3"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4"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5"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7"/>
              </a:rPr>
              <a:t>www.amrfvtraining.eu</a:t>
            </a:r>
            <a:r>
              <a:rPr lang="en-GB" sz="1797" dirty="0">
                <a:latin typeface="EC Square Sans Pro" panose="020B0506040000020004" pitchFamily="34" charset="0"/>
              </a:rPr>
              <a:t>  </a:t>
            </a:r>
          </a:p>
        </p:txBody>
      </p:sp>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26-11-2024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‹Nº›</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26-11-2024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‹Nº›</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26-11-2024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‹Nº›</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26-11-2024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‹Nº›</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26-11-2024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‹Nº›</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26-11-2024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‹Nº›</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26-11-2024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‹Nº›</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26-11-2024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‹Nº›</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4.xml"/><Relationship Id="rId1" Type="http://schemas.openxmlformats.org/officeDocument/2006/relationships/slideLayout" Target="../slideLayouts/slideLayout19.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3.sv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61.svg"/><Relationship Id="rId5" Type="http://schemas.openxmlformats.org/officeDocument/2006/relationships/image" Target="../media/image60.png"/><Relationship Id="rId4" Type="http://schemas.openxmlformats.org/officeDocument/2006/relationships/image" Target="../media/image59.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5.jpeg"/></Relationships>
</file>

<file path=ppt/slides/_rels/slide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6.jpeg"/><Relationship Id="rId7" Type="http://schemas.openxmlformats.org/officeDocument/2006/relationships/image" Target="../media/image70.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9.png"/><Relationship Id="rId11" Type="http://schemas.openxmlformats.org/officeDocument/2006/relationships/image" Target="../media/image74.jpeg"/><Relationship Id="rId5" Type="http://schemas.openxmlformats.org/officeDocument/2006/relationships/image" Target="../media/image68.png"/><Relationship Id="rId10" Type="http://schemas.openxmlformats.org/officeDocument/2006/relationships/image" Target="../media/image73.png"/><Relationship Id="rId4" Type="http://schemas.openxmlformats.org/officeDocument/2006/relationships/image" Target="../media/image67.jpeg"/><Relationship Id="rId9" Type="http://schemas.openxmlformats.org/officeDocument/2006/relationships/image" Target="../media/image72.png"/></Relationships>
</file>

<file path=ppt/slides/_rels/slide7.xml.rels><?xml version="1.0" encoding="UTF-8" standalone="yes"?>
<Relationships xmlns="http://schemas.openxmlformats.org/package/2006/relationships"><Relationship Id="rId3" Type="http://schemas.openxmlformats.org/officeDocument/2006/relationships/image" Target="../media/image75.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es-ES" dirty="0" err="1">
                <a:latin typeface="EC Square Sans Pro" panose="020B0506040000020004" pitchFamily="34" charset="0"/>
              </a:rPr>
              <a:t>Hands-on</a:t>
            </a:r>
            <a:r>
              <a:rPr lang="es-ES" dirty="0">
                <a:latin typeface="EC Square Sans Pro" panose="020B0506040000020004" pitchFamily="34" charset="0"/>
              </a:rPr>
              <a:t> training for </a:t>
            </a:r>
            <a:r>
              <a:rPr lang="es-ES" dirty="0" err="1">
                <a:latin typeface="EC Square Sans Pro" panose="020B0506040000020004" pitchFamily="34" charset="0"/>
              </a:rPr>
              <a:t>farmers</a:t>
            </a:r>
            <a:r>
              <a:rPr lang="es-ES" dirty="0">
                <a:latin typeface="EC Square Sans Pro" panose="020B0506040000020004" pitchFamily="34" charset="0"/>
              </a:rPr>
              <a:t> and </a:t>
            </a:r>
            <a:r>
              <a:rPr lang="es-ES" dirty="0" err="1">
                <a:latin typeface="EC Square Sans Pro" panose="020B0506040000020004" pitchFamily="34" charset="0"/>
              </a:rPr>
              <a:t>veterinarians</a:t>
            </a:r>
            <a:r>
              <a:rPr lang="es-ES" dirty="0">
                <a:latin typeface="EC Square Sans Pro" panose="020B0506040000020004" pitchFamily="34" charset="0"/>
              </a:rPr>
              <a:t>:  </a:t>
            </a:r>
          </a:p>
          <a:p>
            <a:pPr marL="0" indent="0">
              <a:buNone/>
            </a:pPr>
            <a:r>
              <a:rPr lang="es-ES" dirty="0" err="1">
                <a:latin typeface="EC Square Sans Pro" panose="020B0506040000020004" pitchFamily="34" charset="0"/>
              </a:rPr>
              <a:t>Group</a:t>
            </a:r>
            <a:r>
              <a:rPr lang="es-ES" dirty="0">
                <a:latin typeface="EC Square Sans Pro" panose="020B0506040000020004" pitchFamily="34" charset="0"/>
              </a:rPr>
              <a:t> </a:t>
            </a:r>
            <a:r>
              <a:rPr lang="es-ES" dirty="0" err="1">
                <a:latin typeface="EC Square Sans Pro" panose="020B0506040000020004" pitchFamily="34" charset="0"/>
              </a:rPr>
              <a:t>exercises</a:t>
            </a:r>
            <a:endParaRPr lang="es-ES" dirty="0">
              <a:latin typeface="EC Square Sans Pro" panose="020B0506040000020004" pitchFamily="34" charset="0"/>
            </a:endParaRP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es-ES" dirty="0">
                <a:latin typeface="EC Square Sans Pro" panose="020B0506040000020004" pitchFamily="34" charset="0"/>
              </a:rPr>
              <a:t>LATVIA, 3 &amp; 4 DECEMBER 2024</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latin typeface="Arial"/>
                <a:cs typeface="Arial"/>
              </a:rPr>
              <a:t>Examples</a:t>
            </a:r>
            <a:r>
              <a:rPr lang="es-ES" sz="2800" dirty="0">
                <a:latin typeface="Arial"/>
                <a:cs typeface="Arial"/>
              </a:rPr>
              <a:t> </a:t>
            </a:r>
            <a:r>
              <a:rPr lang="es-ES" sz="2800" dirty="0" err="1">
                <a:latin typeface="Arial"/>
                <a:cs typeface="Arial"/>
              </a:rPr>
              <a:t>of</a:t>
            </a:r>
            <a:r>
              <a:rPr lang="es-ES" sz="2800" dirty="0">
                <a:latin typeface="Arial"/>
                <a:cs typeface="Arial"/>
              </a:rPr>
              <a:t> </a:t>
            </a:r>
            <a:r>
              <a:rPr lang="es-ES" sz="2800" dirty="0" err="1">
                <a:latin typeface="Arial"/>
                <a:cs typeface="Arial"/>
              </a:rPr>
              <a:t>responsible</a:t>
            </a:r>
            <a:r>
              <a:rPr lang="es-ES" sz="2800" dirty="0">
                <a:latin typeface="Arial"/>
                <a:cs typeface="Arial"/>
              </a:rPr>
              <a:t> use </a:t>
            </a:r>
            <a:r>
              <a:rPr lang="es-ES" sz="2800" dirty="0" err="1">
                <a:latin typeface="Arial"/>
                <a:cs typeface="Arial"/>
              </a:rPr>
              <a:t>of</a:t>
            </a:r>
            <a:r>
              <a:rPr lang="es-ES" sz="2800" dirty="0">
                <a:latin typeface="Arial"/>
                <a:cs typeface="Arial"/>
              </a:rPr>
              <a:t> </a:t>
            </a:r>
            <a:r>
              <a:rPr lang="es-ES" sz="2800" dirty="0" err="1">
                <a:latin typeface="Arial"/>
                <a:cs typeface="Arial"/>
              </a:rPr>
              <a:t>antimicrobials</a:t>
            </a:r>
            <a:endParaRPr lang="es-ES" sz="2800" dirty="0">
              <a:latin typeface="Arial"/>
              <a:cs typeface="Arial"/>
            </a:endParaRPr>
          </a:p>
        </p:txBody>
      </p:sp>
      <p:sp>
        <p:nvSpPr>
          <p:cNvPr id="3" name="TextBox 2">
            <a:extLst>
              <a:ext uri="{FF2B5EF4-FFF2-40B4-BE49-F238E27FC236}">
                <a16:creationId xmlns:a16="http://schemas.microsoft.com/office/drawing/2014/main" id="{78467E7A-BF19-12A4-E74A-D807D5BF7213}"/>
              </a:ext>
            </a:extLst>
          </p:cNvPr>
          <p:cNvSpPr txBox="1"/>
          <p:nvPr/>
        </p:nvSpPr>
        <p:spPr>
          <a:xfrm>
            <a:off x="1502980" y="1328209"/>
            <a:ext cx="10084675" cy="4524315"/>
          </a:xfrm>
          <a:prstGeom prst="rect">
            <a:avLst/>
          </a:prstGeom>
          <a:noFill/>
        </p:spPr>
        <p:txBody>
          <a:bodyPr wrap="square" lIns="91440" tIns="45720" rIns="91440" bIns="45720" rtlCol="0" anchor="t">
            <a:spAutoFit/>
          </a:bodyPr>
          <a:lstStyle/>
          <a:p>
            <a:r>
              <a:rPr lang="en-US" sz="3200" b="0" i="0" u="none" strike="noStrike" kern="1200" cap="none" spc="0" baseline="0" dirty="0">
                <a:solidFill>
                  <a:srgbClr val="2C7470"/>
                </a:solidFill>
                <a:uFillTx/>
                <a:latin typeface="EC Square Sans Pro"/>
              </a:rPr>
              <a:t> </a:t>
            </a:r>
          </a:p>
          <a:p>
            <a:pPr marL="457200" indent="-457200">
              <a:buFontTx/>
              <a:buChar char="-"/>
            </a:pPr>
            <a:r>
              <a:rPr lang="en-US" sz="3200" b="0" i="0" u="none" strike="noStrike" kern="1200" cap="none" spc="0" baseline="0" dirty="0">
                <a:solidFill>
                  <a:srgbClr val="2C7470"/>
                </a:solidFill>
                <a:uFillTx/>
                <a:latin typeface="EC Square Sans Pro"/>
              </a:rPr>
              <a:t>diagnostic tests, </a:t>
            </a:r>
          </a:p>
          <a:p>
            <a:pPr marL="457200" indent="-457200">
              <a:buFontTx/>
              <a:buChar char="-"/>
            </a:pPr>
            <a:r>
              <a:rPr lang="en-US" sz="3200" b="0" i="0" u="none" strike="noStrike" kern="1200" cap="none" spc="0" baseline="0" dirty="0">
                <a:solidFill>
                  <a:srgbClr val="2C7470"/>
                </a:solidFill>
                <a:uFillTx/>
                <a:latin typeface="EC Square Sans Pro"/>
              </a:rPr>
              <a:t>drug administration, </a:t>
            </a:r>
          </a:p>
          <a:p>
            <a:pPr marL="457200" indent="-457200">
              <a:buFontTx/>
              <a:buChar char="-"/>
            </a:pPr>
            <a:r>
              <a:rPr lang="en-US" sz="3200" b="0" i="0" u="none" strike="noStrike" kern="1200" cap="none" spc="0" baseline="0" dirty="0">
                <a:solidFill>
                  <a:srgbClr val="2C7470"/>
                </a:solidFill>
                <a:uFillTx/>
                <a:latin typeface="EC Square Sans Pro"/>
              </a:rPr>
              <a:t>drug dosage, </a:t>
            </a:r>
          </a:p>
          <a:p>
            <a:pPr marL="457200" indent="-457200">
              <a:buFontTx/>
              <a:buChar char="-"/>
            </a:pPr>
            <a:r>
              <a:rPr lang="en-US" sz="3200" b="0" i="0" u="none" strike="noStrike" kern="1200" cap="none" spc="0" baseline="0" dirty="0">
                <a:solidFill>
                  <a:srgbClr val="2C7470"/>
                </a:solidFill>
                <a:uFillTx/>
                <a:latin typeface="EC Square Sans Pro" panose="020B0506040000020004" pitchFamily="34" charset="0"/>
              </a:rPr>
              <a:t>alternatives t</a:t>
            </a:r>
            <a:r>
              <a:rPr lang="en-US" sz="3200" dirty="0">
                <a:solidFill>
                  <a:srgbClr val="2C7470"/>
                </a:solidFill>
                <a:latin typeface="EC Square Sans Pro" panose="020B0506040000020004" pitchFamily="34" charset="0"/>
              </a:rPr>
              <a:t>o the use of </a:t>
            </a:r>
            <a:r>
              <a:rPr lang="en-US" sz="3200" b="0" i="0" u="none" strike="noStrike" kern="1200" cap="none" spc="0" baseline="0" dirty="0">
                <a:solidFill>
                  <a:srgbClr val="2C7470"/>
                </a:solidFill>
                <a:uFillTx/>
                <a:latin typeface="EC Square Sans Pro" panose="020B0506040000020004" pitchFamily="34" charset="0"/>
              </a:rPr>
              <a:t>antimicrobials, </a:t>
            </a:r>
          </a:p>
          <a:p>
            <a:pPr marL="457200" indent="-457200">
              <a:buFontTx/>
              <a:buChar char="-"/>
            </a:pPr>
            <a:r>
              <a:rPr lang="en-US" sz="3200" b="0" i="0" u="none" strike="noStrike" kern="1200" cap="none" spc="0" baseline="0" dirty="0">
                <a:solidFill>
                  <a:srgbClr val="2C7470"/>
                </a:solidFill>
                <a:uFillTx/>
                <a:latin typeface="EC Square Sans Pro"/>
              </a:rPr>
              <a:t>monitoring and review of antimicrobial use practices, among others</a:t>
            </a:r>
          </a:p>
          <a:p>
            <a:pPr marL="457200" indent="-457200">
              <a:buFontTx/>
              <a:buChar char="-"/>
            </a:pPr>
            <a:r>
              <a:rPr lang="es-ES" sz="3200" err="1">
                <a:solidFill>
                  <a:srgbClr val="2C7470"/>
                </a:solidFill>
                <a:latin typeface="EC Square Sans Pro"/>
              </a:rPr>
              <a:t>pathogen</a:t>
            </a:r>
            <a:r>
              <a:rPr lang="es-ES" sz="3200" dirty="0">
                <a:solidFill>
                  <a:srgbClr val="2C7470"/>
                </a:solidFill>
                <a:latin typeface="EC Square Sans Pro"/>
              </a:rPr>
              <a:t> </a:t>
            </a:r>
            <a:r>
              <a:rPr lang="es-ES" sz="3200" err="1">
                <a:solidFill>
                  <a:srgbClr val="2C7470"/>
                </a:solidFill>
                <a:latin typeface="EC Square Sans Pro"/>
              </a:rPr>
              <a:t>identification</a:t>
            </a:r>
            <a:endParaRPr lang="es-ES" sz="3200">
              <a:solidFill>
                <a:srgbClr val="2C7470"/>
              </a:solidFill>
              <a:latin typeface="EC Square Sans Pro"/>
            </a:endParaRPr>
          </a:p>
          <a:p>
            <a:pPr marL="457200" indent="-457200">
              <a:buFontTx/>
              <a:buChar char="-"/>
            </a:pPr>
            <a:r>
              <a:rPr lang="es-ES" sz="3200" dirty="0" err="1">
                <a:solidFill>
                  <a:srgbClr val="2C7470"/>
                </a:solidFill>
                <a:latin typeface="EC Square Sans Pro" panose="020B0506040000020004" pitchFamily="34" charset="0"/>
              </a:rPr>
              <a:t>susceptibility</a:t>
            </a:r>
            <a:r>
              <a:rPr lang="es-ES" sz="3200" dirty="0">
                <a:solidFill>
                  <a:srgbClr val="2C7470"/>
                </a:solidFill>
                <a:latin typeface="EC Square Sans Pro" panose="020B0506040000020004" pitchFamily="34" charset="0"/>
              </a:rPr>
              <a:t> </a:t>
            </a:r>
            <a:r>
              <a:rPr lang="es-ES" sz="3200" dirty="0" err="1">
                <a:solidFill>
                  <a:srgbClr val="2C7470"/>
                </a:solidFill>
                <a:latin typeface="EC Square Sans Pro" panose="020B0506040000020004" pitchFamily="34" charset="0"/>
              </a:rPr>
              <a:t>testing</a:t>
            </a: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303485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2a – </a:t>
            </a:r>
            <a:r>
              <a:rPr lang="nl-NL" sz="3200" b="1" kern="0" dirty="0" err="1">
                <a:latin typeface="EC Square Sans Pro" panose="020B0506040000020004" pitchFamily="34" charset="0"/>
              </a:rPr>
              <a:t>Find</a:t>
            </a:r>
            <a:r>
              <a:rPr lang="nl-NL" sz="3200" b="1" kern="0" dirty="0">
                <a:latin typeface="EC Square Sans Pro" panose="020B0506040000020004" pitchFamily="34" charset="0"/>
              </a:rPr>
              <a:t> </a:t>
            </a:r>
            <a:r>
              <a:rPr lang="nl-NL" sz="3200" b="1" u="sng" kern="0" dirty="0" err="1">
                <a:latin typeface="EC Square Sans Pro" panose="020B0506040000020004" pitchFamily="34" charset="0"/>
              </a:rPr>
              <a:t>solutions</a:t>
            </a:r>
            <a:r>
              <a:rPr lang="nl-NL" sz="3200" b="1" u="sng" kern="0" dirty="0">
                <a:latin typeface="EC Square Sans Pro" panose="020B0506040000020004" pitchFamily="34" charset="0"/>
              </a:rPr>
              <a:t> </a:t>
            </a:r>
            <a:r>
              <a:rPr lang="nl-NL" sz="3200" b="1" kern="0" dirty="0" err="1">
                <a:latin typeface="EC Square Sans Pro" panose="020B0506040000020004" pitchFamily="34" charset="0"/>
              </a:rPr>
              <a:t>to</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the</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&amp;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identified</a:t>
            </a:r>
            <a:r>
              <a:rPr lang="nl-NL" sz="3200" b="1" kern="0" dirty="0">
                <a:latin typeface="EC Square Sans Pro" panose="020B0506040000020004" pitchFamily="34" charset="0"/>
              </a:rPr>
              <a:t> in GE1– </a:t>
            </a:r>
            <a:r>
              <a:rPr lang="nl-NL" sz="3200" b="1" u="sng" kern="0" dirty="0">
                <a:latin typeface="EC Square Sans Pro" panose="020B0506040000020004" pitchFamily="34" charset="0"/>
              </a:rPr>
              <a:t>husbandry practices</a:t>
            </a:r>
            <a:endParaRPr lang="es-ES" sz="32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1432633" cy="89552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4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extBox 1">
            <a:extLst>
              <a:ext uri="{FF2B5EF4-FFF2-40B4-BE49-F238E27FC236}">
                <a16:creationId xmlns:a16="http://schemas.microsoft.com/office/drawing/2014/main" id="{20211CAB-94C0-035B-A38B-98EB4EF930D8}"/>
              </a:ext>
            </a:extLst>
          </p:cNvPr>
          <p:cNvSpPr txBox="1"/>
          <p:nvPr/>
        </p:nvSpPr>
        <p:spPr>
          <a:xfrm>
            <a:off x="457199" y="1364968"/>
            <a:ext cx="11277602" cy="954107"/>
          </a:xfrm>
          <a:prstGeom prst="rect">
            <a:avLst/>
          </a:prstGeom>
          <a:noFill/>
        </p:spPr>
        <p:txBody>
          <a:bodyPr wrap="square" lIns="91440" tIns="45720" rIns="91440" bIns="45720" rtlCol="0" anchor="t">
            <a:spAutoFit/>
          </a:bodyPr>
          <a:lstStyle/>
          <a:p>
            <a:r>
              <a:rPr lang="es-ES" sz="2800" err="1">
                <a:solidFill>
                  <a:srgbClr val="2C7470"/>
                </a:solidFill>
                <a:latin typeface="EC Square Sans Pro"/>
              </a:rPr>
              <a:t>Farmers</a:t>
            </a:r>
            <a:r>
              <a:rPr lang="es-ES" sz="2800" dirty="0">
                <a:solidFill>
                  <a:srgbClr val="2C7470"/>
                </a:solidFill>
                <a:latin typeface="EC Square Sans Pro"/>
              </a:rPr>
              <a:t> and </a:t>
            </a:r>
            <a:r>
              <a:rPr lang="es-ES" sz="2800" err="1">
                <a:solidFill>
                  <a:srgbClr val="2C7470"/>
                </a:solidFill>
                <a:latin typeface="EC Square Sans Pro"/>
              </a:rPr>
              <a:t>veterinarians</a:t>
            </a:r>
            <a:r>
              <a:rPr lang="es-ES" sz="2800" dirty="0">
                <a:solidFill>
                  <a:srgbClr val="2C7470"/>
                </a:solidFill>
                <a:latin typeface="EC Square Sans Pro"/>
              </a:rPr>
              <a:t> </a:t>
            </a:r>
            <a:r>
              <a:rPr lang="es-ES" sz="2800" err="1">
                <a:solidFill>
                  <a:srgbClr val="2C7470"/>
                </a:solidFill>
                <a:latin typeface="EC Square Sans Pro"/>
              </a:rPr>
              <a:t>should</a:t>
            </a:r>
            <a:r>
              <a:rPr lang="es-ES" sz="2800" dirty="0">
                <a:solidFill>
                  <a:srgbClr val="2C7470"/>
                </a:solidFill>
                <a:latin typeface="EC Square Sans Pro"/>
              </a:rPr>
              <a:t> be </a:t>
            </a:r>
            <a:r>
              <a:rPr lang="es-ES" sz="2800" err="1">
                <a:solidFill>
                  <a:srgbClr val="2C7470"/>
                </a:solidFill>
                <a:latin typeface="EC Square Sans Pro"/>
              </a:rPr>
              <a:t>grouped</a:t>
            </a:r>
            <a:r>
              <a:rPr lang="es-ES" sz="2800" dirty="0">
                <a:solidFill>
                  <a:srgbClr val="2C7470"/>
                </a:solidFill>
                <a:latin typeface="EC Square Sans Pro"/>
              </a:rPr>
              <a:t> </a:t>
            </a:r>
            <a:r>
              <a:rPr lang="es-ES" sz="2800" err="1">
                <a:solidFill>
                  <a:srgbClr val="2C7470"/>
                </a:solidFill>
                <a:latin typeface="EC Square Sans Pro"/>
              </a:rPr>
              <a:t>together</a:t>
            </a:r>
            <a:r>
              <a:rPr lang="es-ES" sz="2800" dirty="0">
                <a:solidFill>
                  <a:srgbClr val="2C7470"/>
                </a:solidFill>
                <a:latin typeface="EC Square Sans Pro"/>
              </a:rPr>
              <a:t> per </a:t>
            </a:r>
            <a:r>
              <a:rPr lang="es-ES" sz="2800" err="1">
                <a:solidFill>
                  <a:srgbClr val="2C7470"/>
                </a:solidFill>
                <a:latin typeface="EC Square Sans Pro"/>
              </a:rPr>
              <a:t>species</a:t>
            </a:r>
            <a:r>
              <a:rPr lang="es-ES" sz="2800" dirty="0">
                <a:solidFill>
                  <a:srgbClr val="2C7470"/>
                </a:solidFill>
                <a:latin typeface="EC Square Sans Pro"/>
              </a:rPr>
              <a:t>. </a:t>
            </a:r>
          </a:p>
          <a:p>
            <a:r>
              <a:rPr lang="es-ES" sz="2800" dirty="0" err="1">
                <a:solidFill>
                  <a:srgbClr val="2C7470"/>
                </a:solidFill>
                <a:latin typeface="EC Square Sans Pro"/>
              </a:rPr>
              <a:t>Take</a:t>
            </a:r>
            <a:r>
              <a:rPr lang="es-ES" sz="2800" dirty="0">
                <a:solidFill>
                  <a:srgbClr val="2C7470"/>
                </a:solidFill>
                <a:latin typeface="EC Square Sans Pro"/>
              </a:rPr>
              <a:t> a </a:t>
            </a:r>
            <a:r>
              <a:rPr lang="es-ES" sz="2800" dirty="0" err="1">
                <a:solidFill>
                  <a:srgbClr val="2C7470"/>
                </a:solidFill>
                <a:latin typeface="EC Square Sans Pro"/>
              </a:rPr>
              <a:t>flip-over</a:t>
            </a:r>
            <a:r>
              <a:rPr lang="es-ES" sz="2800" dirty="0">
                <a:solidFill>
                  <a:srgbClr val="2C7470"/>
                </a:solidFill>
                <a:latin typeface="EC Square Sans Pro"/>
              </a:rPr>
              <a:t> </a:t>
            </a:r>
            <a:r>
              <a:rPr lang="es-ES" sz="2800" dirty="0" err="1">
                <a:solidFill>
                  <a:srgbClr val="2C7470"/>
                </a:solidFill>
                <a:latin typeface="EC Square Sans Pro"/>
              </a:rPr>
              <a:t>to</a:t>
            </a:r>
            <a:r>
              <a:rPr lang="es-ES" sz="2800" dirty="0">
                <a:solidFill>
                  <a:srgbClr val="2C7470"/>
                </a:solidFill>
                <a:latin typeface="EC Square Sans Pro"/>
              </a:rPr>
              <a:t> </a:t>
            </a:r>
            <a:r>
              <a:rPr lang="es-ES" sz="2800" dirty="0" err="1">
                <a:solidFill>
                  <a:srgbClr val="2C7470"/>
                </a:solidFill>
                <a:latin typeface="EC Square Sans Pro"/>
              </a:rPr>
              <a:t>answer</a:t>
            </a:r>
            <a:r>
              <a:rPr lang="es-ES" sz="2800" dirty="0">
                <a:solidFill>
                  <a:srgbClr val="2C7470"/>
                </a:solidFill>
                <a:latin typeface="EC Square Sans Pro"/>
              </a:rPr>
              <a:t> </a:t>
            </a:r>
            <a:r>
              <a:rPr lang="es-ES" sz="2800" dirty="0" err="1">
                <a:solidFill>
                  <a:srgbClr val="2C7470"/>
                </a:solidFill>
                <a:latin typeface="EC Square Sans Pro"/>
              </a:rPr>
              <a:t>the</a:t>
            </a:r>
            <a:r>
              <a:rPr lang="es-ES" sz="2800" dirty="0">
                <a:solidFill>
                  <a:srgbClr val="2C7470"/>
                </a:solidFill>
                <a:latin typeface="EC Square Sans Pro"/>
              </a:rPr>
              <a:t> </a:t>
            </a:r>
            <a:r>
              <a:rPr lang="es-ES" sz="2800" dirty="0" err="1">
                <a:solidFill>
                  <a:srgbClr val="2C7470"/>
                </a:solidFill>
                <a:latin typeface="EC Square Sans Pro"/>
              </a:rPr>
              <a:t>following</a:t>
            </a:r>
            <a:r>
              <a:rPr lang="es-ES" sz="2800" dirty="0">
                <a:solidFill>
                  <a:srgbClr val="2C7470"/>
                </a:solidFill>
                <a:latin typeface="EC Square Sans Pro"/>
              </a:rPr>
              <a:t> </a:t>
            </a:r>
            <a:r>
              <a:rPr lang="es-ES" sz="2800" dirty="0" err="1">
                <a:solidFill>
                  <a:srgbClr val="2C7470"/>
                </a:solidFill>
                <a:latin typeface="EC Square Sans Pro"/>
              </a:rPr>
              <a:t>questions</a:t>
            </a:r>
            <a:r>
              <a:rPr lang="es-ES" sz="2800" dirty="0">
                <a:solidFill>
                  <a:srgbClr val="2C7470"/>
                </a:solidFill>
                <a:latin typeface="EC Square Sans Pro"/>
              </a:rPr>
              <a:t> (</a:t>
            </a:r>
            <a:r>
              <a:rPr lang="es-ES" sz="2800" dirty="0" err="1">
                <a:solidFill>
                  <a:srgbClr val="2C7470"/>
                </a:solidFill>
                <a:latin typeface="EC Square Sans Pro"/>
              </a:rPr>
              <a:t>work</a:t>
            </a:r>
            <a:r>
              <a:rPr lang="es-ES" sz="2800" dirty="0">
                <a:solidFill>
                  <a:srgbClr val="2C7470"/>
                </a:solidFill>
                <a:latin typeface="EC Square Sans Pro"/>
              </a:rPr>
              <a:t> </a:t>
            </a:r>
            <a:r>
              <a:rPr lang="es-ES" sz="2800" dirty="0" err="1">
                <a:solidFill>
                  <a:srgbClr val="2C7470"/>
                </a:solidFill>
                <a:latin typeface="EC Square Sans Pro"/>
              </a:rPr>
              <a:t>with</a:t>
            </a:r>
            <a:r>
              <a:rPr lang="es-ES" sz="2800" dirty="0">
                <a:solidFill>
                  <a:srgbClr val="2C7470"/>
                </a:solidFill>
                <a:latin typeface="EC Square Sans Pro"/>
              </a:rPr>
              <a:t> </a:t>
            </a:r>
            <a:r>
              <a:rPr lang="es-ES" sz="2800" dirty="0" err="1">
                <a:solidFill>
                  <a:srgbClr val="2C7470"/>
                </a:solidFill>
                <a:latin typeface="EC Square Sans Pro"/>
              </a:rPr>
              <a:t>post-its</a:t>
            </a:r>
            <a:r>
              <a:rPr lang="es-ES" sz="2800" dirty="0">
                <a:solidFill>
                  <a:srgbClr val="2C7470"/>
                </a:solidFill>
                <a:latin typeface="EC Square Sans Pro"/>
              </a:rPr>
              <a:t>)</a:t>
            </a:r>
          </a:p>
        </p:txBody>
      </p:sp>
      <p:sp>
        <p:nvSpPr>
          <p:cNvPr id="3" name="TextBox 2">
            <a:extLst>
              <a:ext uri="{FF2B5EF4-FFF2-40B4-BE49-F238E27FC236}">
                <a16:creationId xmlns:a16="http://schemas.microsoft.com/office/drawing/2014/main" id="{640D6EA9-ABD1-6785-3802-CEA560290453}"/>
              </a:ext>
            </a:extLst>
          </p:cNvPr>
          <p:cNvSpPr txBox="1"/>
          <p:nvPr/>
        </p:nvSpPr>
        <p:spPr>
          <a:xfrm>
            <a:off x="558135" y="2954696"/>
            <a:ext cx="11277602" cy="876266"/>
          </a:xfrm>
          <a:prstGeom prst="rect">
            <a:avLst/>
          </a:prstGeom>
          <a:noFill/>
        </p:spPr>
        <p:txBody>
          <a:bodyPr wrap="square" rtlCol="0">
            <a:spAutoFit/>
          </a:bodyPr>
          <a:lstStyle/>
          <a:p>
            <a:pPr marL="742950" lvl="1" indent="-285750" rtl="0">
              <a:lnSpc>
                <a:spcPct val="107000"/>
              </a:lnSpc>
              <a:spcAft>
                <a:spcPts val="800"/>
              </a:spcAft>
              <a:buFont typeface="Arial" panose="020B0604020202020204" pitchFamily="34" charset="0"/>
              <a:buChar char="•"/>
              <a:tabLst>
                <a:tab pos="914400" algn="l"/>
              </a:tabLst>
            </a:pPr>
            <a:r>
              <a:rPr lang="en-U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problems/barriers previously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identified</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in GE1?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focus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on</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husbandry</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 </a:t>
            </a:r>
            <a:r>
              <a:rPr lang="es-ES" sz="2400" b="1" kern="100" dirty="0" err="1">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practices</a:t>
            </a:r>
            <a:r>
              <a:rPr lang="es-ES" sz="2400" b="1"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a:t>
            </a:r>
            <a:endParaRPr lang="es-ES" sz="24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252FBA52-BA3A-805B-7EC7-E0642C938F8E}"/>
              </a:ext>
            </a:extLst>
          </p:cNvPr>
          <p:cNvSpPr txBox="1"/>
          <p:nvPr/>
        </p:nvSpPr>
        <p:spPr>
          <a:xfrm>
            <a:off x="558135" y="4192230"/>
            <a:ext cx="11277602" cy="481094"/>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en-US" sz="2400" b="1" kern="100" dirty="0">
                <a:solidFill>
                  <a:srgbClr val="002060"/>
                </a:solidFill>
                <a:latin typeface="EC Square Sans Pro" panose="020B0506040000020004" pitchFamily="34" charset="0"/>
                <a:cs typeface="Times New Roman" panose="02020603050405020304" pitchFamily="18" charset="0"/>
              </a:rPr>
              <a:t>What are the solutions to address these barriers? </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76740ED-27DB-1A58-BA87-16CEFB5AC682}"/>
              </a:ext>
            </a:extLst>
          </p:cNvPr>
          <p:cNvSpPr txBox="1"/>
          <p:nvPr/>
        </p:nvSpPr>
        <p:spPr>
          <a:xfrm>
            <a:off x="474256" y="5120203"/>
            <a:ext cx="11277602" cy="876266"/>
          </a:xfrm>
          <a:prstGeom prst="rect">
            <a:avLst/>
          </a:prstGeom>
          <a:noFill/>
        </p:spPr>
        <p:txBody>
          <a:bodyPr wrap="square" rtlCol="0">
            <a:spAutoFit/>
          </a:bodyPr>
          <a:lstStyle/>
          <a:p>
            <a:pPr marL="742950" lvl="1" indent="-285750">
              <a:lnSpc>
                <a:spcPct val="107000"/>
              </a:lnSpc>
              <a:spcAft>
                <a:spcPts val="800"/>
              </a:spcAft>
              <a:buFont typeface="Arial" panose="020B0604020202020204" pitchFamily="34" charset="0"/>
              <a:buChar char="•"/>
              <a:tabLst>
                <a:tab pos="914400" algn="l"/>
              </a:tabLst>
            </a:pPr>
            <a:r>
              <a:rPr lang="nl-NL" sz="2400" b="1" kern="100" dirty="0" err="1">
                <a:solidFill>
                  <a:srgbClr val="002060"/>
                </a:solidFill>
                <a:latin typeface="EC Square Sans Pro" panose="020B0506040000020004" pitchFamily="34" charset="0"/>
                <a:cs typeface="Times New Roman" panose="02020603050405020304" pitchFamily="18" charset="0"/>
              </a:rPr>
              <a:t>Create</a:t>
            </a:r>
            <a:r>
              <a:rPr lang="nl-NL" sz="2400" b="1" kern="100" dirty="0">
                <a:solidFill>
                  <a:srgbClr val="002060"/>
                </a:solidFill>
                <a:latin typeface="EC Square Sans Pro" panose="020B0506040000020004" pitchFamily="34" charset="0"/>
                <a:cs typeface="Times New Roman" panose="02020603050405020304" pitchFamily="18" charset="0"/>
              </a:rPr>
              <a:t> a SMART goal </a:t>
            </a:r>
            <a:r>
              <a:rPr lang="nl-NL" sz="2400" b="1" kern="100" dirty="0" err="1">
                <a:solidFill>
                  <a:srgbClr val="002060"/>
                </a:solidFill>
                <a:latin typeface="EC Square Sans Pro" panose="020B0506040000020004" pitchFamily="34" charset="0"/>
                <a:cs typeface="Times New Roman" panose="02020603050405020304" pitchFamily="18" charset="0"/>
              </a:rPr>
              <a:t>for</a:t>
            </a:r>
            <a:r>
              <a:rPr lang="nl-NL" sz="2400" b="1" kern="100" dirty="0">
                <a:solidFill>
                  <a:srgbClr val="002060"/>
                </a:solidFill>
                <a:latin typeface="EC Square Sans Pro" panose="020B0506040000020004" pitchFamily="34" charset="0"/>
                <a:cs typeface="Times New Roman" panose="02020603050405020304" pitchFamily="18" charset="0"/>
              </a:rPr>
              <a:t> </a:t>
            </a:r>
            <a:r>
              <a:rPr lang="nl-NL" sz="2400" b="1" kern="100" dirty="0" err="1">
                <a:solidFill>
                  <a:srgbClr val="002060"/>
                </a:solidFill>
                <a:latin typeface="EC Square Sans Pro" panose="020B0506040000020004" pitchFamily="34" charset="0"/>
                <a:cs typeface="Times New Roman" panose="02020603050405020304" pitchFamily="18" charset="0"/>
              </a:rPr>
              <a:t>yourself</a:t>
            </a:r>
            <a:r>
              <a:rPr lang="nl-NL" sz="2400" b="1" kern="100" dirty="0">
                <a:solidFill>
                  <a:srgbClr val="002060"/>
                </a:solidFill>
                <a:latin typeface="EC Square Sans Pro" panose="020B0506040000020004" pitchFamily="34" charset="0"/>
                <a:cs typeface="Times New Roman" panose="02020603050405020304" pitchFamily="18" charset="0"/>
              </a:rPr>
              <a:t> - </a:t>
            </a:r>
            <a:r>
              <a:rPr lang="en-US" sz="2400" b="1"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400" b="1" kern="100" dirty="0">
              <a:solidFill>
                <a:srgbClr val="002060"/>
              </a:solidFill>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217450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260254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latin typeface="EC Square Sans Pro" panose="020B0506040000020004" pitchFamily="34" charset="0"/>
              </a:rPr>
              <a:t>Group </a:t>
            </a:r>
            <a:r>
              <a:rPr lang="nl-NL" sz="2800" kern="0" dirty="0" err="1">
                <a:latin typeface="EC Square Sans Pro" panose="020B0506040000020004" pitchFamily="34" charset="0"/>
              </a:rPr>
              <a:t>exercise</a:t>
            </a:r>
            <a:r>
              <a:rPr lang="nl-NL" sz="2800" kern="0" dirty="0">
                <a:latin typeface="EC Square Sans Pro" panose="020B0506040000020004" pitchFamily="34" charset="0"/>
              </a:rPr>
              <a:t> 2b - </a:t>
            </a:r>
            <a:r>
              <a:rPr lang="nl-NL" sz="2800" b="1" kern="0" dirty="0">
                <a:latin typeface="EC Square Sans Pro" panose="020B0506040000020004" pitchFamily="34" charset="0"/>
              </a:rPr>
              <a:t>Find </a:t>
            </a:r>
            <a:r>
              <a:rPr lang="nl-NL" sz="2800" b="1" u="sng" kern="0" dirty="0">
                <a:latin typeface="EC Square Sans Pro" panose="020B0506040000020004" pitchFamily="34" charset="0"/>
              </a:rPr>
              <a:t>solutions</a:t>
            </a:r>
            <a:r>
              <a:rPr lang="nl-NL" sz="2800" b="1" kern="0" dirty="0">
                <a:latin typeface="EC Square Sans Pro" panose="020B0506040000020004" pitchFamily="34" charset="0"/>
              </a:rPr>
              <a:t> to </a:t>
            </a:r>
            <a:r>
              <a:rPr lang="nl-NL" sz="2800" b="1" kern="0" dirty="0" err="1">
                <a:latin typeface="EC Square Sans Pro" panose="020B0506040000020004" pitchFamily="34" charset="0"/>
              </a:rPr>
              <a:t>address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problems</a:t>
            </a:r>
            <a:r>
              <a:rPr lang="nl-NL" sz="2800" b="1" kern="0" dirty="0">
                <a:latin typeface="EC Square Sans Pro" panose="020B0506040000020004" pitchFamily="34" charset="0"/>
              </a:rPr>
              <a:t> &amp; </a:t>
            </a:r>
            <a:r>
              <a:rPr lang="nl-NL" sz="2800" b="1" kern="0" dirty="0" err="1">
                <a:latin typeface="EC Square Sans Pro" panose="020B0506040000020004" pitchFamily="34" charset="0"/>
              </a:rPr>
              <a:t>barriers</a:t>
            </a:r>
            <a:r>
              <a:rPr lang="nl-NL" sz="2800" b="1" kern="0" dirty="0">
                <a:latin typeface="EC Square Sans Pro" panose="020B0506040000020004" pitchFamily="34" charset="0"/>
              </a:rPr>
              <a:t> </a:t>
            </a:r>
            <a:r>
              <a:rPr lang="nl-NL" sz="2800" b="1" kern="0" dirty="0" err="1">
                <a:latin typeface="EC Square Sans Pro" panose="020B0506040000020004" pitchFamily="34" charset="0"/>
              </a:rPr>
              <a:t>from</a:t>
            </a:r>
            <a:r>
              <a:rPr lang="nl-NL" sz="2800" b="1" kern="0" dirty="0">
                <a:latin typeface="EC Square Sans Pro" panose="020B0506040000020004" pitchFamily="34" charset="0"/>
              </a:rPr>
              <a:t> GE1 –</a:t>
            </a:r>
            <a:r>
              <a:rPr lang="nl-NL" sz="2800" b="1" u="sng" kern="0" dirty="0" err="1">
                <a:latin typeface="EC Square Sans Pro" panose="020B0506040000020004" pitchFamily="34" charset="0"/>
              </a:rPr>
              <a:t>Reduced</a:t>
            </a:r>
            <a:r>
              <a:rPr lang="nl-NL" sz="2800" b="1" u="sng" kern="0" dirty="0">
                <a:latin typeface="EC Square Sans Pro" panose="020B0506040000020004" pitchFamily="34" charset="0"/>
              </a:rPr>
              <a:t> and responsible use of antimicrobials</a:t>
            </a:r>
            <a:endParaRPr lang="es-ES" sz="2800" b="1" u="sng" kern="0" dirty="0">
              <a:latin typeface="EC Square Sans Pro" panose="020B0506040000020004" pitchFamily="34" charset="0"/>
            </a:endParaRPr>
          </a:p>
        </p:txBody>
      </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8" y="1486419"/>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es-ES" sz="2400" dirty="0" err="1">
                <a:solidFill>
                  <a:srgbClr val="2C7470"/>
                </a:solidFill>
                <a:latin typeface="EC Square Sans Pro" panose="020B0506040000020004" pitchFamily="34" charset="0"/>
              </a:rPr>
              <a:t>Farmers</a:t>
            </a:r>
            <a:r>
              <a:rPr lang="es-ES" sz="2400" dirty="0">
                <a:solidFill>
                  <a:srgbClr val="2C7470"/>
                </a:solidFill>
                <a:latin typeface="EC Square Sans Pro" panose="020B0506040000020004" pitchFamily="34" charset="0"/>
              </a:rPr>
              <a:t> and </a:t>
            </a:r>
            <a:r>
              <a:rPr lang="es-ES" sz="2400" dirty="0" err="1">
                <a:solidFill>
                  <a:srgbClr val="2C7470"/>
                </a:solidFill>
                <a:latin typeface="EC Square Sans Pro" panose="020B0506040000020004" pitchFamily="34" charset="0"/>
              </a:rPr>
              <a:t>veterinarians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should</a:t>
            </a:r>
            <a:r>
              <a:rPr lang="es-ES" sz="2400" dirty="0">
                <a:solidFill>
                  <a:srgbClr val="2C7470"/>
                </a:solidFill>
                <a:latin typeface="EC Square Sans Pro" panose="020B0506040000020004" pitchFamily="34" charset="0"/>
              </a:rPr>
              <a:t> be </a:t>
            </a:r>
            <a:r>
              <a:rPr lang="es-ES" sz="2400" dirty="0" err="1">
                <a:solidFill>
                  <a:srgbClr val="2C7470"/>
                </a:solidFill>
                <a:latin typeface="EC Square Sans Pro" panose="020B0506040000020004" pitchFamily="34" charset="0"/>
              </a:rPr>
              <a:t>grouped</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together</a:t>
            </a:r>
            <a:r>
              <a:rPr lang="es-ES" sz="2400" dirty="0">
                <a:solidFill>
                  <a:srgbClr val="2C7470"/>
                </a:solidFill>
                <a:latin typeface="EC Square Sans Pro" panose="020B0506040000020004" pitchFamily="34" charset="0"/>
              </a:rPr>
              <a:t> per </a:t>
            </a:r>
            <a:r>
              <a:rPr lang="es-ES" sz="2400" dirty="0" err="1">
                <a:solidFill>
                  <a:srgbClr val="2C7470"/>
                </a:solidFill>
                <a:latin typeface="EC Square Sans Pro" panose="020B0506040000020004" pitchFamily="34" charset="0"/>
              </a:rPr>
              <a:t>specie</a:t>
            </a:r>
            <a:r>
              <a:rPr lang="es-ES" sz="2400" dirty="0" err="1">
                <a:solidFill>
                  <a:srgbClr val="FF0000"/>
                </a:solidFill>
                <a:latin typeface="EC Square Sans Pro" panose="020B0506040000020004" pitchFamily="34" charset="0"/>
              </a:rPr>
              <a:t>s</a:t>
            </a:r>
            <a:r>
              <a:rPr lang="es-ES" sz="2400" dirty="0">
                <a:solidFill>
                  <a:srgbClr val="2C7470"/>
                </a:solidFill>
                <a:latin typeface="EC Square Sans Pro" panose="020B0506040000020004" pitchFamily="34" charset="0"/>
              </a:rPr>
              <a:t>. </a:t>
            </a:r>
          </a:p>
          <a:p>
            <a:r>
              <a:rPr lang="es-ES" sz="2400" dirty="0" err="1">
                <a:solidFill>
                  <a:srgbClr val="2C7470"/>
                </a:solidFill>
                <a:latin typeface="EC Square Sans Pro" panose="020B0506040000020004" pitchFamily="34" charset="0"/>
              </a:rPr>
              <a:t>Take</a:t>
            </a:r>
            <a:r>
              <a:rPr lang="es-ES" sz="2400" dirty="0">
                <a:solidFill>
                  <a:srgbClr val="2C7470"/>
                </a:solidFill>
                <a:latin typeface="EC Square Sans Pro" panose="020B0506040000020004" pitchFamily="34" charset="0"/>
              </a:rPr>
              <a:t> a </a:t>
            </a:r>
            <a:r>
              <a:rPr lang="es-ES" sz="2400" dirty="0" err="1">
                <a:solidFill>
                  <a:srgbClr val="2C7470"/>
                </a:solidFill>
                <a:latin typeface="EC Square Sans Pro" panose="020B0506040000020004" pitchFamily="34" charset="0"/>
              </a:rPr>
              <a:t>flip-over</a:t>
            </a:r>
            <a:r>
              <a:rPr lang="es-ES" sz="2400" dirty="0">
                <a:solidFill>
                  <a:srgbClr val="2C7470"/>
                </a:solidFill>
                <a:latin typeface="EC Square Sans Pro" panose="020B0506040000020004" pitchFamily="34" charset="0"/>
              </a:rPr>
              <a:t> to </a:t>
            </a:r>
            <a:r>
              <a:rPr lang="es-ES" sz="2400" dirty="0" err="1">
                <a:solidFill>
                  <a:srgbClr val="2C7470"/>
                </a:solidFill>
                <a:latin typeface="EC Square Sans Pro" panose="020B0506040000020004" pitchFamily="34" charset="0"/>
              </a:rPr>
              <a:t>answer</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the</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following</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questions</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work</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with</a:t>
            </a:r>
            <a:r>
              <a:rPr lang="es-ES" sz="2400" dirty="0">
                <a:solidFill>
                  <a:srgbClr val="2C7470"/>
                </a:solidFill>
                <a:latin typeface="EC Square Sans Pro" panose="020B0506040000020004" pitchFamily="34" charset="0"/>
              </a:rPr>
              <a:t> </a:t>
            </a:r>
            <a:r>
              <a:rPr lang="es-ES" sz="2400" dirty="0" err="1">
                <a:solidFill>
                  <a:srgbClr val="2C7470"/>
                </a:solidFill>
                <a:latin typeface="EC Square Sans Pro" panose="020B0506040000020004" pitchFamily="34" charset="0"/>
              </a:rPr>
              <a:t>post-its</a:t>
            </a:r>
            <a:r>
              <a:rPr lang="es-ES" sz="2400" dirty="0">
                <a:solidFill>
                  <a:srgbClr val="2C7470"/>
                </a:solidFill>
                <a:latin typeface="EC Square Sans Pro" panose="020B0506040000020004" pitchFamily="34" charset="0"/>
              </a:rPr>
              <a:t>)</a:t>
            </a: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2" name="Tijdelijke aanduiding voor inhoud 2">
            <a:extLst>
              <a:ext uri="{FF2B5EF4-FFF2-40B4-BE49-F238E27FC236}">
                <a16:creationId xmlns:a16="http://schemas.microsoft.com/office/drawing/2014/main" id="{1BE40510-A2D2-FA27-E5FF-ED933977577C}"/>
              </a:ext>
            </a:extLst>
          </p:cNvPr>
          <p:cNvSpPr txBox="1">
            <a:spLocks/>
          </p:cNvSpPr>
          <p:nvPr/>
        </p:nvSpPr>
        <p:spPr>
          <a:xfrm>
            <a:off x="247830" y="4198027"/>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latin typeface="EC Square Sans Pro" panose="020B0506040000020004" pitchFamily="34" charset="0"/>
                <a:cs typeface="Times New Roman" panose="02020603050405020304" pitchFamily="18" charset="0"/>
              </a:rPr>
              <a:t>What are the solutions to address these barriers?</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800" kern="100" dirty="0">
              <a:solidFill>
                <a:srgbClr val="002060"/>
              </a:solidFill>
              <a:latin typeface="EC Square Sans Pro" panose="020B0506040000020004" pitchFamily="34" charset="0"/>
              <a:cs typeface="Times New Roman" panose="02020603050405020304" pitchFamily="18" charset="0"/>
            </a:endParaRPr>
          </a:p>
          <a:p>
            <a:pPr marL="457200" lvl="1"/>
            <a:endParaRPr lang="nl-NL" kern="0" dirty="0">
              <a:solidFill>
                <a:sysClr val="windowText" lastClr="000000"/>
              </a:solidFill>
            </a:endParaRPr>
          </a:p>
        </p:txBody>
      </p:sp>
      <p:sp>
        <p:nvSpPr>
          <p:cNvPr id="3" name="Tijdelijke aanduiding voor inhoud 2">
            <a:extLst>
              <a:ext uri="{FF2B5EF4-FFF2-40B4-BE49-F238E27FC236}">
                <a16:creationId xmlns:a16="http://schemas.microsoft.com/office/drawing/2014/main" id="{7225F304-31D1-979A-5E2F-BB1449E57D51}"/>
              </a:ext>
            </a:extLst>
          </p:cNvPr>
          <p:cNvSpPr txBox="1">
            <a:spLocks/>
          </p:cNvSpPr>
          <p:nvPr/>
        </p:nvSpPr>
        <p:spPr>
          <a:xfrm>
            <a:off x="247829" y="2659973"/>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rtl="0">
              <a:lnSpc>
                <a:spcPct val="107000"/>
              </a:lnSpc>
              <a:spcAft>
                <a:spcPts val="800"/>
              </a:spcAft>
              <a:buFont typeface="Arial" panose="020B0604020202020204" pitchFamily="34" charset="0"/>
              <a:buChar char="•"/>
              <a:tabLst>
                <a:tab pos="914400" algn="l"/>
              </a:tabLst>
            </a:pPr>
            <a:r>
              <a:rPr lang="en-U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rPr>
              <a:t>What were the barriers towards a reduced and responsible use of antimicrobials identified in GE1? </a:t>
            </a:r>
            <a:endParaRPr lang="es-ES" sz="2800" kern="100" dirty="0">
              <a:solidFill>
                <a:srgbClr val="002060"/>
              </a:solidFill>
              <a:effectLst/>
              <a:latin typeface="EC Square Sans Pro" panose="020B0506040000020004" pitchFamily="34" charset="0"/>
              <a:ea typeface="Calibri" panose="020F05020202040302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
        <p:nvSpPr>
          <p:cNvPr id="4" name="Tijdelijke aanduiding voor inhoud 2">
            <a:extLst>
              <a:ext uri="{FF2B5EF4-FFF2-40B4-BE49-F238E27FC236}">
                <a16:creationId xmlns:a16="http://schemas.microsoft.com/office/drawing/2014/main" id="{BAF4D421-EB39-F93C-0EFC-9E405ECB535F}"/>
              </a:ext>
            </a:extLst>
          </p:cNvPr>
          <p:cNvSpPr txBox="1">
            <a:spLocks/>
          </p:cNvSpPr>
          <p:nvPr/>
        </p:nvSpPr>
        <p:spPr>
          <a:xfrm>
            <a:off x="212104" y="5375174"/>
            <a:ext cx="11603881" cy="96258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742950" lvl="1" indent="-285750">
              <a:lnSpc>
                <a:spcPct val="107000"/>
              </a:lnSpc>
              <a:spcAft>
                <a:spcPts val="800"/>
              </a:spcAft>
              <a:buFont typeface="Arial" panose="020B0604020202020204" pitchFamily="34" charset="0"/>
              <a:buChar char="•"/>
              <a:tabLst>
                <a:tab pos="914400" algn="l"/>
              </a:tabLst>
            </a:pPr>
            <a:r>
              <a:rPr lang="nl-NL" sz="2800" kern="100" dirty="0" err="1">
                <a:solidFill>
                  <a:srgbClr val="002060"/>
                </a:solidFill>
                <a:latin typeface="EC Square Sans Pro" panose="020B0506040000020004" pitchFamily="34" charset="0"/>
                <a:cs typeface="Times New Roman" panose="02020603050405020304" pitchFamily="18" charset="0"/>
              </a:rPr>
              <a:t>Create</a:t>
            </a:r>
            <a:r>
              <a:rPr lang="nl-NL" sz="2800" kern="100" dirty="0">
                <a:solidFill>
                  <a:srgbClr val="002060"/>
                </a:solidFill>
                <a:latin typeface="EC Square Sans Pro" panose="020B0506040000020004" pitchFamily="34" charset="0"/>
                <a:cs typeface="Times New Roman" panose="02020603050405020304" pitchFamily="18" charset="0"/>
              </a:rPr>
              <a:t> a SMART goal </a:t>
            </a:r>
            <a:r>
              <a:rPr lang="nl-NL" sz="2800" kern="100" dirty="0" err="1">
                <a:solidFill>
                  <a:srgbClr val="002060"/>
                </a:solidFill>
                <a:latin typeface="EC Square Sans Pro" panose="020B0506040000020004" pitchFamily="34" charset="0"/>
                <a:cs typeface="Times New Roman" panose="02020603050405020304" pitchFamily="18" charset="0"/>
              </a:rPr>
              <a:t>for</a:t>
            </a:r>
            <a:r>
              <a:rPr lang="nl-NL" sz="2800" kern="100" dirty="0">
                <a:solidFill>
                  <a:srgbClr val="002060"/>
                </a:solidFill>
                <a:latin typeface="EC Square Sans Pro" panose="020B0506040000020004" pitchFamily="34" charset="0"/>
                <a:cs typeface="Times New Roman" panose="02020603050405020304" pitchFamily="18" charset="0"/>
              </a:rPr>
              <a:t> </a:t>
            </a:r>
            <a:r>
              <a:rPr lang="nl-NL" sz="2800" kern="100" dirty="0" err="1">
                <a:solidFill>
                  <a:srgbClr val="002060"/>
                </a:solidFill>
                <a:latin typeface="EC Square Sans Pro" panose="020B0506040000020004" pitchFamily="34" charset="0"/>
                <a:cs typeface="Times New Roman" panose="02020603050405020304" pitchFamily="18" charset="0"/>
              </a:rPr>
              <a:t>yourself</a:t>
            </a:r>
            <a:r>
              <a:rPr lang="nl-NL" sz="2800" kern="100" dirty="0">
                <a:solidFill>
                  <a:srgbClr val="002060"/>
                </a:solidFill>
                <a:latin typeface="EC Square Sans Pro" panose="020B0506040000020004" pitchFamily="34" charset="0"/>
                <a:cs typeface="Times New Roman" panose="02020603050405020304" pitchFamily="18" charset="0"/>
              </a:rPr>
              <a:t> - </a:t>
            </a:r>
            <a:r>
              <a:rPr lang="en-US" sz="2800" kern="100" dirty="0">
                <a:solidFill>
                  <a:srgbClr val="002060"/>
                </a:solidFill>
                <a:latin typeface="EC Square Sans Pro" panose="020B0506040000020004" pitchFamily="34" charset="0"/>
                <a:cs typeface="Times New Roman" panose="02020603050405020304" pitchFamily="18" charset="0"/>
              </a:rPr>
              <a:t>to be implemented on your / your client’s farm</a:t>
            </a:r>
            <a:endParaRPr lang="es-ES" sz="2800" kern="100" dirty="0">
              <a:solidFill>
                <a:srgbClr val="002060"/>
              </a:solidFill>
              <a:latin typeface="EC Square Sans Pro" panose="020B0506040000020004" pitchFamily="34" charset="0"/>
              <a:cs typeface="Times New Roman" panose="02020603050405020304" pitchFamily="18" charset="0"/>
            </a:endParaRPr>
          </a:p>
          <a:p>
            <a:endParaRPr lang="nl-NL" sz="24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1)">
                                      <p:cBhvr>
                                        <p:cTn id="2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nl-NL" sz="3200" dirty="0">
                <a:latin typeface="EC Square Sans Pro" panose="020B0506040000020004" pitchFamily="34" charset="0"/>
              </a:rPr>
              <a:t>Group exercise 3a: Presentation of the outcomes: solutions to </a:t>
            </a:r>
            <a:r>
              <a:rPr lang="nl-NL" sz="3200" b="1" u="sng" dirty="0">
                <a:latin typeface="EC Square Sans Pro" panose="020B0506040000020004" pitchFamily="34" charset="0"/>
              </a:rPr>
              <a:t>improved husbandry practices</a:t>
            </a:r>
            <a:endParaRPr lang="es-ES" sz="3200" b="1" u="sng" dirty="0">
              <a:latin typeface="EC Square Sans Pro" panose="020B0506040000020004" pitchFamily="34" charset="0"/>
            </a:endParaRP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table addresses one presenter</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GB" sz="3600" b="1" dirty="0">
                <a:solidFill>
                  <a:srgbClr val="002060"/>
                </a:solidFill>
                <a:latin typeface="EC Square Sans Pro" panose="020B0506040000020004" pitchFamily="34" charset="0"/>
                <a:cs typeface="Arial" panose="020B0604020202020204" pitchFamily="34" charset="0"/>
              </a:rPr>
              <a:t>“In what way can improved husbandry practices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nl-NL" sz="3200" kern="1200" dirty="0">
                <a:latin typeface="EC Square Sans Pro" panose="020B0506040000020004" pitchFamily="34" charset="0"/>
              </a:rPr>
              <a:t>Group exercise 3b: Presentation of the outcomes: </a:t>
            </a:r>
            <a:r>
              <a:rPr lang="nl-NL" sz="3200" b="1" u="sng" kern="1200" dirty="0">
                <a:latin typeface="EC Square Sans Pro" panose="020B0506040000020004" pitchFamily="34" charset="0"/>
              </a:rPr>
              <a:t>measures to reduce and use antimicrobials in a more responsible way</a:t>
            </a:r>
            <a:endParaRPr lang="es-ES" sz="3200" b="1" u="sng" kern="1200" dirty="0">
              <a:latin typeface="EC Square Sans Pro" panose="020B0506040000020004" pitchFamily="34" charset="0"/>
            </a:endParaRP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1025742" cy="4721798"/>
          </a:xfrm>
          <a:prstGeom prst="rect">
            <a:avLst/>
          </a:prstGeom>
        </p:spPr>
        <p:txBody>
          <a:bodyPr lIns="91440" tIns="45720" rIns="91440" bIns="45720" anchor="t"/>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indent="-285750">
              <a:spcBef>
                <a:spcPts val="1000"/>
              </a:spcBef>
              <a:buSzPct val="100000"/>
              <a:buFont typeface="Arial" panose="020B0604020202020204" pitchFamily="34" charset="0"/>
              <a:buChar char="•"/>
              <a:defRPr/>
            </a:pPr>
            <a:r>
              <a:rPr kumimoji="0" lang="en-GB" sz="2800" b="0" i="0" u="none" strike="noStrike" kern="1200" cap="none" spc="0" normalizeH="0" baseline="0" dirty="0">
                <a:ln>
                  <a:noFill/>
                </a:ln>
                <a:solidFill>
                  <a:srgbClr val="002060"/>
                </a:solidFill>
                <a:effectLst/>
                <a:uLnTx/>
                <a:uFillTx/>
                <a:latin typeface="EC Square Sans Pro"/>
                <a:cs typeface="Arial"/>
              </a:rPr>
              <a:t>Each table </a:t>
            </a:r>
            <a:r>
              <a:rPr lang="en-GB" sz="2800" dirty="0">
                <a:solidFill>
                  <a:srgbClr val="002060"/>
                </a:solidFill>
                <a:latin typeface="EC Square Sans Pro"/>
                <a:cs typeface="Arial"/>
              </a:rPr>
              <a:t>will be represented by one presenter.</a:t>
            </a:r>
            <a:endParaRPr lang="en-GB" sz="2800" b="0" i="0" u="none" strike="noStrike" kern="1200" cap="none" spc="0" normalizeH="0" baseline="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8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en-US" sz="3600" b="1" dirty="0">
                <a:solidFill>
                  <a:srgbClr val="002060"/>
                </a:solidFill>
                <a:latin typeface="EC Square Sans Pro" panose="020B0506040000020004" pitchFamily="34" charset="0"/>
                <a:cs typeface="Arial" panose="020B0604020202020204" pitchFamily="34" charset="0"/>
              </a:rPr>
              <a:t>“In what way can other measures to be implemented contribute to the reduction of AMU?”</a:t>
            </a:r>
          </a:p>
          <a:p>
            <a:pPr marR="0" lvl="0" algn="l" defTabSz="914400" rtl="0" eaLnBrk="1" fontAlgn="auto" latinLnBrk="0" hangingPunct="1">
              <a:spcBef>
                <a:spcPts val="1000"/>
              </a:spcBef>
              <a:spcAft>
                <a:spcPts val="0"/>
              </a:spcAft>
              <a:buClrTx/>
              <a:buSzPct val="100000"/>
              <a:tabLst/>
              <a:defRPr/>
            </a:pPr>
            <a:endParaRPr lang="en-GB" sz="28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Each presenter presents </a:t>
            </a:r>
            <a:r>
              <a:rPr kumimoji="0" lang="en-GB"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one </a:t>
            </a:r>
            <a:r>
              <a:rPr kumimoji="0" lang="en-GB" sz="280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outcome of his/her table session</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en-GB" sz="2800" dirty="0">
                <a:solidFill>
                  <a:srgbClr val="002060"/>
                </a:solidFill>
                <a:latin typeface="EC Square Sans Pro" panose="020B0506040000020004" pitchFamily="34" charset="0"/>
                <a:cs typeface="Arial" panose="020B0604020202020204" pitchFamily="34" charset="0"/>
              </a:rPr>
              <a:t>Then we continue to the next table – mention an outcome that haven’t been mentioned before!</a:t>
            </a:r>
            <a:endParaRPr kumimoji="0" lang="en-GB" sz="28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351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8" name="CuadroTexto 7">
            <a:extLst>
              <a:ext uri="{FF2B5EF4-FFF2-40B4-BE49-F238E27FC236}">
                <a16:creationId xmlns:a16="http://schemas.microsoft.com/office/drawing/2014/main" id="{987E1E81-7859-4757-9325-215B3A8A03F6}"/>
              </a:ext>
            </a:extLst>
          </p:cNvPr>
          <p:cNvSpPr txBox="1"/>
          <p:nvPr/>
        </p:nvSpPr>
        <p:spPr>
          <a:xfrm>
            <a:off x="184697" y="802453"/>
            <a:ext cx="11441480" cy="1077218"/>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Farmers and veterinarians working together towards a common goal</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311973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376083237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en-GB" dirty="0">
                <a:solidFill>
                  <a:srgbClr val="2C7470"/>
                </a:solidFill>
                <a:latin typeface="EC Square Sans Pro" panose="020B0506040000020004" pitchFamily="34" charset="0"/>
              </a:rPr>
              <a:t>Part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en-GB" sz="3200" dirty="0">
                <a:latin typeface="EC Square Sans Pro" panose="020B0506040000020004" pitchFamily="34" charset="0"/>
                <a:sym typeface="Wingdings" panose="05000000000000000000" pitchFamily="2" charset="2"/>
              </a:rPr>
              <a:t>Changes at farm level:  Common understanding between farmers and veterinarians</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nl-NL" sz="2800" dirty="0" err="1">
                <a:latin typeface="EC Square Sans Pro" panose="020B0506040000020004" pitchFamily="34" charset="0"/>
              </a:rPr>
              <a:t>Let’s</a:t>
            </a:r>
            <a:r>
              <a:rPr lang="nl-NL" sz="2800" dirty="0">
                <a:latin typeface="EC Square Sans Pro" panose="020B0506040000020004" pitchFamily="34" charset="0"/>
              </a:rPr>
              <a:t> </a:t>
            </a:r>
            <a:r>
              <a:rPr lang="nl-NL" sz="2800" dirty="0" err="1">
                <a:latin typeface="EC Square Sans Pro" panose="020B0506040000020004" pitchFamily="34" charset="0"/>
              </a:rPr>
              <a:t>work</a:t>
            </a:r>
            <a:r>
              <a:rPr lang="nl-NL" sz="2800" dirty="0">
                <a:latin typeface="EC Square Sans Pro" panose="020B0506040000020004" pitchFamily="34" charset="0"/>
              </a:rPr>
              <a:t> </a:t>
            </a:r>
            <a:r>
              <a:rPr lang="nl-NL" sz="2800" dirty="0" err="1">
                <a:latin typeface="EC Square Sans Pro" panose="020B0506040000020004" pitchFamily="34" charset="0"/>
              </a:rPr>
              <a:t>together</a:t>
            </a:r>
            <a:r>
              <a:rPr lang="nl-NL" sz="2800" dirty="0">
                <a:latin typeface="EC Square Sans Pro" panose="020B0506040000020004" pitchFamily="34" charset="0"/>
              </a:rPr>
              <a:t> </a:t>
            </a:r>
            <a:r>
              <a:rPr lang="nl-NL" sz="2800" dirty="0" err="1">
                <a:latin typeface="EC Square Sans Pro" panose="020B0506040000020004" pitchFamily="34" charset="0"/>
              </a:rPr>
              <a:t>to</a:t>
            </a:r>
            <a:r>
              <a:rPr lang="nl-NL" sz="2800" dirty="0">
                <a:latin typeface="EC Square Sans Pro" panose="020B0506040000020004" pitchFamily="34" charset="0"/>
              </a:rPr>
              <a:t> </a:t>
            </a:r>
            <a:r>
              <a:rPr lang="nl-NL" sz="2800" dirty="0" err="1">
                <a:latin typeface="EC Square Sans Pro" panose="020B0506040000020004" pitchFamily="34" charset="0"/>
              </a:rPr>
              <a:t>prevent</a:t>
            </a:r>
            <a:r>
              <a:rPr lang="nl-NL" sz="2800" dirty="0">
                <a:latin typeface="EC Square Sans Pro" panose="020B0506040000020004" pitchFamily="34" charset="0"/>
              </a:rPr>
              <a:t> </a:t>
            </a:r>
            <a:r>
              <a:rPr lang="nl-NL" sz="2800" dirty="0" err="1">
                <a:latin typeface="EC Square Sans Pro" panose="020B0506040000020004" pitchFamily="34" charset="0"/>
              </a:rPr>
              <a:t>and</a:t>
            </a:r>
            <a:r>
              <a:rPr lang="nl-NL" sz="2800" dirty="0">
                <a:latin typeface="EC Square Sans Pro" panose="020B0506040000020004" pitchFamily="34" charset="0"/>
              </a:rPr>
              <a:t> </a:t>
            </a:r>
            <a:r>
              <a:rPr lang="nl-NL" sz="2800" dirty="0" err="1">
                <a:latin typeface="EC Square Sans Pro" panose="020B0506040000020004" pitchFamily="34" charset="0"/>
              </a:rPr>
              <a:t>reduce</a:t>
            </a:r>
            <a:r>
              <a:rPr lang="nl-NL" sz="2800" dirty="0">
                <a:latin typeface="EC Square Sans Pro" panose="020B0506040000020004" pitchFamily="34" charset="0"/>
              </a:rPr>
              <a:t> </a:t>
            </a:r>
            <a:r>
              <a:rPr lang="nl-NL" sz="2800" dirty="0" err="1">
                <a:latin typeface="EC Square Sans Pro" panose="020B0506040000020004" pitchFamily="34" charset="0"/>
              </a:rPr>
              <a:t>the</a:t>
            </a:r>
            <a:r>
              <a:rPr lang="nl-NL" sz="2800" dirty="0">
                <a:latin typeface="EC Square Sans Pro" panose="020B0506040000020004" pitchFamily="34" charset="0"/>
              </a:rPr>
              <a:t> </a:t>
            </a:r>
            <a:r>
              <a:rPr lang="nl-NL" sz="2800" dirty="0" err="1">
                <a:latin typeface="EC Square Sans Pro" panose="020B0506040000020004" pitchFamily="34" charset="0"/>
              </a:rPr>
              <a:t>use</a:t>
            </a:r>
            <a:r>
              <a:rPr lang="nl-NL" sz="2800" dirty="0">
                <a:latin typeface="EC Square Sans Pro" panose="020B0506040000020004" pitchFamily="34" charset="0"/>
              </a:rPr>
              <a:t> of </a:t>
            </a:r>
            <a:r>
              <a:rPr lang="nl-NL" sz="2800" dirty="0" err="1">
                <a:latin typeface="EC Square Sans Pro" panose="020B0506040000020004" pitchFamily="34" charset="0"/>
              </a:rPr>
              <a:t>antimicrobials</a:t>
            </a:r>
            <a:r>
              <a:rPr lang="nl-NL" sz="2800" dirty="0">
                <a:latin typeface="EC Square Sans Pro" panose="020B0506040000020004" pitchFamily="34" charset="0"/>
              </a:rPr>
              <a:t>…</a:t>
            </a:r>
            <a:endParaRPr lang="es-ES" sz="2800" dirty="0">
              <a:latin typeface="EC Square Sans Pro" panose="020B0506040000020004" pitchFamily="34" charset="0"/>
            </a:endParaRP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en-US" sz="1800" dirty="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1364684" y="6140380"/>
            <a:ext cx="9462631"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en-US" sz="2800" dirty="0">
                <a:latin typeface="EC Square Sans Pro" panose="020B0506040000020004" pitchFamily="34" charset="0"/>
              </a:rPr>
              <a:t>By creating action points on </a:t>
            </a:r>
            <a:r>
              <a:rPr lang="en-US" sz="2800" b="1" dirty="0">
                <a:latin typeface="EC Square Sans Pro" panose="020B0506040000020004" pitchFamily="34" charset="0"/>
              </a:rPr>
              <a:t>YOUR</a:t>
            </a:r>
            <a:r>
              <a:rPr lang="en-US" sz="2800" dirty="0">
                <a:latin typeface="EC Square Sans Pro" panose="020B0506040000020004" pitchFamily="34" charset="0"/>
              </a:rPr>
              <a:t> (client’s) farm</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en-GB" sz="3200" b="1" dirty="0">
                <a:solidFill>
                  <a:srgbClr val="002060"/>
                </a:solidFill>
                <a:latin typeface="EC Square Sans Pro" panose="020B0506040000020004" pitchFamily="34" charset="0"/>
              </a:rPr>
              <a:t>“Prevention is better than cure”</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es-ES" sz="2800" dirty="0">
                <a:latin typeface="EC Square Sans Pro" panose="020B0506040000020004" pitchFamily="34" charset="0"/>
              </a:rPr>
              <a:t>WHY?</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en-GB" sz="2800" dirty="0">
                <a:latin typeface="EC Square Sans Pro" panose="020B0506040000020004" pitchFamily="34" charset="0"/>
              </a:rPr>
              <a:t>Foster collaboration between farmers and veterinarians</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6032421"/>
          </a:xfrm>
          <a:prstGeom prst="rect">
            <a:avLst/>
          </a:prstGeom>
          <a:noFill/>
        </p:spPr>
        <p:txBody>
          <a:bodyPr wrap="square" rtlCol="0">
            <a:spAutoFit/>
          </a:bodyPr>
          <a:lstStyle/>
          <a:p>
            <a:r>
              <a:rPr lang="en-GB" sz="2000" dirty="0">
                <a:latin typeface="EC Square Sans Pro" panose="020B0506040000020004" pitchFamily="34" charset="0"/>
                <a:cs typeface="Arial" panose="020B0604020202020204" pitchFamily="34" charset="0"/>
              </a:rPr>
              <a:t>There is more and more collaboration between the farmer and the veterinarian to improve animal health and to reduce the use of antimicrobials on farm level…Because it is effective!</a:t>
            </a:r>
          </a:p>
          <a:p>
            <a:endParaRPr lang="en-GB" sz="2000"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endParaRPr lang="en-GB" dirty="0">
              <a:latin typeface="EC Square Sans Pro" panose="020B0506040000020004" pitchFamily="34" charset="0"/>
              <a:cs typeface="Arial" panose="020B0604020202020204" pitchFamily="34" charset="0"/>
            </a:endParaRPr>
          </a:p>
          <a:p>
            <a:pPr algn="ctr"/>
            <a:endParaRPr lang="en-GB" sz="2000" b="1" dirty="0">
              <a:latin typeface="EC Square Sans Pro" panose="020B0506040000020004" pitchFamily="34" charset="0"/>
              <a:cs typeface="Arial" panose="020B0604020202020204" pitchFamily="34" charset="0"/>
            </a:endParaRPr>
          </a:p>
          <a:p>
            <a:pPr algn="ctr"/>
            <a:r>
              <a:rPr lang="en-GB" sz="2400" b="1" dirty="0">
                <a:latin typeface="EC Square Sans Pro" panose="020B0506040000020004" pitchFamily="34" charset="0"/>
                <a:cs typeface="Arial" panose="020B0604020202020204" pitchFamily="34" charset="0"/>
              </a:rPr>
              <a:t>The aim for today is to identify common key areas in which farmers and veterinarians can collaborate, which leads to further improvement.</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967740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EC Square Sans Pro" panose="020B0506040000020004" pitchFamily="34" charset="0"/>
              </a:rPr>
              <a:t>We will do the following group exercises:</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3932"/>
          </a:xfrm>
          <a:prstGeom prst="rect">
            <a:avLst/>
          </a:prstGeom>
          <a:noFill/>
        </p:spPr>
        <p:txBody>
          <a:bodyPr wrap="square">
            <a:spAutoFit/>
          </a:bodyPr>
          <a:lstStyle/>
          <a:p>
            <a:pPr>
              <a:lnSpc>
                <a:spcPct val="80000"/>
              </a:lnSpc>
            </a:pPr>
            <a:r>
              <a:rPr lang="en-GB" dirty="0">
                <a:solidFill>
                  <a:srgbClr val="002060"/>
                </a:solidFill>
                <a:latin typeface="EC Square Sans Pro" panose="020B0506040000020004" pitchFamily="34" charset="0"/>
              </a:rPr>
              <a:t>Identify </a:t>
            </a:r>
            <a:r>
              <a:rPr lang="nl-NL" b="1" kern="0" dirty="0">
                <a:latin typeface="EC Square Sans Pro" panose="020B0506040000020004" pitchFamily="34" charset="0"/>
              </a:rPr>
              <a:t>problems and opportunities</a:t>
            </a:r>
            <a:endParaRPr lang="es-ES" b="1" u="sng" kern="0" dirty="0">
              <a:latin typeface="EC Square Sans Pro" panose="020B0506040000020004" pitchFamily="34" charset="0"/>
            </a:endParaRP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549381"/>
          </a:xfrm>
          <a:prstGeom prst="rect">
            <a:avLst/>
          </a:prstGeom>
          <a:solidFill>
            <a:srgbClr val="2C7470"/>
          </a:solidFill>
        </p:spPr>
        <p:txBody>
          <a:bodyPr wrap="square">
            <a:spAutoFit/>
          </a:bodyPr>
          <a:lstStyle/>
          <a:p>
            <a:pPr marL="0" indent="0">
              <a:lnSpc>
                <a:spcPct val="80000"/>
              </a:lnSpc>
              <a:buFont typeface="Arial" pitchFamily="34"/>
              <a:buNone/>
            </a:pPr>
            <a:r>
              <a:rPr lang="en-GB" dirty="0">
                <a:solidFill>
                  <a:schemeClr val="bg1"/>
                </a:solidFill>
                <a:latin typeface="EC Square Sans Pro" panose="020B0506040000020004" pitchFamily="34" charset="0"/>
              </a:rPr>
              <a:t>to improve </a:t>
            </a:r>
            <a:r>
              <a:rPr lang="en-GB" b="1" dirty="0">
                <a:solidFill>
                  <a:schemeClr val="bg1"/>
                </a:solidFill>
                <a:latin typeface="EC Square Sans Pro" panose="020B0506040000020004" pitchFamily="34" charset="0"/>
              </a:rPr>
              <a:t>husbandry practices</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376906"/>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husbandry practices</a:t>
            </a:r>
            <a:endParaRPr lang="en-GB" dirty="0">
              <a:solidFill>
                <a:schemeClr val="bg1"/>
              </a:solidFill>
            </a:endParaRP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646331"/>
          </a:xfrm>
          <a:prstGeom prst="rect">
            <a:avLst/>
          </a:prstGeom>
          <a:solidFill>
            <a:srgbClr val="2C7470"/>
          </a:solidFill>
        </p:spPr>
        <p:txBody>
          <a:bodyPr wrap="square">
            <a:spAutoFit/>
          </a:bodyPr>
          <a:lstStyle/>
          <a:p>
            <a:r>
              <a:rPr lang="en-GB" b="1" dirty="0">
                <a:solidFill>
                  <a:schemeClr val="bg1"/>
                </a:solidFill>
                <a:latin typeface="EC Square Sans Pro" panose="020B0506040000020004" pitchFamily="34" charset="0"/>
              </a:rPr>
              <a:t>to reduce and responsible use of antimicrobials</a:t>
            </a:r>
            <a:endParaRPr lang="en-GB" b="1" dirty="0">
              <a:solidFill>
                <a:schemeClr val="bg1"/>
              </a:solidFill>
            </a:endParaRP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643021"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1 </a:t>
            </a:r>
            <a:endParaRPr lang="en-GB" b="1" dirty="0">
              <a:solidFill>
                <a:srgbClr val="002060"/>
              </a:solidFill>
              <a:latin typeface="EC Square Sans Pro" panose="020B0506040000020004" pitchFamily="34" charset="0"/>
            </a:endParaRP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4255855" cy="461665"/>
          </a:xfrm>
          <a:prstGeom prst="rect">
            <a:avLst/>
          </a:prstGeom>
          <a:noFill/>
        </p:spPr>
        <p:txBody>
          <a:bodyPr wrap="square">
            <a:spAutoFit/>
          </a:bodyPr>
          <a:lstStyle/>
          <a:p>
            <a:r>
              <a:rPr lang="en-GB" dirty="0">
                <a:solidFill>
                  <a:srgbClr val="002060"/>
                </a:solidFill>
                <a:latin typeface="EC Square Sans Pro" panose="020B0506040000020004" pitchFamily="34" charset="0"/>
              </a:rPr>
              <a:t>Find </a:t>
            </a:r>
            <a:r>
              <a:rPr lang="en-GB" sz="2400" b="1" dirty="0">
                <a:solidFill>
                  <a:srgbClr val="002060"/>
                </a:solidFill>
                <a:latin typeface="EC Square Sans Pro" panose="020B0506040000020004" pitchFamily="34" charset="0"/>
              </a:rPr>
              <a:t>solutions to address barriers  </a:t>
            </a:r>
            <a:r>
              <a:rPr lang="en-GB" dirty="0">
                <a:solidFill>
                  <a:srgbClr val="002060"/>
                </a:solidFill>
                <a:latin typeface="EC Square Sans Pro" panose="020B0506040000020004" pitchFamily="34" charset="0"/>
              </a:rPr>
              <a:t> </a:t>
            </a:r>
            <a:endParaRPr lang="en-GB" dirty="0">
              <a:solidFill>
                <a:srgbClr val="002060"/>
              </a:solidFill>
            </a:endParaRP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549381"/>
          </a:xfrm>
          <a:prstGeom prst="rect">
            <a:avLst/>
          </a:prstGeom>
          <a:solidFill>
            <a:srgbClr val="2C7470"/>
          </a:solidFill>
        </p:spPr>
        <p:txBody>
          <a:bodyPr wrap="square">
            <a:spAutoFit/>
          </a:bodyPr>
          <a:lstStyle/>
          <a:p>
            <a:pPr>
              <a:lnSpc>
                <a:spcPct val="80000"/>
              </a:lnSpc>
            </a:pPr>
            <a:r>
              <a:rPr lang="en-GB" dirty="0">
                <a:solidFill>
                  <a:schemeClr val="bg1"/>
                </a:solidFill>
                <a:latin typeface="EC Square Sans Pro" panose="020B0506040000020004" pitchFamily="34" charset="0"/>
              </a:rPr>
              <a:t>to </a:t>
            </a:r>
            <a:r>
              <a:rPr lang="en-GB" b="1" dirty="0">
                <a:solidFill>
                  <a:schemeClr val="bg1"/>
                </a:solidFill>
                <a:latin typeface="EC Square Sans Pro" panose="020B0506040000020004" pitchFamily="34" charset="0"/>
              </a:rPr>
              <a:t>reduce and responsible use of antimicrobials</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2 b</a:t>
            </a:r>
            <a:endParaRPr lang="en-GB" sz="1000" dirty="0">
              <a:solidFill>
                <a:srgbClr val="002060"/>
              </a:solidFill>
            </a:endParaRP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Sharing, </a:t>
            </a:r>
            <a:r>
              <a:rPr lang="en-GB" sz="2000" dirty="0">
                <a:solidFill>
                  <a:srgbClr val="002060"/>
                </a:solidFill>
                <a:latin typeface="EC Square Sans Pro" panose="020B0506040000020004" pitchFamily="34" charset="0"/>
              </a:rPr>
              <a:t>presenting outcomes</a:t>
            </a:r>
            <a:endParaRPr lang="en-GB" sz="2400" dirty="0">
              <a:solidFill>
                <a:srgbClr val="002060"/>
              </a:solidFill>
            </a:endParaRP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549381"/>
          </a:xfrm>
          <a:prstGeom prst="rect">
            <a:avLst/>
          </a:prstGeom>
          <a:solidFill>
            <a:schemeClr val="bg1"/>
          </a:solidFill>
        </p:spPr>
        <p:txBody>
          <a:bodyPr wrap="square">
            <a:spAutoFit/>
          </a:bodyPr>
          <a:lstStyle/>
          <a:p>
            <a:pPr marL="0" indent="0">
              <a:lnSpc>
                <a:spcPct val="80000"/>
              </a:lnSpc>
              <a:buFont typeface="Arial" pitchFamily="34"/>
              <a:buNone/>
            </a:pPr>
            <a:r>
              <a:rPr lang="en-GB" dirty="0">
                <a:solidFill>
                  <a:srgbClr val="002060"/>
                </a:solidFill>
                <a:latin typeface="EC Square Sans Pro" panose="020B0506040000020004" pitchFamily="34" charset="0"/>
              </a:rPr>
              <a:t>List </a:t>
            </a:r>
            <a:r>
              <a:rPr lang="en-GB" b="1" dirty="0">
                <a:solidFill>
                  <a:srgbClr val="002060"/>
                </a:solidFill>
                <a:latin typeface="EC Square Sans Pro" panose="020B0506040000020004" pitchFamily="34" charset="0"/>
              </a:rPr>
              <a:t>husbandry practices</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549381"/>
          </a:xfrm>
          <a:prstGeom prst="rect">
            <a:avLst/>
          </a:prstGeom>
          <a:solidFill>
            <a:schemeClr val="bg1"/>
          </a:solidFill>
        </p:spPr>
        <p:txBody>
          <a:bodyPr wrap="square">
            <a:spAutoFit/>
          </a:bodyPr>
          <a:lstStyle/>
          <a:p>
            <a:pPr algn="ctr">
              <a:lnSpc>
                <a:spcPct val="80000"/>
              </a:lnSpc>
            </a:pPr>
            <a:r>
              <a:rPr lang="en-GB" dirty="0">
                <a:solidFill>
                  <a:srgbClr val="002060"/>
                </a:solidFill>
                <a:latin typeface="EC Square Sans Pro" panose="020B0506040000020004" pitchFamily="34" charset="0"/>
              </a:rPr>
              <a:t>Measures to </a:t>
            </a:r>
            <a:r>
              <a:rPr lang="en-GB" b="1" dirty="0">
                <a:solidFill>
                  <a:srgbClr val="002060"/>
                </a:solidFill>
                <a:latin typeface="EC Square Sans Pro" panose="020B0506040000020004" pitchFamily="34" charset="0"/>
              </a:rPr>
              <a:t>reduce and responsible use of antimicrobials</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a</a:t>
            </a:r>
            <a:r>
              <a:rPr lang="en-GB" sz="1000" dirty="0">
                <a:solidFill>
                  <a:srgbClr val="002060"/>
                </a:solidFill>
                <a:latin typeface="EC Square Sans Pro" panose="020B0506040000020004" pitchFamily="34" charset="0"/>
              </a:rPr>
              <a:t> </a:t>
            </a:r>
            <a:endParaRPr lang="en-GB" sz="1000" dirty="0">
              <a:solidFill>
                <a:srgbClr val="002060"/>
              </a:solidFill>
            </a:endParaRP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3 b</a:t>
            </a:r>
            <a:endParaRPr lang="en-GB" sz="1000" dirty="0">
              <a:solidFill>
                <a:srgbClr val="002060"/>
              </a:solidFill>
            </a:endParaRP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2 </a:t>
            </a:r>
            <a:endParaRPr lang="en-GB" b="1" dirty="0">
              <a:solidFill>
                <a:srgbClr val="002060"/>
              </a:solidFill>
              <a:latin typeface="EC Square Sans Pro" panose="020B0506040000020004" pitchFamily="34" charset="0"/>
            </a:endParaRP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595070" cy="1046440"/>
          </a:xfrm>
          <a:prstGeom prst="rect">
            <a:avLst/>
          </a:prstGeom>
          <a:noFill/>
        </p:spPr>
        <p:txBody>
          <a:bodyPr wrap="square">
            <a:spAutoFit/>
          </a:bodyPr>
          <a:lstStyle/>
          <a:p>
            <a:r>
              <a:rPr lang="en-GB" dirty="0">
                <a:solidFill>
                  <a:srgbClr val="002060"/>
                </a:solidFill>
                <a:latin typeface="EC Square Sans Pro" panose="020B0506040000020004" pitchFamily="34" charset="0"/>
              </a:rPr>
              <a:t>Group exercise </a:t>
            </a:r>
            <a:r>
              <a:rPr lang="en-GB" sz="44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461665"/>
          </a:xfrm>
          <a:prstGeom prst="rect">
            <a:avLst/>
          </a:prstGeom>
          <a:noFill/>
        </p:spPr>
        <p:txBody>
          <a:bodyPr wrap="square">
            <a:spAutoFit/>
          </a:bodyPr>
          <a:lstStyle/>
          <a:p>
            <a:r>
              <a:rPr lang="en-GB" sz="2400" b="1" dirty="0">
                <a:solidFill>
                  <a:srgbClr val="002060"/>
                </a:solidFill>
                <a:latin typeface="EC Square Sans Pro" panose="020B0506040000020004" pitchFamily="34" charset="0"/>
              </a:rPr>
              <a:t>Identify</a:t>
            </a:r>
            <a:endParaRPr lang="en-GB" dirty="0">
              <a:solidFill>
                <a:srgbClr val="002060"/>
              </a:solidFill>
            </a:endParaRP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30959" y="1852373"/>
              <a:ext cx="70324"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57130"/>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1</a:t>
              </a:r>
              <a:r>
                <a:rPr lang="en-GB" sz="1200" dirty="0">
                  <a:latin typeface="EC Square Sans Pro" panose="020B0506040000020004" pitchFamily="34" charset="0"/>
                  <a:cs typeface="Times New Roman" panose="02020603050405020304" pitchFamily="18" charset="0"/>
                </a:rPr>
                <a:t> </a:t>
              </a:r>
            </a:p>
            <a:p>
              <a:pPr lvl="0">
                <a:lnSpc>
                  <a:spcPct val="80000"/>
                </a:lnSpc>
              </a:pPr>
              <a:r>
                <a:rPr lang="en-GB" sz="1200" dirty="0">
                  <a:latin typeface="EC Square Sans Pro" panose="020B0506040000020004" pitchFamily="34" charset="0"/>
                  <a:cs typeface="Times New Roman" panose="02020603050405020304" pitchFamily="18" charset="0"/>
                </a:rPr>
                <a:t>Identify </a:t>
              </a:r>
              <a:r>
                <a:rPr lang="nl-NL" sz="1200" dirty="0">
                  <a:latin typeface="EC Square Sans Pro" panose="020B0506040000020004" pitchFamily="34" charset="0"/>
                  <a:cs typeface="Times New Roman" panose="02020603050405020304" pitchFamily="18" charset="0"/>
                </a:rPr>
                <a:t>problems and opportunities</a:t>
              </a:r>
              <a:endParaRPr lang="es-ES" sz="1200" dirty="0">
                <a:latin typeface="EC Square Sans Pro" panose="020B0506040000020004" pitchFamily="34" charset="0"/>
                <a:cs typeface="Times New Roman" panose="02020603050405020304" pitchFamily="18" charset="0"/>
              </a:endParaRPr>
            </a:p>
            <a:p>
              <a:pPr algn="ctr"/>
              <a:endParaRPr lang="en-GB" sz="1200" dirty="0">
                <a:latin typeface="EC Square Sans Pro" panose="020B0506040000020004" pitchFamily="34" charset="0"/>
                <a:cs typeface="Times New Roman" panose="02020603050405020304" pitchFamily="18" charset="0"/>
              </a:endParaRP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33586" y="2028185"/>
              <a:ext cx="1135394"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 &amp; opportunities of veterinarians identified</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7" y="2075905"/>
              <a:ext cx="1041703" cy="830997"/>
            </a:xfrm>
            <a:prstGeom prst="rect">
              <a:avLst/>
            </a:prstGeom>
            <a:noFill/>
          </p:spPr>
          <p:txBody>
            <a:bodyPr wrap="square">
              <a:spAutoFit/>
            </a:bodyPr>
            <a:lstStyle/>
            <a:p>
              <a:pPr algn="ctr"/>
              <a:r>
                <a:rPr lang="en-GB" sz="1200" dirty="0">
                  <a:latin typeface="EC Square Sans Pro" panose="020B0506040000020004" pitchFamily="34" charset="0"/>
                  <a:cs typeface="Times New Roman" panose="02020603050405020304" pitchFamily="18" charset="0"/>
                </a:rPr>
                <a:t>Problems&amp; opportunities of farmers identified</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2a</a:t>
              </a:r>
              <a:endParaRPr lang="en-GB" sz="1200" dirty="0">
                <a:latin typeface="EC Square Sans Pro" panose="020B0506040000020004" pitchFamily="34" charset="0"/>
                <a:cs typeface="Times New Roman" panose="02020603050405020304" pitchFamily="18" charset="0"/>
              </a:endParaRP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2b</a:t>
              </a:r>
              <a:endParaRPr lang="en-GB" sz="1200" dirty="0">
                <a:latin typeface="EC Square Sans Pro" panose="020B0506040000020004" pitchFamily="34" charset="0"/>
                <a:cs typeface="Times New Roman" panose="02020603050405020304" pitchFamily="18" charset="0"/>
              </a:endParaRP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3a</a:t>
            </a:r>
            <a:endParaRPr lang="en-GB" sz="1200" dirty="0">
              <a:latin typeface="EC Square Sans Pro" panose="020B0506040000020004" pitchFamily="34" charset="0"/>
              <a:cs typeface="Times New Roman" panose="02020603050405020304" pitchFamily="18" charset="0"/>
            </a:endParaRP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76999"/>
          </a:xfrm>
          <a:prstGeom prst="rect">
            <a:avLst/>
          </a:prstGeom>
          <a:noFill/>
        </p:spPr>
        <p:txBody>
          <a:bodyPr wrap="square">
            <a:spAutoFit/>
          </a:bodyPr>
          <a:lstStyle/>
          <a:p>
            <a:pPr algn="ctr"/>
            <a:r>
              <a:rPr lang="en-GB" sz="1200" b="1" dirty="0">
                <a:latin typeface="EC Square Sans Pro" panose="020B0506040000020004" pitchFamily="34" charset="0"/>
                <a:cs typeface="Times New Roman" panose="02020603050405020304" pitchFamily="18" charset="0"/>
              </a:rPr>
              <a:t>GE 3b</a:t>
            </a:r>
            <a:endParaRPr lang="en-GB" sz="1200" dirty="0">
              <a:latin typeface="EC Square Sans Pro" panose="020B0506040000020004" pitchFamily="34" charset="0"/>
              <a:cs typeface="Times New Roman" panose="02020603050405020304" pitchFamily="18" charset="0"/>
            </a:endParaRP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1" y="310575"/>
            <a:ext cx="9462631" cy="475849"/>
          </a:xfrm>
        </p:spPr>
        <p:txBody>
          <a:bodyPr/>
          <a:lstStyle/>
          <a:p>
            <a:pPr marL="0" indent="0">
              <a:buNone/>
            </a:pPr>
            <a:r>
              <a:rPr lang="es-ES" dirty="0" err="1">
                <a:latin typeface="EC Square Sans Pro" panose="020B0506040000020004" pitchFamily="34" charset="0"/>
              </a:rPr>
              <a:t>Announcement</a:t>
            </a:r>
            <a:endParaRPr lang="es-ES" dirty="0">
              <a:latin typeface="EC Square Sans Pro" panose="020B0506040000020004" pitchFamily="34" charset="0"/>
            </a:endParaRP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2800" kern="0" dirty="0">
                <a:solidFill>
                  <a:sysClr val="windowText" lastClr="000000"/>
                </a:solidFill>
                <a:latin typeface="EC Square Sans Pro" panose="020B0506040000020004" pitchFamily="34" charset="0"/>
                <a:cs typeface="Arial" panose="020B0604020202020204" pitchFamily="34" charset="0"/>
              </a:rPr>
              <a:t>After group exercise 2a and 2b, you will be asked to write down a </a:t>
            </a:r>
            <a:r>
              <a:rPr lang="nl-NL" sz="2800" b="1" kern="0" dirty="0">
                <a:solidFill>
                  <a:sysClr val="windowText" lastClr="000000"/>
                </a:solidFill>
                <a:latin typeface="EC Square Sans Pro" panose="020B0506040000020004" pitchFamily="34" charset="0"/>
                <a:cs typeface="Arial" panose="020B0604020202020204" pitchFamily="34" charset="0"/>
              </a:rPr>
              <a:t>SMART action point for yourself</a:t>
            </a:r>
            <a:r>
              <a:rPr lang="nl-NL" sz="2800" kern="0" dirty="0">
                <a:solidFill>
                  <a:sysClr val="windowText" lastClr="000000"/>
                </a:solidFill>
                <a:latin typeface="EC Square Sans Pro" panose="020B0506040000020004" pitchFamily="34" charset="0"/>
                <a:cs typeface="Arial" panose="020B0604020202020204" pitchFamily="34" charset="0"/>
              </a:rPr>
              <a:t> – to be implemented on your / your client’s farm</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nl-NL" sz="2800" i="1" kern="0" dirty="0">
                <a:solidFill>
                  <a:sysClr val="windowText" lastClr="000000"/>
                </a:solidFill>
                <a:latin typeface="EC Square Sans Pro" panose="020B0506040000020004" pitchFamily="34" charset="0"/>
                <a:cs typeface="Arial" panose="020B0604020202020204" pitchFamily="34" charset="0"/>
              </a:rPr>
              <a:t>For example: </a:t>
            </a:r>
          </a:p>
          <a:p>
            <a:r>
              <a:rPr lang="en-US" sz="2800" i="1" kern="0" dirty="0">
                <a:solidFill>
                  <a:sysClr val="windowText" lastClr="000000"/>
                </a:solidFill>
                <a:latin typeface="EC Square Sans Pro" panose="020B0506040000020004" pitchFamily="34" charset="0"/>
                <a:cs typeface="Arial" panose="020B0604020202020204" pitchFamily="34" charset="0"/>
              </a:rPr>
              <a:t>By analyzing the blood and slaughter line test results and adjusting the vaccination policy accordingly, there will be no cough in weanling piglets within 2 months.</a:t>
            </a:r>
            <a:endParaRPr lang="nl-NL" sz="2800" i="1" kern="0" dirty="0">
              <a:solidFill>
                <a:sysClr val="windowText" lastClr="00000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788849" y="163676"/>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nl-NL" sz="3200" kern="0" dirty="0">
                <a:latin typeface="EC Square Sans Pro" panose="020B0506040000020004" pitchFamily="34" charset="0"/>
              </a:rPr>
              <a:t>Group exercise 1 </a:t>
            </a:r>
          </a:p>
          <a:p>
            <a:r>
              <a:rPr lang="nl-NL" sz="3200" b="1" kern="0" dirty="0">
                <a:latin typeface="EC Square Sans Pro" panose="020B0506040000020004" pitchFamily="34" charset="0"/>
              </a:rPr>
              <a:t>Identify </a:t>
            </a:r>
            <a:r>
              <a:rPr lang="nl-NL" sz="3200" b="1" kern="0" dirty="0" err="1">
                <a:latin typeface="EC Square Sans Pro" panose="020B0506040000020004" pitchFamily="34" charset="0"/>
              </a:rPr>
              <a:t>problems</a:t>
            </a:r>
            <a:r>
              <a:rPr lang="nl-NL" sz="3200" b="1" kern="0" dirty="0">
                <a:latin typeface="EC Square Sans Pro" panose="020B0506040000020004" pitchFamily="34" charset="0"/>
              </a:rPr>
              <a:t> / </a:t>
            </a:r>
            <a:r>
              <a:rPr lang="nl-NL" sz="3200" b="1" kern="0" dirty="0" err="1">
                <a:latin typeface="EC Square Sans Pro" panose="020B0506040000020004" pitchFamily="34" charset="0"/>
              </a:rPr>
              <a:t>barriers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towards</a:t>
            </a:r>
            <a:r>
              <a:rPr lang="nl-NL" sz="3200" b="1" kern="0" dirty="0">
                <a:latin typeface="EC Square Sans Pro" panose="020B0506040000020004" pitchFamily="34" charset="0"/>
              </a:rPr>
              <a:t> </a:t>
            </a:r>
            <a:r>
              <a:rPr lang="nl-NL" sz="3200" b="1" kern="0" dirty="0" err="1">
                <a:latin typeface="EC Square Sans Pro" panose="020B0506040000020004" pitchFamily="34" charset="0"/>
              </a:rPr>
              <a:t>implementing</a:t>
            </a:r>
            <a:r>
              <a:rPr lang="nl-NL" sz="3200" b="1" kern="0" dirty="0">
                <a:latin typeface="EC Square Sans Pro" panose="020B0506040000020004" pitchFamily="34" charset="0"/>
              </a:rPr>
              <a:t> best </a:t>
            </a:r>
            <a:r>
              <a:rPr lang="nl-NL" sz="3200" b="1" kern="0" dirty="0" err="1">
                <a:latin typeface="EC Square Sans Pro" panose="020B0506040000020004" pitchFamily="34" charset="0"/>
              </a:rPr>
              <a:t>practices</a:t>
            </a:r>
            <a:endParaRPr lang="es-ES" sz="3200" b="1" u="sng" kern="0" dirty="0">
              <a:latin typeface="EC Square Sans Pro" panose="020B0506040000020004" pitchFamily="34" charset="0"/>
            </a:endParaRPr>
          </a:p>
        </p:txBody>
      </p:sp>
      <p:sp>
        <p:nvSpPr>
          <p:cNvPr id="3" name="TextBox 2">
            <a:extLst>
              <a:ext uri="{FF2B5EF4-FFF2-40B4-BE49-F238E27FC236}">
                <a16:creationId xmlns:a16="http://schemas.microsoft.com/office/drawing/2014/main" id="{8C99C2C6-AA45-D492-44C9-F566C522292A}"/>
              </a:ext>
            </a:extLst>
          </p:cNvPr>
          <p:cNvSpPr txBox="1"/>
          <p:nvPr/>
        </p:nvSpPr>
        <p:spPr>
          <a:xfrm>
            <a:off x="595460" y="1646860"/>
            <a:ext cx="11259081" cy="830997"/>
          </a:xfrm>
          <a:prstGeom prst="rect">
            <a:avLst/>
          </a:prstGeom>
          <a:noFill/>
        </p:spPr>
        <p:txBody>
          <a:bodyPr wrap="square" rtlCol="0">
            <a:spAutoFit/>
          </a:bodyPr>
          <a:lstStyle/>
          <a:p>
            <a:r>
              <a:rPr lang="en-US" sz="2400" kern="0" dirty="0">
                <a:solidFill>
                  <a:srgbClr val="2C7470"/>
                </a:solidFill>
                <a:latin typeface="EC Square Sans Pro" panose="020B0506040000020004" pitchFamily="34" charset="0"/>
                <a:cs typeface="Arial" panose="020B0604020202020204" pitchFamily="34" charset="0"/>
              </a:rPr>
              <a:t>Please, answer to the following questions</a:t>
            </a:r>
            <a:r>
              <a:rPr lang="en-US" sz="2400" kern="0" dirty="0">
                <a:solidFill>
                  <a:srgbClr val="002060"/>
                </a:solidFill>
                <a:latin typeface="EC Square Sans Pro" panose="020B0506040000020004" pitchFamily="34" charset="0"/>
                <a:cs typeface="Arial" panose="020B0604020202020204" pitchFamily="34" charset="0"/>
              </a:rPr>
              <a:t>:</a:t>
            </a: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D4249858-4DD5-C49A-9F0A-BE9F359BEF95}"/>
              </a:ext>
            </a:extLst>
          </p:cNvPr>
          <p:cNvSpPr txBox="1"/>
          <p:nvPr/>
        </p:nvSpPr>
        <p:spPr>
          <a:xfrm>
            <a:off x="466459" y="2201242"/>
            <a:ext cx="11259081" cy="1692771"/>
          </a:xfrm>
          <a:prstGeom prst="rect">
            <a:avLst/>
          </a:prstGeom>
          <a:noFill/>
        </p:spPr>
        <p:txBody>
          <a:bodyPr wrap="square" lIns="91440" tIns="45720" rIns="91440" bIns="45720" rtlCol="0" anchor="t">
            <a:spAutoFit/>
          </a:bodyPr>
          <a:lstStyle/>
          <a:p>
            <a:r>
              <a:rPr lang="en-US" sz="2800" b="1" kern="0" dirty="0">
                <a:solidFill>
                  <a:srgbClr val="002060"/>
                </a:solidFill>
                <a:latin typeface="EC Square Sans Pro"/>
                <a:cs typeface="Arial"/>
              </a:rPr>
              <a:t>1. What are the most used antimicrobials in your species and for which conditions? </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B9E90E28-63C6-A7B3-A9C7-814B6011D803}"/>
              </a:ext>
            </a:extLst>
          </p:cNvPr>
          <p:cNvSpPr txBox="1"/>
          <p:nvPr/>
        </p:nvSpPr>
        <p:spPr>
          <a:xfrm>
            <a:off x="0" y="3613290"/>
            <a:ext cx="11259081" cy="261610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panose="020B0506040000020004" pitchFamily="34" charset="0"/>
                <a:cs typeface="Arial" panose="020B0604020202020204" pitchFamily="34" charset="0"/>
              </a:rPr>
              <a:t>2. Share good practices that you have implemented or planning to implement to allow a reduced use of antimicrobials</a:t>
            </a:r>
            <a:endParaRPr lang="en-US" kern="0" dirty="0">
              <a:solidFill>
                <a:srgbClr val="002060"/>
              </a:solidFill>
              <a:latin typeface="EC Square Sans Pro" panose="020B0506040000020004" pitchFamily="34" charset="0"/>
              <a:cs typeface="Arial" panose="020B0604020202020204" pitchFamily="34" charset="0"/>
            </a:endParaRP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Husbandry practices</a:t>
            </a:r>
          </a:p>
          <a:p>
            <a:pPr marL="1654810" lvl="3" indent="-285750">
              <a:buFont typeface="Arial" panose="020B0604020202020204" pitchFamily="34" charset="0"/>
              <a:buChar char="•"/>
            </a:pPr>
            <a:r>
              <a:rPr lang="en-US" sz="2000" kern="0" dirty="0">
                <a:solidFill>
                  <a:srgbClr val="002060"/>
                </a:solidFill>
                <a:latin typeface="EC Square Sans Pro"/>
                <a:cs typeface="Arial"/>
              </a:rPr>
              <a:t>Reduced and responsible use of antibiotics</a:t>
            </a:r>
          </a:p>
          <a:p>
            <a:pPr marL="1654810" lvl="3" indent="-285750">
              <a:buFont typeface="Arial" panose="020B0604020202020204" pitchFamily="34" charset="0"/>
              <a:buChar char="•"/>
            </a:pPr>
            <a:r>
              <a:rPr lang="en-US" sz="2000" kern="0" dirty="0">
                <a:solidFill>
                  <a:srgbClr val="002060"/>
                </a:solidFill>
                <a:latin typeface="EC Square Sans Pro" panose="020B0506040000020004" pitchFamily="34" charset="0"/>
                <a:cs typeface="Arial" panose="020B0604020202020204" pitchFamily="34" charset="0"/>
              </a:rPr>
              <a:t>Other</a:t>
            </a: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
        <p:nvSpPr>
          <p:cNvPr id="6" name="TextBox 5">
            <a:extLst>
              <a:ext uri="{FF2B5EF4-FFF2-40B4-BE49-F238E27FC236}">
                <a16:creationId xmlns:a16="http://schemas.microsoft.com/office/drawing/2014/main" id="{8DEA5AFC-DA2D-C3E0-53F9-426DE8CDF878}"/>
              </a:ext>
            </a:extLst>
          </p:cNvPr>
          <p:cNvSpPr txBox="1"/>
          <p:nvPr/>
        </p:nvSpPr>
        <p:spPr>
          <a:xfrm>
            <a:off x="0" y="5735691"/>
            <a:ext cx="11259081" cy="1692771"/>
          </a:xfrm>
          <a:prstGeom prst="rect">
            <a:avLst/>
          </a:prstGeom>
          <a:noFill/>
        </p:spPr>
        <p:txBody>
          <a:bodyPr wrap="square" lIns="91440" tIns="45720" rIns="91440" bIns="45720" rtlCol="0" anchor="t">
            <a:spAutoFit/>
          </a:bodyPr>
          <a:lstStyle/>
          <a:p>
            <a:pPr marL="455930" lvl="1"/>
            <a:r>
              <a:rPr lang="en-US" sz="2800" b="1" dirty="0">
                <a:solidFill>
                  <a:srgbClr val="002060"/>
                </a:solidFill>
                <a:latin typeface="EC Square Sans Pro"/>
                <a:cs typeface="Arial"/>
              </a:rPr>
              <a:t>3. Name the reasons why these best practices are not easy to implement</a:t>
            </a:r>
            <a:r>
              <a:rPr lang="en-US" sz="2800" b="1" kern="0" dirty="0">
                <a:solidFill>
                  <a:srgbClr val="002060"/>
                </a:solidFill>
                <a:latin typeface="EC Square Sans Pro"/>
                <a:cs typeface="Arial"/>
              </a:rPr>
              <a:t>?</a:t>
            </a:r>
            <a:endParaRPr lang="en-US" sz="2000" kern="0" dirty="0">
              <a:solidFill>
                <a:srgbClr val="002060"/>
              </a:solidFill>
              <a:latin typeface="EC Square Sans Pro"/>
              <a:cs typeface="Arial"/>
            </a:endParaRPr>
          </a:p>
          <a:p>
            <a:endParaRPr lang="en-US" sz="2400" kern="0" dirty="0">
              <a:solidFill>
                <a:srgbClr val="002060"/>
              </a:solidFill>
              <a:latin typeface="EC Square Sans Pro" panose="020B0506040000020004" pitchFamily="34" charset="0"/>
              <a:cs typeface="Arial" panose="020B0604020202020204" pitchFamily="34" charset="0"/>
            </a:endParaRPr>
          </a:p>
          <a:p>
            <a:endParaRPr lang="es-ES" sz="2400" kern="0" dirty="0">
              <a:solidFill>
                <a:srgbClr val="002060"/>
              </a:solidFill>
              <a:latin typeface="EC Square Sans Pro" panose="020B0506040000020004" pitchFamily="34" charset="0"/>
              <a:cs typeface="Arial" panose="020B0604020202020204" pitchFamily="34" charset="0"/>
            </a:endParaRPr>
          </a:p>
        </p:txBody>
      </p:sp>
    </p:spTree>
    <p:extLst>
      <p:ext uri="{BB962C8B-B14F-4D97-AF65-F5344CB8AC3E}">
        <p14:creationId xmlns:p14="http://schemas.microsoft.com/office/powerpoint/2010/main" val="351045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AA9A01-8899-D7DC-EE5B-11DC64399F07}"/>
              </a:ext>
            </a:extLst>
          </p:cNvPr>
          <p:cNvSpPr>
            <a:spLocks noGrp="1"/>
          </p:cNvSpPr>
          <p:nvPr>
            <p:ph type="body" sz="quarter" idx="10"/>
          </p:nvPr>
        </p:nvSpPr>
        <p:spPr/>
        <p:txBody>
          <a:bodyPr>
            <a:normAutofit/>
          </a:bodyPr>
          <a:lstStyle/>
          <a:p>
            <a:pPr marL="0" indent="0">
              <a:buNone/>
            </a:pPr>
            <a:r>
              <a:rPr lang="es-ES" sz="2800" dirty="0" err="1"/>
              <a:t>Examples</a:t>
            </a:r>
            <a:r>
              <a:rPr lang="es-ES" sz="2800" dirty="0"/>
              <a:t> </a:t>
            </a:r>
            <a:r>
              <a:rPr lang="es-ES" sz="2800" dirty="0" err="1"/>
              <a:t>of</a:t>
            </a:r>
            <a:r>
              <a:rPr lang="es-ES" sz="2800" dirty="0"/>
              <a:t> </a:t>
            </a:r>
            <a:r>
              <a:rPr lang="es-ES" sz="2800" dirty="0" err="1"/>
              <a:t>husbandry</a:t>
            </a:r>
            <a:r>
              <a:rPr lang="es-ES" sz="2800" dirty="0"/>
              <a:t> </a:t>
            </a:r>
            <a:r>
              <a:rPr lang="es-ES" sz="2800" dirty="0" err="1"/>
              <a:t>practices</a:t>
            </a:r>
            <a:r>
              <a:rPr lang="es-ES" sz="2800" dirty="0"/>
              <a:t> </a:t>
            </a:r>
          </a:p>
        </p:txBody>
      </p:sp>
      <p:sp>
        <p:nvSpPr>
          <p:cNvPr id="3" name="TextBox 2">
            <a:extLst>
              <a:ext uri="{FF2B5EF4-FFF2-40B4-BE49-F238E27FC236}">
                <a16:creationId xmlns:a16="http://schemas.microsoft.com/office/drawing/2014/main" id="{78467E7A-BF19-12A4-E74A-D807D5BF7213}"/>
              </a:ext>
            </a:extLst>
          </p:cNvPr>
          <p:cNvSpPr txBox="1"/>
          <p:nvPr/>
        </p:nvSpPr>
        <p:spPr>
          <a:xfrm>
            <a:off x="1236656" y="1126871"/>
            <a:ext cx="8847806" cy="6001643"/>
          </a:xfrm>
          <a:prstGeom prst="rect">
            <a:avLst/>
          </a:prstGeom>
          <a:noFill/>
        </p:spPr>
        <p:txBody>
          <a:bodyPr wrap="square" lIns="91440" tIns="45720" rIns="91440" bIns="45720" rtlCol="0" anchor="t">
            <a:spAutoFit/>
          </a:bodyPr>
          <a:lstStyle/>
          <a:p>
            <a:endParaRPr lang="en-US" sz="3200" b="0" i="0" u="none" strike="dblStrike" kern="1200" cap="none" spc="0" dirty="0">
              <a:solidFill>
                <a:srgbClr val="FF0000"/>
              </a:solidFill>
              <a:uFillTx/>
              <a:latin typeface="EC Square Sans Pro"/>
            </a:endParaRPr>
          </a:p>
          <a:p>
            <a:endParaRPr lang="en-US" sz="3200" b="0" i="0" u="none" strike="noStrike" kern="1200" cap="none" spc="0" baseline="0" dirty="0">
              <a:solidFill>
                <a:srgbClr val="2C7470"/>
              </a:solidFill>
              <a:uFillTx/>
              <a:latin typeface="EC Square Sans Pro" panose="020B0506040000020004" pitchFamily="34" charset="0"/>
            </a:endParaRPr>
          </a:p>
          <a:p>
            <a:pPr marL="457200" indent="-457200">
              <a:buFontTx/>
              <a:buChar char="-"/>
            </a:pPr>
            <a:r>
              <a:rPr lang="en-US" sz="3200" b="0" i="0" u="none" strike="noStrike" kern="1200" cap="none" spc="0" baseline="0" dirty="0">
                <a:solidFill>
                  <a:srgbClr val="2C7470"/>
                </a:solidFill>
                <a:uFillTx/>
                <a:latin typeface="EC Square Sans Pro"/>
              </a:rPr>
              <a:t>Feeding and nutrition, </a:t>
            </a:r>
          </a:p>
          <a:p>
            <a:pPr marL="457200" indent="-457200">
              <a:buFontTx/>
              <a:buChar char="-"/>
            </a:pPr>
            <a:r>
              <a:rPr lang="en-US" sz="3200" b="0" i="0" u="none" strike="noStrike" kern="1200" cap="none" spc="0" baseline="0" dirty="0">
                <a:solidFill>
                  <a:srgbClr val="2C7470"/>
                </a:solidFill>
                <a:uFillTx/>
                <a:latin typeface="EC Square Sans Pro"/>
              </a:rPr>
              <a:t>Housing and infrastructure, </a:t>
            </a:r>
          </a:p>
          <a:p>
            <a:pPr marL="457200" indent="-457200">
              <a:buFontTx/>
              <a:buChar char="-"/>
            </a:pPr>
            <a:r>
              <a:rPr lang="en-US" sz="3200" b="0" i="0" u="none" strike="noStrike" kern="1200" cap="none" spc="0" baseline="0" dirty="0">
                <a:solidFill>
                  <a:srgbClr val="2C7470"/>
                </a:solidFill>
                <a:uFillTx/>
                <a:latin typeface="EC Square Sans Pro"/>
              </a:rPr>
              <a:t>Reproductive management, </a:t>
            </a:r>
          </a:p>
          <a:p>
            <a:pPr marL="457200" indent="-457200">
              <a:buFontTx/>
              <a:buChar char="-"/>
            </a:pPr>
            <a:r>
              <a:rPr lang="en-US" sz="3200" b="0" i="0" u="none" strike="noStrike" kern="1200" cap="none" spc="0" baseline="0" dirty="0">
                <a:solidFill>
                  <a:srgbClr val="2C7470"/>
                </a:solidFill>
                <a:uFillTx/>
                <a:latin typeface="EC Square Sans Pro"/>
              </a:rPr>
              <a:t>Preventive management, </a:t>
            </a:r>
          </a:p>
          <a:p>
            <a:pPr marL="457200" indent="-457200">
              <a:buFontTx/>
              <a:buChar char="-"/>
            </a:pPr>
            <a:r>
              <a:rPr lang="en-US" sz="3200" b="0" i="0" u="none" strike="noStrike" kern="1200" cap="none" spc="0" baseline="0" dirty="0">
                <a:solidFill>
                  <a:srgbClr val="2C7470"/>
                </a:solidFill>
                <a:uFillTx/>
                <a:latin typeface="EC Square Sans Pro"/>
              </a:rPr>
              <a:t>Welfare, </a:t>
            </a:r>
          </a:p>
          <a:p>
            <a:pPr marL="457200" indent="-457200">
              <a:buFontTx/>
              <a:buChar char="-"/>
            </a:pPr>
            <a:r>
              <a:rPr lang="en-US" sz="3200" b="0" i="0" u="none" strike="noStrike" kern="1200" cap="none" spc="0" baseline="0" dirty="0">
                <a:solidFill>
                  <a:srgbClr val="2C7470"/>
                </a:solidFill>
                <a:uFillTx/>
                <a:latin typeface="EC Square Sans Pro"/>
              </a:rPr>
              <a:t>Records and documentation</a:t>
            </a:r>
          </a:p>
          <a:p>
            <a:pPr marL="457200" indent="-457200">
              <a:buFontTx/>
              <a:buChar char="-"/>
            </a:pPr>
            <a:r>
              <a:rPr lang="en-US" sz="3200" dirty="0">
                <a:solidFill>
                  <a:srgbClr val="2C7470"/>
                </a:solidFill>
                <a:latin typeface="EC Square Sans Pro" panose="020B0506040000020004" pitchFamily="34" charset="0"/>
              </a:rPr>
              <a:t>Biosecurity</a:t>
            </a:r>
          </a:p>
          <a:p>
            <a:pPr marL="457200" indent="-457200">
              <a:buFontTx/>
              <a:buChar char="-"/>
            </a:pPr>
            <a:r>
              <a:rPr lang="en-US" sz="3200" dirty="0">
                <a:solidFill>
                  <a:srgbClr val="2C7470"/>
                </a:solidFill>
                <a:latin typeface="EC Square Sans Pro" panose="020B0506040000020004" pitchFamily="34" charset="0"/>
              </a:rPr>
              <a:t>Hygiene</a:t>
            </a:r>
          </a:p>
          <a:p>
            <a:pPr marL="457200" indent="-457200">
              <a:buFontTx/>
              <a:buChar char="-"/>
            </a:pPr>
            <a:r>
              <a:rPr lang="en-US" sz="3200" dirty="0">
                <a:solidFill>
                  <a:srgbClr val="2C7470"/>
                </a:solidFill>
                <a:latin typeface="EC Square Sans Pro" panose="020B0506040000020004" pitchFamily="34" charset="0"/>
              </a:rPr>
              <a:t>Genetics</a:t>
            </a:r>
          </a:p>
          <a:p>
            <a:pPr marL="457200" indent="-457200">
              <a:buFontTx/>
              <a:buChar char="-"/>
            </a:pPr>
            <a:endParaRPr lang="es-ES" sz="3200" dirty="0">
              <a:solidFill>
                <a:srgbClr val="2C7470"/>
              </a:solidFill>
              <a:latin typeface="EC Square Sans Pro" panose="020B0506040000020004" pitchFamily="34" charset="0"/>
            </a:endParaRPr>
          </a:p>
        </p:txBody>
      </p:sp>
    </p:spTree>
    <p:extLst>
      <p:ext uri="{BB962C8B-B14F-4D97-AF65-F5344CB8AC3E}">
        <p14:creationId xmlns:p14="http://schemas.microsoft.com/office/powerpoint/2010/main" val="100139095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47396e3-6a7c-49e4-86bb-38ecec5b669c">
      <Terms xmlns="http://schemas.microsoft.com/office/infopath/2007/PartnerControls"/>
    </lcf76f155ced4ddcb4097134ff3c332f>
    <TaxCatchAll xmlns="cf327815-79d0-4fc2-8b8d-cf7e72fbbf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C78BAB6A1C84F545963E0C901C12A503" ma:contentTypeVersion="13" ma:contentTypeDescription="Crear nuevo documento." ma:contentTypeScope="" ma:versionID="72f1889dfbcdd83fbc240b864d4538ff">
  <xsd:schema xmlns:xsd="http://www.w3.org/2001/XMLSchema" xmlns:xs="http://www.w3.org/2001/XMLSchema" xmlns:p="http://schemas.microsoft.com/office/2006/metadata/properties" xmlns:ns2="647396e3-6a7c-49e4-86bb-38ecec5b669c" xmlns:ns3="cf327815-79d0-4fc2-8b8d-cf7e72fbbfb7" targetNamespace="http://schemas.microsoft.com/office/2006/metadata/properties" ma:root="true" ma:fieldsID="3e5149360898c58efd1605597a8c192d" ns2:_="" ns3:_="">
    <xsd:import namespace="647396e3-6a7c-49e4-86bb-38ecec5b669c"/>
    <xsd:import namespace="cf327815-79d0-4fc2-8b8d-cf7e72fbbfb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7396e3-6a7c-49e4-86bb-38ecec5b6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descrip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Etiquetas de imagen" ma:readOnly="false" ma:fieldId="{5cf76f15-5ced-4ddc-b409-7134ff3c332f}" ma:taxonomyMulti="true" ma:sspId="951800dd-f53a-43a5-a698-f470e5960635"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327815-79d0-4fc2-8b8d-cf7e72fbbfb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b90cdd13-5fd3-47fb-8bca-23f56ed786a9}" ma:internalName="TaxCatchAll" ma:showField="CatchAllData" ma:web="cf327815-79d0-4fc2-8b8d-cf7e72fbbf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13E1DA-820E-40EF-AE0D-F2F997FB1BA3}">
  <ds:schemaRefs>
    <ds:schemaRef ds:uri="http://schemas.microsoft.com/sharepoint/v3/contenttype/forms"/>
  </ds:schemaRefs>
</ds:datastoreItem>
</file>

<file path=customXml/itemProps2.xml><?xml version="1.0" encoding="utf-8"?>
<ds:datastoreItem xmlns:ds="http://schemas.openxmlformats.org/officeDocument/2006/customXml" ds:itemID="{74EC9CAA-4007-40F5-BEBA-79BBAE48D5B8}">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purl.org/dc/elements/1.1/"/>
    <ds:schemaRef ds:uri="cf327815-79d0-4fc2-8b8d-cf7e72fbbfb7"/>
    <ds:schemaRef ds:uri="http://www.w3.org/XML/1998/namespace"/>
    <ds:schemaRef ds:uri="647396e3-6a7c-49e4-86bb-38ecec5b669c"/>
    <ds:schemaRef ds:uri="http://schemas.microsoft.com/office/infopath/2007/PartnerControls"/>
  </ds:schemaRefs>
</ds:datastoreItem>
</file>

<file path=customXml/itemProps3.xml><?xml version="1.0" encoding="utf-8"?>
<ds:datastoreItem xmlns:ds="http://schemas.openxmlformats.org/officeDocument/2006/customXml" ds:itemID="{B9F85057-A97F-41BF-A618-5D2F449F88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7396e3-6a7c-49e4-86bb-38ecec5b669c"/>
    <ds:schemaRef ds:uri="cf327815-79d0-4fc2-8b8d-cf7e72fbbf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1669</Words>
  <Application>Microsoft Office PowerPoint</Application>
  <PresentationFormat>Panorámica</PresentationFormat>
  <Paragraphs>226</Paragraphs>
  <Slides>15</Slides>
  <Notes>14</Notes>
  <HiddenSlides>0</HiddenSlides>
  <MMClips>2</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15</vt:i4>
      </vt:variant>
    </vt:vector>
  </HeadingPairs>
  <TitlesOfParts>
    <vt:vector size="25"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Beatriz López Valero</cp:lastModifiedBy>
  <cp:revision>78</cp:revision>
  <dcterms:created xsi:type="dcterms:W3CDTF">2024-02-14T08:46:14Z</dcterms:created>
  <dcterms:modified xsi:type="dcterms:W3CDTF">2024-11-26T11:24:30Z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2024-09-10T10:04:20Z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77ab0bd2-9ece-4572-9e47-8003dab37894</vt:lpwstr>
  </property>
  <property fmtid="{D5CDD505-2E9C-101B-9397-08002B2CF9AE}" pid="8" name="MSIP_Label_6bd9ddd1-4d20-43f6-abfa-fc3c07406f94_ContentBits">
    <vt:lpwstr>0</vt:lpwstr>
  </property>
  <property fmtid="{D5CDD505-2E9C-101B-9397-08002B2CF9AE}" pid="9" name="ContentTypeId">
    <vt:lpwstr>0x010100C78BAB6A1C84F545963E0C901C12A503</vt:lpwstr>
  </property>
  <property fmtid="{D5CDD505-2E9C-101B-9397-08002B2CF9AE}" pid="10" name="Order">
    <vt:r8>13363600</vt:r8>
  </property>
  <property fmtid="{D5CDD505-2E9C-101B-9397-08002B2CF9AE}" pid="11" name="MediaServiceImageTags">
    <vt:lpwstr/>
  </property>
</Properties>
</file>