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82" r:id="rId4"/>
    <p:sldId id="259" r:id="rId5"/>
    <p:sldId id="260" r:id="rId6"/>
    <p:sldId id="261" r:id="rId7"/>
    <p:sldId id="262" r:id="rId8"/>
    <p:sldId id="263" r:id="rId9"/>
    <p:sldId id="25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7" r:id="rId25"/>
    <p:sldId id="283" r:id="rId26"/>
    <p:sldId id="279" r:id="rId27"/>
    <p:sldId id="280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238D76-8A50-43AF-A2EF-8A25541864B9}" v="94" dt="2024-11-21T11:59:31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8" y="9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14738fa60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14738fa60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14c4b6cf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14c4b6cfa3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4738fa60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4738fa60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14738fa60c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14738fa60c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14738fa60c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14738fa60c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4738fa60c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14738fa60c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Energy, Cūku Ciltsdarba Centrs, Rivona un mazie gaļas pārstrādes uzņēmumi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4738fa60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4738fa60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4738fa60c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14738fa60c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14738fa60c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14738fa60c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14738fa60c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14738fa60c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4738fa60c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14738fa60c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14738fa60c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14738fa60c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4738fa60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4738fa60c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Latvia University of Life Sciences and Technologies</a:t>
            </a:r>
            <a:endParaRPr lang="lv-LV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14738fa60c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14738fa60c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14738fa60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14738fa60c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4738fa60c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14738fa60c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14738fa60c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14738fa60c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14c4b6cfa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14c4b6cfa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14738fa60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14738fa60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4738fa60c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4738fa60c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4738fa60c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14738fa60c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feed production plant is registered in the PVD feed registration register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14738fa60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14738fa60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14738fa60c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14738fa60c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14738fa60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14738fa60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1825675"/>
            <a:ext cx="8520600" cy="22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</a:rPr>
              <a:t>Practical training for farmers and veterinarians.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</a:rPr>
              <a:t>New ways to fight antimicrobial resistance</a:t>
            </a:r>
            <a:endParaRPr sz="3200" b="1" dirty="0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9" y="152400"/>
            <a:ext cx="2060121" cy="87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0350" y="128588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258392" y="69488"/>
            <a:ext cx="6252883" cy="8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 dirty="0"/>
              <a:t>Biosecurity level - high</a:t>
            </a:r>
            <a:br>
              <a:rPr lang="en-US" b="1" dirty="0"/>
            </a:br>
            <a:r>
              <a:rPr lang="en-US" dirty="0"/>
              <a:t>Biosecurity plans, procedures, training, process routines, control and updating</a:t>
            </a:r>
            <a:endParaRPr sz="2022" dirty="0"/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>
            <a:off x="128825" y="1768100"/>
            <a:ext cx="2554415" cy="27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900" b="1" dirty="0">
                <a:solidFill>
                  <a:schemeClr val="dk1"/>
                </a:solidFill>
              </a:rPr>
              <a:t>External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Territory</a:t>
            </a:r>
          </a:p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Entry into </a:t>
            </a:r>
            <a:r>
              <a:rPr lang="lv-LV" sz="1700" dirty="0">
                <a:solidFill>
                  <a:schemeClr val="dk1"/>
                </a:solidFill>
              </a:rPr>
              <a:t>holdings</a:t>
            </a:r>
            <a:endParaRPr lang="en-US" sz="1700" dirty="0">
              <a:solidFill>
                <a:schemeClr val="dk1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Bio-house</a:t>
            </a:r>
          </a:p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Traffic flow</a:t>
            </a:r>
          </a:p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Red product areas</a:t>
            </a:r>
          </a:p>
          <a:p>
            <a:pPr marL="457200" lvl="0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The principle of ramps</a:t>
            </a: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4454379" y="1951565"/>
            <a:ext cx="2394027" cy="27505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900" b="1" dirty="0">
                <a:solidFill>
                  <a:schemeClr val="dk1"/>
                </a:solidFill>
              </a:rPr>
              <a:t>Internal</a:t>
            </a:r>
            <a:endParaRPr sz="1900" b="1" dirty="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Principle - full, empty</a:t>
            </a: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lv-LV" sz="1700" dirty="0">
                <a:solidFill>
                  <a:schemeClr val="dk1"/>
                </a:solidFill>
              </a:rPr>
              <a:t>W</a:t>
            </a:r>
            <a:r>
              <a:rPr lang="en-US" sz="1700" dirty="0" err="1">
                <a:solidFill>
                  <a:schemeClr val="dk1"/>
                </a:solidFill>
              </a:rPr>
              <a:t>ashing</a:t>
            </a:r>
            <a:r>
              <a:rPr lang="en-US" sz="1700" dirty="0">
                <a:solidFill>
                  <a:schemeClr val="dk1"/>
                </a:solidFill>
              </a:rPr>
              <a:t> and disinfection</a:t>
            </a: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US" sz="1700" dirty="0">
                <a:solidFill>
                  <a:schemeClr val="dk1"/>
                </a:solidFill>
              </a:rPr>
              <a:t>Animal flow</a:t>
            </a:r>
          </a:p>
          <a:p>
            <a:pPr marL="457200" lvl="0" indent="-3365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lv-LV" sz="1700" dirty="0">
                <a:solidFill>
                  <a:schemeClr val="dk1"/>
                </a:solidFill>
              </a:rPr>
              <a:t>C</a:t>
            </a:r>
            <a:r>
              <a:rPr lang="en-US" sz="1700" dirty="0" err="1">
                <a:solidFill>
                  <a:schemeClr val="dk1"/>
                </a:solidFill>
              </a:rPr>
              <a:t>leanliness</a:t>
            </a:r>
            <a:r>
              <a:rPr lang="en-US" sz="1700" dirty="0">
                <a:solidFill>
                  <a:schemeClr val="dk1"/>
                </a:solidFill>
              </a:rPr>
              <a:t> and hygiene</a:t>
            </a:r>
            <a:endParaRPr sz="1700" dirty="0">
              <a:solidFill>
                <a:schemeClr val="dk1"/>
              </a:solidFill>
            </a:endParaRPr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1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0668" y="1384670"/>
            <a:ext cx="1616037" cy="113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4055" y="1074319"/>
            <a:ext cx="1261737" cy="1899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8074" y="935588"/>
            <a:ext cx="1134990" cy="1450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10513" y="3871007"/>
            <a:ext cx="2310024" cy="112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red carpet in a room&#10;&#10;Description automatically generated">
            <a:extLst>
              <a:ext uri="{FF2B5EF4-FFF2-40B4-BE49-F238E27FC236}">
                <a16:creationId xmlns:a16="http://schemas.microsoft.com/office/drawing/2014/main" id="{056F6B61-A0CA-D0FC-C24A-D0B2F188B4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8" y="3149299"/>
            <a:ext cx="1394132" cy="1858843"/>
          </a:xfrm>
          <a:prstGeom prst="rect">
            <a:avLst/>
          </a:prstGeom>
        </p:spPr>
      </p:pic>
      <p:pic>
        <p:nvPicPr>
          <p:cNvPr id="8" name="Picture 7" descr="A white refrigerator in a room&#10;&#10;Description automatically generated">
            <a:extLst>
              <a:ext uri="{FF2B5EF4-FFF2-40B4-BE49-F238E27FC236}">
                <a16:creationId xmlns:a16="http://schemas.microsoft.com/office/drawing/2014/main" id="{3055EF66-7388-E1A3-246C-D769BC0F3B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8873" y="2217182"/>
            <a:ext cx="1134990" cy="15133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311700" y="29880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Transport</a:t>
            </a:r>
            <a:endParaRPr b="1" dirty="0"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124" y="3055479"/>
            <a:ext cx="3547643" cy="16429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68129" y="813397"/>
            <a:ext cx="4808764" cy="21982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Animal carrier permit TIPS1 issued by PVD</a:t>
            </a:r>
            <a:r>
              <a:rPr lang="lv-LV" sz="1200" dirty="0">
                <a:solidFill>
                  <a:schemeClr val="tx1"/>
                </a:solidFill>
              </a:rPr>
              <a:t>;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Certificate issued by the Road Transport Directorate for self-transportation of cargo</a:t>
            </a:r>
            <a:r>
              <a:rPr lang="lv-LV" sz="1200" dirty="0">
                <a:solidFill>
                  <a:schemeClr val="tx1"/>
                </a:solidFill>
              </a:rPr>
              <a:t>;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The company has its own driver</a:t>
            </a:r>
            <a:r>
              <a:rPr lang="lv-LV" sz="1200" dirty="0">
                <a:solidFill>
                  <a:schemeClr val="tx1"/>
                </a:solidFill>
              </a:rPr>
              <a:t>;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Own tractor and animal transport trailers</a:t>
            </a:r>
            <a:r>
              <a:rPr lang="lv-LV" sz="1200" dirty="0">
                <a:solidFill>
                  <a:schemeClr val="tx1"/>
                </a:solidFill>
              </a:rPr>
              <a:t>;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Approved working order for moving animals from </a:t>
            </a:r>
            <a:r>
              <a:rPr lang="lv-LV" sz="1200" dirty="0">
                <a:solidFill>
                  <a:schemeClr val="tx1"/>
                </a:solidFill>
              </a:rPr>
              <a:t>holding</a:t>
            </a:r>
            <a:r>
              <a:rPr lang="en-US" sz="1200" dirty="0">
                <a:solidFill>
                  <a:schemeClr val="tx1"/>
                </a:solidFill>
              </a:rPr>
              <a:t> to </a:t>
            </a:r>
            <a:r>
              <a:rPr lang="lv-LV" sz="1200" dirty="0">
                <a:solidFill>
                  <a:schemeClr val="tx1"/>
                </a:solidFill>
              </a:rPr>
              <a:t>holding;</a:t>
            </a:r>
            <a:endParaRPr lang="en-US" sz="1200" dirty="0">
              <a:solidFill>
                <a:schemeClr val="tx1"/>
              </a:solidFill>
            </a:endParaRPr>
          </a:p>
          <a:p>
            <a:pPr marL="285750" indent="-285750">
              <a:lnSpc>
                <a:spcPct val="10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tx1"/>
                </a:solidFill>
              </a:rPr>
              <a:t>Approved procedures for disinfection of transport</a:t>
            </a:r>
            <a:r>
              <a:rPr lang="lv-LV" sz="1200" dirty="0">
                <a:solidFill>
                  <a:schemeClr val="tx1"/>
                </a:solidFill>
              </a:rPr>
              <a:t> vehicles </a:t>
            </a:r>
            <a:r>
              <a:rPr lang="en-US" sz="1200" dirty="0">
                <a:solidFill>
                  <a:schemeClr val="tx1"/>
                </a:solidFill>
              </a:rPr>
              <a:t> and compliance with the principle of ramps</a:t>
            </a:r>
            <a:endParaRPr lang="lv-LV" sz="1200" dirty="0">
              <a:solidFill>
                <a:schemeClr val="tx1"/>
              </a:solidFill>
            </a:endParaRPr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1275" y="11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1490" y="1017725"/>
            <a:ext cx="1766985" cy="2133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BFCD34-6C7F-A16D-3C28-E0B943CE3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408" y="407283"/>
            <a:ext cx="1648665" cy="2198219"/>
          </a:xfrm>
          <a:prstGeom prst="rect">
            <a:avLst/>
          </a:prstGeom>
        </p:spPr>
      </p:pic>
      <p:pic>
        <p:nvPicPr>
          <p:cNvPr id="4" name="Picture 3" descr="A red floor with a metal platform&#10;&#10;Description automatically generated with medium confidence">
            <a:extLst>
              <a:ext uri="{FF2B5EF4-FFF2-40B4-BE49-F238E27FC236}">
                <a16:creationId xmlns:a16="http://schemas.microsoft.com/office/drawing/2014/main" id="{6D00AA4C-6970-F648-EC13-298D429D7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5900" y="2777867"/>
            <a:ext cx="1648664" cy="2198219"/>
          </a:xfrm>
          <a:prstGeom prst="rect">
            <a:avLst/>
          </a:prstGeom>
        </p:spPr>
      </p:pic>
      <p:pic>
        <p:nvPicPr>
          <p:cNvPr id="6" name="Picture 5" descr="A truck parked in a garage&#10;&#10;Description automatically generated">
            <a:extLst>
              <a:ext uri="{FF2B5EF4-FFF2-40B4-BE49-F238E27FC236}">
                <a16:creationId xmlns:a16="http://schemas.microsoft.com/office/drawing/2014/main" id="{00AB2739-4ED7-40AA-E25F-EA7A78F5EF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050" y="3274648"/>
            <a:ext cx="2269671" cy="17022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311700" y="219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Herd health status</a:t>
            </a:r>
            <a:endParaRPr b="1" dirty="0"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1700" y="788325"/>
            <a:ext cx="8520600" cy="41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herd health monitoring takes place in accordance with the STATE MONITORING PLAN OF ANIMAL INFECTIOUS DISEASES OF THE LV MINISTRY OF AGRICULTURE AND VETERINARY SERVICE.</a:t>
            </a:r>
            <a:endParaRPr lang="lv-LV" sz="12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-US" sz="1395" dirty="0">
                <a:solidFill>
                  <a:schemeClr val="dk1"/>
                </a:solidFill>
              </a:rPr>
              <a:t>1. Status of herd officially free of </a:t>
            </a:r>
            <a:r>
              <a:rPr lang="lv-LV" sz="1395" dirty="0">
                <a:solidFill>
                  <a:schemeClr val="dk1"/>
                </a:solidFill>
              </a:rPr>
              <a:t>B</a:t>
            </a:r>
            <a:r>
              <a:rPr lang="en-US" sz="1395" dirty="0" err="1">
                <a:solidFill>
                  <a:schemeClr val="dk1"/>
                </a:solidFill>
              </a:rPr>
              <a:t>rucellosis</a:t>
            </a:r>
            <a:r>
              <a:rPr lang="en-US" sz="1395" dirty="0">
                <a:solidFill>
                  <a:schemeClr val="dk1"/>
                </a:solidFill>
              </a:rPr>
              <a:t> - granted on 27.06.2014.</a:t>
            </a: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-US" sz="1395" dirty="0">
                <a:solidFill>
                  <a:schemeClr val="dk1"/>
                </a:solidFill>
              </a:rPr>
              <a:t>2. Status of herd free of </a:t>
            </a:r>
            <a:r>
              <a:rPr lang="en-US" sz="1395" dirty="0" err="1">
                <a:solidFill>
                  <a:schemeClr val="dk1"/>
                </a:solidFill>
              </a:rPr>
              <a:t>Aujeski's</a:t>
            </a:r>
            <a:r>
              <a:rPr lang="en-US" sz="1395" dirty="0">
                <a:solidFill>
                  <a:schemeClr val="dk1"/>
                </a:solidFill>
              </a:rPr>
              <a:t> disease - granted on 11.11.2021.</a:t>
            </a:r>
            <a:endParaRPr lang="lv-LV" sz="1395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en" sz="1395" dirty="0">
                <a:solidFill>
                  <a:schemeClr val="dk1"/>
                </a:solidFill>
              </a:rPr>
              <a:t>3. </a:t>
            </a:r>
            <a:r>
              <a:rPr lang="en-US" sz="1395" dirty="0">
                <a:solidFill>
                  <a:schemeClr val="dk1"/>
                </a:solidFill>
              </a:rPr>
              <a:t>In the herd, according to the plan, during diagnostic examinations, the following infectious diseases are monitored:</a:t>
            </a:r>
            <a:endParaRPr sz="1395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Passive surveillance of African swine fever;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Classical swine fever</a:t>
            </a:r>
            <a:r>
              <a:rPr lang="lv-LV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-</a:t>
            </a:r>
            <a:r>
              <a:rPr lang="lv-LV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examinations negative;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CRRS</a:t>
            </a:r>
            <a:r>
              <a:rPr lang="lv-LV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-</a:t>
            </a:r>
            <a:r>
              <a:rPr lang="lv-LV" dirty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examinations negative;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Brucellosis - to maintain the status;</a:t>
            </a: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dk1"/>
                </a:solidFill>
              </a:rPr>
              <a:t>Aujeski's</a:t>
            </a:r>
            <a:r>
              <a:rPr lang="en-US" dirty="0">
                <a:solidFill>
                  <a:schemeClr val="dk1"/>
                </a:solidFill>
              </a:rPr>
              <a:t> disease - to maintain status</a:t>
            </a:r>
            <a:r>
              <a:rPr lang="lv-LV" dirty="0">
                <a:solidFill>
                  <a:schemeClr val="dk1"/>
                </a:solidFill>
              </a:rPr>
              <a:t>;</a:t>
            </a:r>
            <a:endParaRPr lang="en-US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600"/>
              </a:spcBef>
              <a:buClr>
                <a:schemeClr val="dk1"/>
              </a:buClr>
              <a:buSzPts val="1018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</a:rPr>
              <a:t>TBC</a:t>
            </a:r>
            <a:endParaRPr dirty="0"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575" y="58100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6625" y="2967975"/>
            <a:ext cx="3176926" cy="20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body" idx="1"/>
          </p:nvPr>
        </p:nvSpPr>
        <p:spPr>
          <a:xfrm>
            <a:off x="311699" y="416550"/>
            <a:ext cx="5197279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>
                <a:solidFill>
                  <a:schemeClr val="dk1"/>
                </a:solidFill>
              </a:rPr>
              <a:t>4. </a:t>
            </a:r>
            <a:r>
              <a:rPr lang="en-US" sz="1600" dirty="0">
                <a:solidFill>
                  <a:schemeClr val="dk1"/>
                </a:solidFill>
              </a:rPr>
              <a:t>The herd is free of specific pathogens:</a:t>
            </a:r>
            <a:endParaRPr lang="lv-LV"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</a:rPr>
              <a:t>CRRS</a:t>
            </a: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sz="1600" dirty="0">
                <a:solidFill>
                  <a:schemeClr val="dk1"/>
                </a:solidFill>
              </a:rPr>
              <a:t>Mycoplasma spp.;</a:t>
            </a:r>
            <a:endParaRPr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1600" i="1" dirty="0">
                <a:solidFill>
                  <a:schemeClr val="dk1"/>
                </a:solidFill>
              </a:rPr>
              <a:t>Actinobacillus pleuropneumoniae</a:t>
            </a:r>
            <a:r>
              <a:rPr lang="en" sz="1600" dirty="0">
                <a:solidFill>
                  <a:schemeClr val="dk1"/>
                </a:solidFill>
              </a:rPr>
              <a:t>;</a:t>
            </a:r>
            <a:endParaRPr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95000"/>
              </a:lnSpc>
              <a:spcBef>
                <a:spcPts val="12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" sz="1600" i="1" dirty="0">
                <a:solidFill>
                  <a:schemeClr val="dk1"/>
                </a:solidFill>
              </a:rPr>
              <a:t>Chlamydophila abortus</a:t>
            </a:r>
            <a:r>
              <a:rPr lang="en" sz="1600" dirty="0">
                <a:solidFill>
                  <a:schemeClr val="dk1"/>
                </a:solidFill>
              </a:rPr>
              <a:t>,</a:t>
            </a:r>
            <a:endParaRPr sz="1600" dirty="0">
              <a:solidFill>
                <a:schemeClr val="dk1"/>
              </a:solidFill>
            </a:endParaRPr>
          </a:p>
          <a:p>
            <a:pPr marL="457200" lvl="1" indent="0">
              <a:lnSpc>
                <a:spcPct val="95000"/>
              </a:lnSpc>
              <a:spcBef>
                <a:spcPts val="1200"/>
              </a:spcBef>
              <a:buNone/>
            </a:pP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</a:rPr>
              <a:t>The presence of pathogenic microflora and the invasion of parasites - controlled </a:t>
            </a:r>
            <a:r>
              <a:rPr lang="lv-LV" sz="1600" dirty="0">
                <a:solidFill>
                  <a:schemeClr val="dk1"/>
                </a:solidFill>
              </a:rPr>
              <a:t>with</a:t>
            </a:r>
            <a:r>
              <a:rPr lang="en-US" sz="1600" dirty="0">
                <a:solidFill>
                  <a:schemeClr val="dk1"/>
                </a:solidFill>
              </a:rPr>
              <a:t> laboratory tests.</a:t>
            </a:r>
            <a:endParaRPr sz="2000" dirty="0"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7475" y="122000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FF229C-D9D5-8785-8C43-54ED358AA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041" y="1257299"/>
            <a:ext cx="2694214" cy="35922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Vaccination</a:t>
            </a:r>
            <a:r>
              <a:rPr lang="lv-LV" b="1" dirty="0"/>
              <a:t> </a:t>
            </a:r>
            <a:r>
              <a:rPr lang="en-US" b="1" dirty="0"/>
              <a:t>protocol</a:t>
            </a:r>
            <a:r>
              <a:rPr lang="lv-LV" b="1" dirty="0"/>
              <a:t>s</a:t>
            </a:r>
            <a:endParaRPr lang="en-US" b="1" dirty="0"/>
          </a:p>
        </p:txBody>
      </p:sp>
      <p:sp>
        <p:nvSpPr>
          <p:cNvPr id="150" name="Google Shape;15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Preventive vaccinations of herd animals against the following diseases:</a:t>
            </a:r>
            <a:endParaRPr lang="lv-LV" sz="1600" dirty="0">
              <a:solidFill>
                <a:schemeClr val="dk1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Swine erysipelas;</a:t>
            </a: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Porcine parvoviral infection;</a:t>
            </a: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Swine circovirus infection;</a:t>
            </a: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Leptospirosis;</a:t>
            </a: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Swine influenza;</a:t>
            </a: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Haemophilus parasuis infection;</a:t>
            </a:r>
          </a:p>
          <a:p>
            <a:pPr marL="742950" lvl="1" indent="-285750">
              <a:lnSpc>
                <a:spcPct val="105000"/>
              </a:lnSpc>
              <a:spcBef>
                <a:spcPts val="600"/>
              </a:spcBef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lv-LV" sz="1600" dirty="0">
                <a:solidFill>
                  <a:schemeClr val="dk1"/>
                </a:solidFill>
              </a:rPr>
              <a:t>Colibacillosis, necrotic enteritis and enterotoxemia.</a:t>
            </a: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dk1"/>
                </a:solidFill>
              </a:rPr>
              <a:t>The herd of fattening pigs is not vaccinated.</a:t>
            </a:r>
            <a:endParaRPr sz="2000" dirty="0"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15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5463" y="2989621"/>
            <a:ext cx="1837326" cy="2002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802" y="1681441"/>
            <a:ext cx="1962150" cy="192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>
            <a:spLocks noGrp="1"/>
          </p:cNvSpPr>
          <p:nvPr>
            <p:ph type="title"/>
          </p:nvPr>
        </p:nvSpPr>
        <p:spPr>
          <a:xfrm>
            <a:off x="311700" y="25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Cooperation partners</a:t>
            </a:r>
            <a:endParaRPr b="1" dirty="0"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625" y="135800"/>
            <a:ext cx="1879100" cy="6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2" y="1021950"/>
            <a:ext cx="1565075" cy="140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3825" y="909913"/>
            <a:ext cx="1698075" cy="1415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325" y="2406800"/>
            <a:ext cx="3461650" cy="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14325" y="901330"/>
            <a:ext cx="1698075" cy="116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2392" y="909913"/>
            <a:ext cx="1585158" cy="127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87674" y="909925"/>
            <a:ext cx="938225" cy="141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71912" y="2346575"/>
            <a:ext cx="1565080" cy="10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203425" y="2428552"/>
            <a:ext cx="1194125" cy="11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2638" y="3611350"/>
            <a:ext cx="1194125" cy="11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80450" y="3831498"/>
            <a:ext cx="1585150" cy="94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79586" y="3808263"/>
            <a:ext cx="1698075" cy="987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397544" y="3705032"/>
            <a:ext cx="1194125" cy="119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72002" y="195600"/>
            <a:ext cx="1938735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6075" y="1642075"/>
            <a:ext cx="3127300" cy="260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311700" y="236764"/>
            <a:ext cx="8520600" cy="46317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200" b="1" dirty="0">
                <a:solidFill>
                  <a:schemeClr val="dk1"/>
                </a:solidFill>
              </a:rPr>
              <a:t>ASPECTS OF COOPERATION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lv-LV" sz="2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</a:rPr>
              <a:t>State authorized certified veterinarian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dk1"/>
                </a:solidFill>
              </a:rPr>
              <a:t>Authorization of the business owner</a:t>
            </a:r>
            <a:endParaRPr lang="lv-LV" sz="2200" b="1" dirty="0">
              <a:solidFill>
                <a:schemeClr val="dk1"/>
              </a:solidFill>
            </a:endParaRP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Disease control, monitoring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E</a:t>
            </a:r>
            <a:r>
              <a:rPr lang="en-US" sz="1700" dirty="0" err="1">
                <a:solidFill>
                  <a:schemeClr val="dk1"/>
                </a:solidFill>
              </a:rPr>
              <a:t>xecution</a:t>
            </a:r>
            <a:r>
              <a:rPr lang="en-US" sz="1700" dirty="0">
                <a:solidFill>
                  <a:schemeClr val="dk1"/>
                </a:solidFill>
              </a:rPr>
              <a:t> of the plan of anti-epidemic measures,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N</a:t>
            </a:r>
            <a:r>
              <a:rPr lang="en-US" sz="1700" dirty="0" err="1">
                <a:solidFill>
                  <a:schemeClr val="dk1"/>
                </a:solidFill>
              </a:rPr>
              <a:t>ecessary</a:t>
            </a:r>
            <a:r>
              <a:rPr lang="en-US" sz="1700" dirty="0">
                <a:solidFill>
                  <a:schemeClr val="dk1"/>
                </a:solidFill>
              </a:rPr>
              <a:t> documentation,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R</a:t>
            </a:r>
            <a:r>
              <a:rPr lang="en-US" sz="1700" dirty="0" err="1">
                <a:solidFill>
                  <a:schemeClr val="dk1"/>
                </a:solidFill>
              </a:rPr>
              <a:t>ecords</a:t>
            </a:r>
            <a:r>
              <a:rPr lang="en-US" sz="1700" dirty="0">
                <a:solidFill>
                  <a:schemeClr val="dk1"/>
                </a:solidFill>
              </a:rPr>
              <a:t>,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R</a:t>
            </a:r>
            <a:r>
              <a:rPr lang="en-US" sz="1700" dirty="0" err="1">
                <a:solidFill>
                  <a:schemeClr val="dk1"/>
                </a:solidFill>
              </a:rPr>
              <a:t>eporting</a:t>
            </a:r>
            <a:r>
              <a:rPr lang="en-US" sz="1700" dirty="0">
                <a:solidFill>
                  <a:schemeClr val="dk1"/>
                </a:solidFill>
              </a:rPr>
              <a:t>,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dk1"/>
                </a:solidFill>
              </a:rPr>
              <a:t>Handling of binding permits,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P</a:t>
            </a:r>
            <a:r>
              <a:rPr lang="en-US" sz="1700" dirty="0" err="1">
                <a:solidFill>
                  <a:schemeClr val="dk1"/>
                </a:solidFill>
              </a:rPr>
              <a:t>rovision</a:t>
            </a:r>
            <a:r>
              <a:rPr lang="en-US" sz="1700" dirty="0">
                <a:solidFill>
                  <a:schemeClr val="dk1"/>
                </a:solidFill>
              </a:rPr>
              <a:t> of inspections, </a:t>
            </a:r>
          </a:p>
          <a:p>
            <a:pPr marL="800100" lvl="1">
              <a:buFont typeface="Arial" panose="020B0604020202020204" pitchFamily="34" charset="0"/>
              <a:buChar char="•"/>
            </a:pPr>
            <a:r>
              <a:rPr lang="lv-LV" sz="1700" dirty="0">
                <a:solidFill>
                  <a:schemeClr val="dk1"/>
                </a:solidFill>
              </a:rPr>
              <a:t>E</a:t>
            </a:r>
            <a:r>
              <a:rPr lang="en-US" sz="1700" dirty="0" err="1">
                <a:solidFill>
                  <a:schemeClr val="dk1"/>
                </a:solidFill>
              </a:rPr>
              <a:t>nsuring</a:t>
            </a:r>
            <a:r>
              <a:rPr lang="en-US" sz="1700" dirty="0">
                <a:solidFill>
                  <a:schemeClr val="dk1"/>
                </a:solidFill>
              </a:rPr>
              <a:t> animal exports - documentation.</a:t>
            </a:r>
            <a:endParaRPr sz="1300" dirty="0">
              <a:solidFill>
                <a:schemeClr val="dk1"/>
              </a:solidFill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4225" y="1371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191375" y="122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Circulation and use of medicines</a:t>
            </a:r>
            <a:endParaRPr b="1" dirty="0"/>
          </a:p>
        </p:txBody>
      </p:sp>
      <p:sp>
        <p:nvSpPr>
          <p:cNvPr id="185" name="Google Shape;185;p28"/>
          <p:cNvSpPr txBox="1">
            <a:spLocks noGrp="1"/>
          </p:cNvSpPr>
          <p:nvPr>
            <p:ph type="body" idx="1"/>
          </p:nvPr>
        </p:nvSpPr>
        <p:spPr>
          <a:xfrm>
            <a:off x="311700" y="872300"/>
            <a:ext cx="8520600" cy="41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The company has a permit for the purchase of medicines issued by PVD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Circulation, according to legislation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Referral of antibiotic consumption to Denmark, evaluation of results. 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400" dirty="0">
                <a:solidFill>
                  <a:schemeClr val="dk1"/>
                </a:solidFill>
              </a:rPr>
              <a:t>A company-provided and funded medication warehouse program.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845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8212D3-423B-8946-5A04-5A0E35E4A81E}"/>
              </a:ext>
            </a:extLst>
          </p:cNvPr>
          <p:cNvSpPr txBox="1"/>
          <p:nvPr/>
        </p:nvSpPr>
        <p:spPr>
          <a:xfrm>
            <a:off x="6473530" y="2727172"/>
            <a:ext cx="351813" cy="37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5FDE0A-7858-54EE-20E3-12503478C1CA}"/>
              </a:ext>
            </a:extLst>
          </p:cNvPr>
          <p:cNvSpPr txBox="1"/>
          <p:nvPr/>
        </p:nvSpPr>
        <p:spPr>
          <a:xfrm>
            <a:off x="7042230" y="1470621"/>
            <a:ext cx="8852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9B367-31E2-2527-5562-229EA8F74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93" y="2040495"/>
            <a:ext cx="6966275" cy="28537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950" y="152400"/>
            <a:ext cx="2054885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1825" y="152400"/>
            <a:ext cx="6509774" cy="405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236500" y="1349250"/>
            <a:ext cx="8520600" cy="3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Authorization of the company owner to conclude contracts for the necessary investigations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7" y="131900"/>
            <a:ext cx="4891150" cy="12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3257" y="131900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D35343-947A-9E77-2851-FD1630D38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31" y="2123654"/>
            <a:ext cx="7973538" cy="30198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-228000" y="1009125"/>
            <a:ext cx="9600000" cy="180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3400" b="1" dirty="0"/>
              <a:t>Successful cooperation between a veterinarian and a pig farming company</a:t>
            </a:r>
            <a:br>
              <a:rPr lang="en-US" sz="3400" b="1" dirty="0"/>
            </a:br>
            <a:r>
              <a:rPr lang="en-US" sz="3400" b="1" dirty="0"/>
              <a:t>Owner</a:t>
            </a:r>
            <a:endParaRPr sz="3400" b="1"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95410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" sz="2600" dirty="0">
                <a:solidFill>
                  <a:schemeClr val="dk1"/>
                </a:solidFill>
              </a:rPr>
              <a:t>SIA “Gaižēni”</a:t>
            </a:r>
            <a:endParaRPr lang="lv-LV" sz="26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2600" dirty="0">
                <a:solidFill>
                  <a:schemeClr val="dk1"/>
                </a:solidFill>
              </a:rPr>
              <a:t>Director</a:t>
            </a:r>
            <a:r>
              <a:rPr lang="lv-LV" sz="2600" dirty="0">
                <a:solidFill>
                  <a:schemeClr val="dk1"/>
                </a:solidFill>
              </a:rPr>
              <a:t> Alekss Rasmussen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r>
              <a:rPr lang="en-US" sz="2600" dirty="0">
                <a:solidFill>
                  <a:schemeClr val="dk1"/>
                </a:solidFill>
              </a:rPr>
              <a:t>Veterinarian</a:t>
            </a:r>
            <a:r>
              <a:rPr lang="lv-LV" sz="2600" dirty="0">
                <a:solidFill>
                  <a:schemeClr val="dk1"/>
                </a:solidFill>
              </a:rPr>
              <a:t> Iveta Rundele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endParaRPr lang="lv-LV" sz="52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3"/>
              <a:buFont typeface="Arial"/>
              <a:buNone/>
            </a:pPr>
            <a:endParaRPr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3200" y="986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Feed production</a:t>
            </a:r>
            <a:endParaRPr b="1" dirty="0"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3370393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Registration certificate of an animal feed distribution company issued by PVD</a:t>
            </a:r>
            <a:r>
              <a:rPr lang="lv-LV" sz="2000" dirty="0">
                <a:solidFill>
                  <a:schemeClr val="dk1"/>
                </a:solidFill>
              </a:rPr>
              <a:t>;</a:t>
            </a:r>
            <a:endParaRPr lang="en-US"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Feed production manual</a:t>
            </a:r>
            <a:r>
              <a:rPr lang="lv-LV" sz="2000" dirty="0">
                <a:solidFill>
                  <a:schemeClr val="dk1"/>
                </a:solidFill>
              </a:rPr>
              <a:t>;</a:t>
            </a:r>
            <a:endParaRPr lang="en-US"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Feed and water quality self-monitoring plans</a:t>
            </a:r>
            <a:r>
              <a:rPr lang="lv-LV" sz="2000" dirty="0">
                <a:solidFill>
                  <a:schemeClr val="dk1"/>
                </a:solidFill>
              </a:rPr>
              <a:t>;</a:t>
            </a:r>
            <a:endParaRPr lang="en-US" sz="2000" dirty="0">
              <a:solidFill>
                <a:schemeClr val="dk1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lv-LV" sz="2000" dirty="0">
                <a:solidFill>
                  <a:schemeClr val="dk1"/>
                </a:solidFill>
              </a:rPr>
              <a:t>Feed s</a:t>
            </a:r>
            <a:r>
              <a:rPr lang="en-US" sz="2000" dirty="0" err="1">
                <a:solidFill>
                  <a:schemeClr val="dk1"/>
                </a:solidFill>
              </a:rPr>
              <a:t>ampling</a:t>
            </a:r>
            <a:r>
              <a:rPr lang="en-US" sz="2000" dirty="0">
                <a:solidFill>
                  <a:schemeClr val="dk1"/>
                </a:solidFill>
              </a:rPr>
              <a:t> and evaluation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376" y="1017724"/>
            <a:ext cx="3494324" cy="1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638" y="2996339"/>
            <a:ext cx="3505062" cy="19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52200" y="2820778"/>
            <a:ext cx="1592576" cy="2147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Cooperation with slaughterhouses</a:t>
            </a:r>
            <a:endParaRPr b="1" dirty="0"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704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dirty="0">
                <a:solidFill>
                  <a:schemeClr val="dk1"/>
                </a:solidFill>
              </a:rPr>
              <a:t>Providing the necessary documentation</a:t>
            </a:r>
            <a:r>
              <a:rPr lang="lv-LV" dirty="0">
                <a:solidFill>
                  <a:schemeClr val="dk1"/>
                </a:solidFill>
              </a:rPr>
              <a:t>;</a:t>
            </a:r>
            <a:r>
              <a:rPr lang="en-US" dirty="0">
                <a:solidFill>
                  <a:schemeClr val="dk1"/>
                </a:solidFill>
              </a:rPr>
              <a:t> </a:t>
            </a:r>
          </a:p>
          <a:p>
            <a:pPr marL="457200" lvl="0" indent="-34290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dirty="0">
                <a:solidFill>
                  <a:schemeClr val="dk1"/>
                </a:solidFill>
              </a:rPr>
              <a:t>Cooperation with State-authorized experts in slaughterhouses – feedback</a:t>
            </a:r>
            <a:r>
              <a:rPr lang="lv-LV" dirty="0">
                <a:solidFill>
                  <a:schemeClr val="dk1"/>
                </a:solidFill>
              </a:rPr>
              <a:t> and</a:t>
            </a:r>
            <a:r>
              <a:rPr lang="en-US" dirty="0">
                <a:solidFill>
                  <a:schemeClr val="dk1"/>
                </a:solidFill>
              </a:rPr>
              <a:t> circulation of information</a:t>
            </a:r>
            <a:r>
              <a:rPr lang="lv-LV" dirty="0">
                <a:solidFill>
                  <a:schemeClr val="dk1"/>
                </a:solidFill>
              </a:rPr>
              <a:t>;</a:t>
            </a:r>
            <a:endParaRPr lang="en-US" dirty="0">
              <a:solidFill>
                <a:schemeClr val="dk1"/>
              </a:solidFill>
            </a:endParaRPr>
          </a:p>
          <a:p>
            <a:pPr marL="457200" lvl="0" indent="-34290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dirty="0">
                <a:solidFill>
                  <a:schemeClr val="dk1"/>
                </a:solidFill>
              </a:rPr>
              <a:t>Solving problems and complaints</a:t>
            </a:r>
            <a:r>
              <a:rPr lang="lv-LV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pic>
        <p:nvPicPr>
          <p:cNvPr id="218" name="Google Shape;2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30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400" y="1170125"/>
            <a:ext cx="3823200" cy="2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629320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2720" b="1" dirty="0"/>
              <a:t>Development and outlook for the future</a:t>
            </a:r>
            <a:endParaRPr sz="2720" b="1" dirty="0"/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220244" y="1316043"/>
            <a:ext cx="3349052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Training of young specialists - cooperation with LBTU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 dirty="0">
                <a:solidFill>
                  <a:schemeClr val="dk1"/>
                </a:solidFill>
              </a:rPr>
              <a:t>Co-financing of studies</a:t>
            </a: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26" name="Google Shape;2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55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A86AB-2FEA-7444-A3E5-25319FD30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2985" y="1698172"/>
            <a:ext cx="2317514" cy="309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E0CA32-F9D3-EF86-8159-08301B5F53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188" y="1152475"/>
            <a:ext cx="2659136" cy="363571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458" y="933624"/>
            <a:ext cx="3458936" cy="374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0251" y="996044"/>
            <a:ext cx="4297320" cy="36845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CFCB60-F709-FF6A-5453-5B4D19674C6C}"/>
              </a:ext>
            </a:extLst>
          </p:cNvPr>
          <p:cNvSpPr txBox="1"/>
          <p:nvPr/>
        </p:nvSpPr>
        <p:spPr>
          <a:xfrm>
            <a:off x="247649" y="351191"/>
            <a:ext cx="59082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dirty="0"/>
              <a:t>  </a:t>
            </a:r>
            <a:r>
              <a:rPr lang="en-US" dirty="0"/>
              <a:t>Insight </a:t>
            </a:r>
            <a:r>
              <a:rPr lang="lv-LV" dirty="0"/>
              <a:t>of</a:t>
            </a:r>
            <a:r>
              <a:rPr lang="en-US" dirty="0"/>
              <a:t> average consumption of antibiotics in 2022 </a:t>
            </a:r>
            <a:r>
              <a:rPr lang="lv-LV" dirty="0"/>
              <a:t>for</a:t>
            </a:r>
            <a:r>
              <a:rPr lang="en-US" dirty="0"/>
              <a:t> fattening pigs</a:t>
            </a:r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D89C0-1AAF-EA62-5331-C885F5F1A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547" y="164706"/>
            <a:ext cx="247519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35" y="802843"/>
            <a:ext cx="3709799" cy="421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9630" y="889907"/>
            <a:ext cx="4441534" cy="4218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7E6F4-DC73-4142-6E8F-7BB1DC040788}"/>
              </a:ext>
            </a:extLst>
          </p:cNvPr>
          <p:cNvSpPr txBox="1"/>
          <p:nvPr/>
        </p:nvSpPr>
        <p:spPr>
          <a:xfrm>
            <a:off x="258536" y="406443"/>
            <a:ext cx="574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Insight </a:t>
            </a:r>
            <a:r>
              <a:rPr lang="lv-LV" dirty="0"/>
              <a:t>of</a:t>
            </a:r>
            <a:r>
              <a:rPr lang="en-US" dirty="0"/>
              <a:t> average consumption of antibiotics in 202</a:t>
            </a:r>
            <a:r>
              <a:rPr lang="lv-LV" dirty="0"/>
              <a:t>3</a:t>
            </a:r>
            <a:r>
              <a:rPr lang="en-US" dirty="0"/>
              <a:t> </a:t>
            </a:r>
            <a:r>
              <a:rPr lang="lv-LV" dirty="0"/>
              <a:t>for</a:t>
            </a:r>
            <a:r>
              <a:rPr lang="en-US" dirty="0"/>
              <a:t> fattening pigs</a:t>
            </a:r>
            <a:endParaRPr lang="lv-LV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7DCCF-663F-0AB2-D542-578F62C6A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968" y="112237"/>
            <a:ext cx="2475191" cy="8961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9E772B-5CF7-E83E-747E-E899FE27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379" y="921521"/>
            <a:ext cx="4256885" cy="38155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FC9939-8E70-77EC-4EE1-75A8D696CB78}"/>
              </a:ext>
            </a:extLst>
          </p:cNvPr>
          <p:cNvSpPr txBox="1"/>
          <p:nvPr/>
        </p:nvSpPr>
        <p:spPr>
          <a:xfrm>
            <a:off x="258536" y="406443"/>
            <a:ext cx="5742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Insight </a:t>
            </a:r>
            <a:r>
              <a:rPr lang="lv-LV" dirty="0"/>
              <a:t>of</a:t>
            </a:r>
            <a:r>
              <a:rPr lang="en-US" dirty="0"/>
              <a:t> average consumption of antibiotics in 202</a:t>
            </a:r>
            <a:r>
              <a:rPr lang="lv-LV" dirty="0"/>
              <a:t>4</a:t>
            </a:r>
            <a:r>
              <a:rPr lang="en-US" dirty="0"/>
              <a:t> </a:t>
            </a:r>
            <a:r>
              <a:rPr lang="lv-LV" dirty="0"/>
              <a:t>for</a:t>
            </a:r>
            <a:r>
              <a:rPr lang="en-US" dirty="0"/>
              <a:t> fattening pigs</a:t>
            </a:r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22474-22EE-BCDE-FE65-6687AE25D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536" y="714220"/>
            <a:ext cx="4038403" cy="4355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B6BE6A-24D7-9719-C535-938D6052D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968" y="112236"/>
            <a:ext cx="2497576" cy="9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36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Conclusions</a:t>
            </a:r>
            <a:endParaRPr b="1" dirty="0"/>
          </a:p>
        </p:txBody>
      </p:sp>
      <p:sp>
        <p:nvSpPr>
          <p:cNvPr id="245" name="Google Shape;245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The path to antibiotic-free pig farming and the reduction of antimicrobial resistance lies in close cooperation between owners and veterinarians, based on: </a:t>
            </a: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0000"/>
                </a:solidFill>
              </a:rPr>
              <a:t>      Mutual professionalism, trust, responsibility and honesty.</a:t>
            </a: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246" name="Google Shape;2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822092" y="57676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Thank you for your attention!</a:t>
            </a:r>
            <a:endParaRPr b="1" dirty="0"/>
          </a:p>
        </p:txBody>
      </p:sp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 Lot of Piglets 46501294 Stock Photo at Vecteezy">
            <a:extLst>
              <a:ext uri="{FF2B5EF4-FFF2-40B4-BE49-F238E27FC236}">
                <a16:creationId xmlns:a16="http://schemas.microsoft.com/office/drawing/2014/main" id="{A4B87E7B-B147-915E-9F43-3FD93472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6" y="1359755"/>
            <a:ext cx="4033157" cy="268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farm&#10;&#10;Description automatically generated">
            <a:extLst>
              <a:ext uri="{FF2B5EF4-FFF2-40B4-BE49-F238E27FC236}">
                <a16:creationId xmlns:a16="http://schemas.microsoft.com/office/drawing/2014/main" id="{1CCD8D06-8CDB-DB04-D0F2-CD26725A8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61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Farm profile</a:t>
            </a:r>
            <a:endParaRPr b="1" dirty="0"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lv-LV" dirty="0">
                <a:solidFill>
                  <a:schemeClr val="dk1"/>
                </a:solidFill>
              </a:rPr>
              <a:t>Full cycle production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27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43" y="1444734"/>
            <a:ext cx="7945649" cy="35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1F503E-11A4-850A-5CFC-699C4CA1B6C1}"/>
              </a:ext>
            </a:extLst>
          </p:cNvPr>
          <p:cNvSpPr txBox="1"/>
          <p:nvPr/>
        </p:nvSpPr>
        <p:spPr>
          <a:xfrm>
            <a:off x="1257300" y="2130879"/>
            <a:ext cx="127362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Insemination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AA6AB3-7E17-9AC1-A2C6-C3BB30BC5D9D}"/>
              </a:ext>
            </a:extLst>
          </p:cNvPr>
          <p:cNvSpPr txBox="1"/>
          <p:nvPr/>
        </p:nvSpPr>
        <p:spPr>
          <a:xfrm>
            <a:off x="4114800" y="2114550"/>
            <a:ext cx="1077686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Birth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2CD35-2EA1-BC14-2615-6824489D3510}"/>
              </a:ext>
            </a:extLst>
          </p:cNvPr>
          <p:cNvSpPr txBox="1"/>
          <p:nvPr/>
        </p:nvSpPr>
        <p:spPr>
          <a:xfrm>
            <a:off x="6707689" y="2048530"/>
            <a:ext cx="1273629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Climate room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08FF7-4D02-57C1-6823-EFA07A26CC7A}"/>
              </a:ext>
            </a:extLst>
          </p:cNvPr>
          <p:cNvSpPr txBox="1"/>
          <p:nvPr/>
        </p:nvSpPr>
        <p:spPr>
          <a:xfrm>
            <a:off x="6707689" y="4172867"/>
            <a:ext cx="1213124" cy="52251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Fa</a:t>
            </a:r>
            <a:r>
              <a:rPr lang="en-US" dirty="0" err="1"/>
              <a:t>ttening</a:t>
            </a:r>
            <a:r>
              <a:rPr lang="en-US" dirty="0"/>
              <a:t> complex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914EEE-3ABA-BE3E-CC74-87461FC4E968}"/>
              </a:ext>
            </a:extLst>
          </p:cNvPr>
          <p:cNvSpPr txBox="1"/>
          <p:nvPr/>
        </p:nvSpPr>
        <p:spPr>
          <a:xfrm>
            <a:off x="4114800" y="4245377"/>
            <a:ext cx="107768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Slaughter house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C2740946-BD8A-EF0A-6408-0FB060C1CBB2}"/>
              </a:ext>
            </a:extLst>
          </p:cNvPr>
          <p:cNvSpPr/>
          <p:nvPr/>
        </p:nvSpPr>
        <p:spPr>
          <a:xfrm>
            <a:off x="5404758" y="1986417"/>
            <a:ext cx="1147339" cy="64248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D08C5-41B4-924A-830B-177A1F57B92C}"/>
              </a:ext>
            </a:extLst>
          </p:cNvPr>
          <p:cNvSpPr txBox="1"/>
          <p:nvPr/>
        </p:nvSpPr>
        <p:spPr>
          <a:xfrm>
            <a:off x="5417829" y="2188029"/>
            <a:ext cx="1093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4-5 w</a:t>
            </a:r>
            <a:endParaRPr lang="en-US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8B0D71C-20E1-796E-0B33-B450AAFEB954}"/>
              </a:ext>
            </a:extLst>
          </p:cNvPr>
          <p:cNvSpPr/>
          <p:nvPr/>
        </p:nvSpPr>
        <p:spPr>
          <a:xfrm rot="5400000">
            <a:off x="6770833" y="3039622"/>
            <a:ext cx="1147339" cy="64248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FCA2D93-DBED-F44F-C86B-82518E4E4E30}"/>
              </a:ext>
            </a:extLst>
          </p:cNvPr>
          <p:cNvSpPr/>
          <p:nvPr/>
        </p:nvSpPr>
        <p:spPr>
          <a:xfrm rot="10800000">
            <a:off x="5404757" y="4126113"/>
            <a:ext cx="1147339" cy="642483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AB916-55B7-6650-B44C-D0BD12A7C878}"/>
              </a:ext>
            </a:extLst>
          </p:cNvPr>
          <p:cNvSpPr txBox="1"/>
          <p:nvPr/>
        </p:nvSpPr>
        <p:spPr>
          <a:xfrm>
            <a:off x="5559880" y="4311030"/>
            <a:ext cx="951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3 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1437F2-CDBC-800C-EF25-55741BBB7F44}"/>
              </a:ext>
            </a:extLst>
          </p:cNvPr>
          <p:cNvSpPr txBox="1"/>
          <p:nvPr/>
        </p:nvSpPr>
        <p:spPr>
          <a:xfrm>
            <a:off x="7112548" y="3156791"/>
            <a:ext cx="55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200" dirty="0"/>
              <a:t>7 w</a:t>
            </a:r>
          </a:p>
          <a:p>
            <a:pPr algn="ctr"/>
            <a:r>
              <a:rPr lang="lv-LV" sz="1200" dirty="0"/>
              <a:t> 30kg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C1102B-D7CD-A31F-B5BD-0D6C726D95C1}"/>
              </a:ext>
            </a:extLst>
          </p:cNvPr>
          <p:cNvSpPr/>
          <p:nvPr/>
        </p:nvSpPr>
        <p:spPr>
          <a:xfrm>
            <a:off x="5804807" y="4033157"/>
            <a:ext cx="706468" cy="20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2A4F0-A73F-9075-DA5F-D132877E0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241" y="3985516"/>
            <a:ext cx="581106" cy="2762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2934325"/>
            <a:ext cx="8520600" cy="25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1"/>
                </a:solidFill>
              </a:rPr>
              <a:t>The reproduction of the herd is ensured by the company itself:</a:t>
            </a:r>
          </a:p>
          <a:p>
            <a:pPr marL="285750" indent="-285750"/>
            <a:r>
              <a:rPr lang="en-US" dirty="0">
                <a:solidFill>
                  <a:schemeClr val="dk1"/>
                </a:solidFill>
              </a:rPr>
              <a:t>Basically three breeds</a:t>
            </a:r>
            <a:r>
              <a:rPr lang="lv-LV" dirty="0">
                <a:solidFill>
                  <a:schemeClr val="dk1"/>
                </a:solidFill>
              </a:rPr>
              <a:t> are used</a:t>
            </a:r>
            <a:r>
              <a:rPr lang="en-US" dirty="0">
                <a:solidFill>
                  <a:schemeClr val="dk1"/>
                </a:solidFill>
              </a:rPr>
              <a:t> - Yorkshire, Landrace and </a:t>
            </a:r>
            <a:r>
              <a:rPr lang="en-US" dirty="0" err="1">
                <a:solidFill>
                  <a:schemeClr val="dk1"/>
                </a:solidFill>
              </a:rPr>
              <a:t>Djurok</a:t>
            </a:r>
            <a:r>
              <a:rPr lang="en-US" dirty="0">
                <a:solidFill>
                  <a:schemeClr val="dk1"/>
                </a:solidFill>
              </a:rPr>
              <a:t>.</a:t>
            </a:r>
          </a:p>
          <a:p>
            <a:pPr marL="285750" indent="-285750"/>
            <a:r>
              <a:rPr lang="en-US" dirty="0">
                <a:solidFill>
                  <a:schemeClr val="dk1"/>
                </a:solidFill>
              </a:rPr>
              <a:t>Crossbreeding of breeds is carried out in the breeding </a:t>
            </a:r>
            <a:r>
              <a:rPr lang="lv-LV" dirty="0">
                <a:solidFill>
                  <a:schemeClr val="dk1"/>
                </a:solidFill>
              </a:rPr>
              <a:t>holding</a:t>
            </a:r>
            <a:r>
              <a:rPr lang="en-US" dirty="0">
                <a:solidFill>
                  <a:schemeClr val="dk1"/>
                </a:solidFill>
              </a:rPr>
              <a:t>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4150" y="14942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97175"/>
            <a:ext cx="22098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16750" y="1263188"/>
            <a:ext cx="2135000" cy="139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6525" y="1339188"/>
            <a:ext cx="2068525" cy="130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9825" y="1380875"/>
            <a:ext cx="1961775" cy="1217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DD275B-CBD0-883C-0A46-6C5E3426040D}"/>
              </a:ext>
            </a:extLst>
          </p:cNvPr>
          <p:cNvSpPr txBox="1"/>
          <p:nvPr/>
        </p:nvSpPr>
        <p:spPr>
          <a:xfrm>
            <a:off x="400050" y="449036"/>
            <a:ext cx="435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The company has four </a:t>
            </a:r>
            <a:r>
              <a:rPr lang="lv-LV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holdings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F35C1-8CA5-0430-D371-53905980CF96}"/>
              </a:ext>
            </a:extLst>
          </p:cNvPr>
          <p:cNvSpPr txBox="1"/>
          <p:nvPr/>
        </p:nvSpPr>
        <p:spPr>
          <a:xfrm>
            <a:off x="692229" y="1482121"/>
            <a:ext cx="1526721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Cēsu nov.</a:t>
            </a:r>
          </a:p>
          <a:p>
            <a:pPr algn="ctr"/>
            <a:r>
              <a:rPr lang="lv-LV" dirty="0"/>
              <a:t>Priekuļu pag.</a:t>
            </a:r>
          </a:p>
          <a:p>
            <a:pPr algn="ctr"/>
            <a:r>
              <a:rPr lang="lv-LV" dirty="0"/>
              <a:t>Breeding holding</a:t>
            </a:r>
          </a:p>
          <a:p>
            <a:pPr algn="ctr"/>
            <a:r>
              <a:rPr lang="lv-LV" dirty="0"/>
              <a:t>530 sows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B8A0A0-1E33-F971-61D1-15CFD9117443}"/>
              </a:ext>
            </a:extLst>
          </p:cNvPr>
          <p:cNvSpPr txBox="1"/>
          <p:nvPr/>
        </p:nvSpPr>
        <p:spPr>
          <a:xfrm>
            <a:off x="2849336" y="1402199"/>
            <a:ext cx="1722664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Cēsu nov.</a:t>
            </a:r>
          </a:p>
          <a:p>
            <a:pPr algn="ctr"/>
            <a:r>
              <a:rPr lang="lv-LV" dirty="0"/>
              <a:t>Priekuļu pag.</a:t>
            </a:r>
          </a:p>
          <a:p>
            <a:pPr algn="ctr"/>
            <a:r>
              <a:rPr lang="lv-LV" dirty="0"/>
              <a:t>Fattening pig holding</a:t>
            </a:r>
          </a:p>
          <a:p>
            <a:pPr algn="ctr"/>
            <a:r>
              <a:rPr lang="lv-LV" dirty="0"/>
              <a:t>2300 FS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195430-7EA0-DFE6-1296-DC44437CF500}"/>
              </a:ext>
            </a:extLst>
          </p:cNvPr>
          <p:cNvSpPr txBox="1"/>
          <p:nvPr/>
        </p:nvSpPr>
        <p:spPr>
          <a:xfrm>
            <a:off x="5192740" y="1589842"/>
            <a:ext cx="1526721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Bauskas nov.</a:t>
            </a:r>
          </a:p>
          <a:p>
            <a:pPr algn="ctr"/>
            <a:r>
              <a:rPr lang="lv-LV" dirty="0"/>
              <a:t>Islīces pag.</a:t>
            </a:r>
          </a:p>
          <a:p>
            <a:pPr algn="ctr"/>
            <a:r>
              <a:rPr lang="lv-LV" dirty="0"/>
              <a:t>2650 sows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19F4B-0F62-44FA-DC7F-A8C219C64BF6}"/>
              </a:ext>
            </a:extLst>
          </p:cNvPr>
          <p:cNvSpPr txBox="1"/>
          <p:nvPr/>
        </p:nvSpPr>
        <p:spPr>
          <a:xfrm>
            <a:off x="7305579" y="1705942"/>
            <a:ext cx="1526721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lv-LV" dirty="0"/>
              <a:t>Bauskas nov.</a:t>
            </a:r>
          </a:p>
          <a:p>
            <a:pPr algn="ctr"/>
            <a:r>
              <a:rPr lang="lv-LV" dirty="0"/>
              <a:t>Brunavas pag.</a:t>
            </a:r>
          </a:p>
          <a:p>
            <a:pPr algn="ctr"/>
            <a:r>
              <a:rPr lang="lv-LV" dirty="0"/>
              <a:t>21000 FS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b="1" dirty="0"/>
              <a:t>Crop production</a:t>
            </a:r>
            <a:endParaRPr b="1"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05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</a:rPr>
              <a:t>⅓ of the raw materials needed for feed is grown by the company itself</a:t>
            </a:r>
          </a:p>
          <a:p>
            <a:pPr marL="342900"/>
            <a:r>
              <a:rPr lang="en-US" sz="2000" dirty="0">
                <a:solidFill>
                  <a:schemeClr val="dk1"/>
                </a:solidFill>
              </a:rPr>
              <a:t>About 100</a:t>
            </a:r>
            <a:r>
              <a:rPr lang="lv-LV" sz="2000" dirty="0">
                <a:solidFill>
                  <a:schemeClr val="dk1"/>
                </a:solidFill>
              </a:rPr>
              <a:t>0</a:t>
            </a:r>
            <a:r>
              <a:rPr lang="en-US" sz="2000" dirty="0">
                <a:solidFill>
                  <a:schemeClr val="dk1"/>
                </a:solidFill>
              </a:rPr>
              <a:t> ha in </a:t>
            </a:r>
            <a:r>
              <a:rPr lang="en-US" sz="2000" dirty="0" err="1">
                <a:solidFill>
                  <a:schemeClr val="dk1"/>
                </a:solidFill>
              </a:rPr>
              <a:t>Cesis</a:t>
            </a:r>
            <a:endParaRPr lang="en-US" sz="2000" dirty="0">
              <a:solidFill>
                <a:schemeClr val="dk1"/>
              </a:solidFill>
            </a:endParaRPr>
          </a:p>
          <a:p>
            <a:pPr marL="342900"/>
            <a:r>
              <a:rPr lang="en-US" sz="2000" dirty="0">
                <a:solidFill>
                  <a:schemeClr val="dk1"/>
                </a:solidFill>
              </a:rPr>
              <a:t>600 ha in Bauska</a:t>
            </a:r>
          </a:p>
          <a:p>
            <a:pPr marL="342900"/>
            <a:r>
              <a:rPr lang="en-US" sz="2000" dirty="0">
                <a:solidFill>
                  <a:schemeClr val="dk1"/>
                </a:solidFill>
              </a:rPr>
              <a:t>The company also grows its own legumes to reduce the use of soy</a:t>
            </a:r>
            <a:endParaRPr lang="lv-LV" sz="2000" dirty="0">
              <a:solidFill>
                <a:schemeClr val="dk1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300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300" y="1315882"/>
            <a:ext cx="3818485" cy="288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6;p20"/>
          <p:cNvSpPr txBox="1">
            <a:spLocks/>
          </p:cNvSpPr>
          <p:nvPr/>
        </p:nvSpPr>
        <p:spPr>
          <a:xfrm>
            <a:off x="221475" y="122375"/>
            <a:ext cx="639976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The basic principle of the organization</a:t>
            </a:r>
            <a:endParaRPr lang="lv-LV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58233A-5516-9D14-44C9-A03F53BC1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86" y="593472"/>
            <a:ext cx="7717680" cy="4550028"/>
          </a:xfrm>
          <a:prstGeom prst="rect">
            <a:avLst/>
          </a:prstGeom>
        </p:spPr>
      </p:pic>
      <p:pic>
        <p:nvPicPr>
          <p:cNvPr id="5" name="Google Shape;10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6025" y="122375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120175" y="193438"/>
            <a:ext cx="6267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2020" b="1" dirty="0"/>
              <a:t>Minimum requirements to reduce the risk of antimicrobial resistance in pig farming</a:t>
            </a:r>
            <a:endParaRPr sz="2920" b="1" dirty="0"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209625"/>
            <a:ext cx="8520600" cy="371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Biosecurity;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Surveillance of infectious diseases;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Quarantine of imported animals;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Herd health status and its management;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Effective, antibiotic-free feed additives;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High building hygiene, combined with a disease control plan developed for a specific farm and type of farming and strict biosecurity;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A well-designed vaccination program (adapted to specific conditions);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High-quality housing environment, and minimized stress factors for pigs, provision of welfare requirements;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A complete feed base that considers the functional properties of the ingredients;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High quality of care, hygiene and veterinary care for sows, suckling piglets and weaned piglets;</a:t>
            </a:r>
          </a:p>
          <a:p>
            <a:pPr marL="457200" lvl="0" indent="-329882" algn="just" rtl="0">
              <a:lnSpc>
                <a:spcPct val="100000"/>
              </a:lnSpc>
              <a:spcAft>
                <a:spcPts val="0"/>
              </a:spcAft>
              <a:buClr>
                <a:schemeClr val="dk1"/>
              </a:buClr>
              <a:buSzPts val="1595"/>
              <a:buAutoNum type="arabicPeriod"/>
            </a:pPr>
            <a:r>
              <a:rPr lang="en-US" sz="1595" dirty="0">
                <a:solidFill>
                  <a:schemeClr val="dk1"/>
                </a:solidFill>
              </a:rPr>
              <a:t>All Full/All Empty </a:t>
            </a:r>
            <a:r>
              <a:rPr lang="lv-LV" sz="1595" dirty="0">
                <a:solidFill>
                  <a:schemeClr val="dk1"/>
                </a:solidFill>
              </a:rPr>
              <a:t>p</a:t>
            </a:r>
            <a:r>
              <a:rPr lang="en-US" sz="1595" dirty="0" err="1">
                <a:solidFill>
                  <a:schemeClr val="dk1"/>
                </a:solidFill>
              </a:rPr>
              <a:t>ig</a:t>
            </a:r>
            <a:r>
              <a:rPr lang="en-US" sz="1595" dirty="0">
                <a:solidFill>
                  <a:schemeClr val="dk1"/>
                </a:solidFill>
              </a:rPr>
              <a:t> </a:t>
            </a:r>
            <a:r>
              <a:rPr lang="lv-LV" sz="1595" dirty="0">
                <a:solidFill>
                  <a:schemeClr val="dk1"/>
                </a:solidFill>
              </a:rPr>
              <a:t>f</a:t>
            </a:r>
            <a:r>
              <a:rPr lang="en-US" sz="1595" dirty="0">
                <a:solidFill>
                  <a:schemeClr val="dk1"/>
                </a:solidFill>
              </a:rPr>
              <a:t>arming </a:t>
            </a:r>
            <a:r>
              <a:rPr lang="lv-LV" sz="1595" dirty="0">
                <a:solidFill>
                  <a:schemeClr val="dk1"/>
                </a:solidFill>
              </a:rPr>
              <a:t>s</a:t>
            </a:r>
            <a:r>
              <a:rPr lang="en-US" sz="1595" dirty="0" err="1">
                <a:solidFill>
                  <a:schemeClr val="dk1"/>
                </a:solidFill>
              </a:rPr>
              <a:t>trategy</a:t>
            </a:r>
            <a:r>
              <a:rPr lang="en-US" sz="1595" dirty="0">
                <a:solidFill>
                  <a:schemeClr val="dk1"/>
                </a:solidFill>
              </a:rPr>
              <a:t>.</a:t>
            </a:r>
            <a:endParaRPr sz="1595" dirty="0">
              <a:solidFill>
                <a:schemeClr val="dk1"/>
              </a:solidFill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7325" y="0"/>
            <a:ext cx="2476500" cy="8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78BAB6A1C84F545963E0C901C12A503" ma:contentTypeVersion="13" ma:contentTypeDescription="Crear nuevo documento." ma:contentTypeScope="" ma:versionID="72f1889dfbcdd83fbc240b864d4538ff">
  <xsd:schema xmlns:xsd="http://www.w3.org/2001/XMLSchema" xmlns:xs="http://www.w3.org/2001/XMLSchema" xmlns:p="http://schemas.microsoft.com/office/2006/metadata/properties" xmlns:ns2="647396e3-6a7c-49e4-86bb-38ecec5b669c" xmlns:ns3="cf327815-79d0-4fc2-8b8d-cf7e72fbbfb7" targetNamespace="http://schemas.microsoft.com/office/2006/metadata/properties" ma:root="true" ma:fieldsID="3e5149360898c58efd1605597a8c192d" ns2:_="" ns3:_="">
    <xsd:import namespace="647396e3-6a7c-49e4-86bb-38ecec5b669c"/>
    <xsd:import namespace="cf327815-79d0-4fc2-8b8d-cf7e72fbbf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396e3-6a7c-49e4-86bb-38ecec5b66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Etiquetas de imagen" ma:readOnly="false" ma:fieldId="{5cf76f15-5ced-4ddc-b409-7134ff3c332f}" ma:taxonomyMulti="true" ma:sspId="951800dd-f53a-43a5-a698-f470e5960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27815-79d0-4fc2-8b8d-cf7e72fbbfb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90cdd13-5fd3-47fb-8bca-23f56ed786a9}" ma:internalName="TaxCatchAll" ma:showField="CatchAllData" ma:web="cf327815-79d0-4fc2-8b8d-cf7e72fbbf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7396e3-6a7c-49e4-86bb-38ecec5b669c">
      <Terms xmlns="http://schemas.microsoft.com/office/infopath/2007/PartnerControls"/>
    </lcf76f155ced4ddcb4097134ff3c332f>
    <TaxCatchAll xmlns="cf327815-79d0-4fc2-8b8d-cf7e72fbbfb7" xsi:nil="true"/>
  </documentManagement>
</p:properties>
</file>

<file path=customXml/itemProps1.xml><?xml version="1.0" encoding="utf-8"?>
<ds:datastoreItem xmlns:ds="http://schemas.openxmlformats.org/officeDocument/2006/customXml" ds:itemID="{02698CFE-9230-42D2-8AE8-A029FDDC99BA}"/>
</file>

<file path=customXml/itemProps2.xml><?xml version="1.0" encoding="utf-8"?>
<ds:datastoreItem xmlns:ds="http://schemas.openxmlformats.org/officeDocument/2006/customXml" ds:itemID="{AE5B8ED5-3B13-46EB-8C27-48DA05245D63}"/>
</file>

<file path=customXml/itemProps3.xml><?xml version="1.0" encoding="utf-8"?>
<ds:datastoreItem xmlns:ds="http://schemas.openxmlformats.org/officeDocument/2006/customXml" ds:itemID="{4CF40571-EB2F-4F13-82CD-F618D004A4D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907</Words>
  <Application>Microsoft Office PowerPoint</Application>
  <PresentationFormat>On-screen Show (16:9)</PresentationFormat>
  <Paragraphs>143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Arial</vt:lpstr>
      <vt:lpstr>Simple Light</vt:lpstr>
      <vt:lpstr>PowerPoint Presentation</vt:lpstr>
      <vt:lpstr>Successful cooperation between a veterinarian and a pig farming company Owner</vt:lpstr>
      <vt:lpstr>PowerPoint Presentation</vt:lpstr>
      <vt:lpstr>PowerPoint Presentation</vt:lpstr>
      <vt:lpstr>Farm profile</vt:lpstr>
      <vt:lpstr>PowerPoint Presentation</vt:lpstr>
      <vt:lpstr>Crop production</vt:lpstr>
      <vt:lpstr>PowerPoint Presentation</vt:lpstr>
      <vt:lpstr>Minimum requirements to reduce the risk of antimicrobial resistance in pig farming</vt:lpstr>
      <vt:lpstr>Biosecurity level - high Biosecurity plans, procedures, training, process routines, control and updating</vt:lpstr>
      <vt:lpstr>Transport</vt:lpstr>
      <vt:lpstr>Herd health status</vt:lpstr>
      <vt:lpstr>PowerPoint Presentation</vt:lpstr>
      <vt:lpstr>Vaccination protocols</vt:lpstr>
      <vt:lpstr>Cooperation partners</vt:lpstr>
      <vt:lpstr>PowerPoint Presentation</vt:lpstr>
      <vt:lpstr>Circulation and use of medicines</vt:lpstr>
      <vt:lpstr>PowerPoint Presentation</vt:lpstr>
      <vt:lpstr>PowerPoint Presentation</vt:lpstr>
      <vt:lpstr>Feed production</vt:lpstr>
      <vt:lpstr>Cooperation with slaughterhouses</vt:lpstr>
      <vt:lpstr>Development and outlook for the future</vt:lpstr>
      <vt:lpstr>PowerPoint Presentation</vt:lpstr>
      <vt:lpstr>PowerPoint Presentation</vt:lpstr>
      <vt:lpstr>PowerPoint Presentation</vt:lpstr>
      <vt:lpstr>Conclusions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Iveta.Rundele</dc:creator>
  <cp:lastModifiedBy>Andrea Castro Troya</cp:lastModifiedBy>
  <cp:revision>3</cp:revision>
  <dcterms:modified xsi:type="dcterms:W3CDTF">2024-11-26T14:01:48Z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0x010100C78BAB6A1C84F545963E0C901C12A503</vt:lpwstr>
  </property>
</Properties>
</file>