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Masters/slideMaster1.xml" ContentType="application/vnd.openxmlformats-officedocument.presentationml.slideMaster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21.xml" ContentType="application/vnd.openxmlformats-officedocument.presentationml.notesSlide+xml"/>
  <Override PartName="/ppt/notesSlides/notesSlide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15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revisionInfo.xml" ContentType="application/vnd.ms-powerpoint.revisioninfo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29"/>
  </p:notesMasterIdLst>
  <p:sldIdLst>
    <p:sldId id="256" r:id="rId2"/>
    <p:sldId id="257" r:id="rId3"/>
    <p:sldId id="281" r:id="rId4"/>
    <p:sldId id="259" r:id="rId5"/>
    <p:sldId id="260" r:id="rId6"/>
    <p:sldId id="261" r:id="rId7"/>
    <p:sldId id="262" r:id="rId8"/>
    <p:sldId id="263" r:id="rId9"/>
    <p:sldId id="258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8" r:id="rId24"/>
    <p:sldId id="277" r:id="rId25"/>
    <p:sldId id="282" r:id="rId26"/>
    <p:sldId id="279" r:id="rId27"/>
    <p:sldId id="280" r:id="rId28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95386DA-75AE-4B50-BA5F-4B97EAF7680D}" v="37" dt="2024-11-15T14:06:55.02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8" d="100"/>
          <a:sy n="88" d="100"/>
        </p:scale>
        <p:origin x="78" y="90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37" Type="http://schemas.openxmlformats.org/officeDocument/2006/relationships/customXml" Target="../customXml/item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customXml" Target="../customXml/item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35" Type="http://schemas.openxmlformats.org/officeDocument/2006/relationships/customXml" Target="../customXml/item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314738fa60c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314738fa60c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314c4b6cfa3_0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" name="Google Shape;123;g314c4b6cfa3_0_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314738fa60c_0_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314738fa60c_0_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314738fa60c_0_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" name="Google Shape;140;g314738fa60c_0_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314738fa60c_0_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Google Shape;147;g314738fa60c_0_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314738fa60c_0_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" name="Google Shape;156;g314738fa60c_0_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Grow Energy, Cūku Ciltsdarba Centrs, Rivona un mazie gaļas pārstrādes uzņēmumi</a:t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314738fa60c_0_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" name="Google Shape;175;g314738fa60c_0_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314738fa60c_0_1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" name="Google Shape;182;g314738fa60c_0_1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g314738fa60c_0_1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0" name="Google Shape;190;g314738fa60c_0_1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314738fa60c_0_1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" name="Google Shape;196;g314738fa60c_0_1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g314738fa60c_0_1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4" name="Google Shape;204;g314738fa60c_0_1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g314738fa60c_0_1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4" name="Google Shape;214;g314738fa60c_0_1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g314738fa60c_0_1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2" name="Google Shape;222;g314738fa60c_0_1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g314738fa60c_0_1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6" name="Google Shape;236;g314738fa60c_0_1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g314738fa60c_0_1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0" name="Google Shape;230;g314738fa60c_0_1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g314738fa60c_0_1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2" name="Google Shape;242;g314738fa60c_0_1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g314738fa60c_0_1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9" name="Google Shape;249;g314738fa60c_0_1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314c4b6cfa3_0_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314c4b6cfa3_0_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g314738fa60c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" name="Google Shape;78;g314738fa60c_0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314738fa60c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" name="Google Shape;86;g314738fa60c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314738fa60c_0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Google Shape;96;g314738fa60c_0_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Barības ražotne ir reģistrēta PVD barības rožošans reģistrā</a:t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314738fa60c_0_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" name="Google Shape;104;g314738fa60c_0_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314738fa60c_0_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314738fa60c_0_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314738fa60c_0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Google Shape;111;g314738fa60c_0_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.jpg"/><Relationship Id="rId5" Type="http://schemas.openxmlformats.org/officeDocument/2006/relationships/image" Target="../media/image14.jpg"/><Relationship Id="rId4" Type="http://schemas.openxmlformats.org/officeDocument/2006/relationships/image" Target="../media/image13.jpg"/><Relationship Id="rId9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9.jpg"/><Relationship Id="rId7" Type="http://schemas.openxmlformats.org/officeDocument/2006/relationships/image" Target="../media/image2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12" Type="http://schemas.openxmlformats.org/officeDocument/2006/relationships/image" Target="../media/image37.png"/><Relationship Id="rId2" Type="http://schemas.openxmlformats.org/officeDocument/2006/relationships/notesSlide" Target="../notesSlides/notesSlide14.xml"/><Relationship Id="rId16" Type="http://schemas.openxmlformats.org/officeDocument/2006/relationships/image" Target="../media/image4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openxmlformats.org/officeDocument/2006/relationships/image" Target="../media/image30.png"/><Relationship Id="rId15" Type="http://schemas.openxmlformats.org/officeDocument/2006/relationships/image" Target="../media/image40.pn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Relationship Id="rId14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5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0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subTitle" idx="1"/>
          </p:nvPr>
        </p:nvSpPr>
        <p:spPr>
          <a:xfrm>
            <a:off x="311700" y="1825675"/>
            <a:ext cx="8520600" cy="225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b="1" dirty="0">
                <a:solidFill>
                  <a:schemeClr val="dk1"/>
                </a:solidFill>
              </a:rPr>
              <a:t>Praktiskas apmācības lauksaimniekiem un veterinārārstiem</a:t>
            </a:r>
            <a:r>
              <a:rPr lang="lv-LV" b="1" dirty="0">
                <a:solidFill>
                  <a:schemeClr val="dk1"/>
                </a:solidFill>
              </a:rPr>
              <a:t>.</a:t>
            </a:r>
            <a:endParaRPr b="1" dirty="0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b="1" dirty="0">
                <a:solidFill>
                  <a:schemeClr val="dk1"/>
                </a:solidFill>
              </a:rPr>
              <a:t>Jauni veidi, kā apkarot antimikrobiālo rezistenci</a:t>
            </a:r>
            <a:endParaRPr b="1" dirty="0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chemeClr val="dk1"/>
              </a:solidFill>
            </a:endParaRPr>
          </a:p>
        </p:txBody>
      </p:sp>
      <p:pic>
        <p:nvPicPr>
          <p:cNvPr id="55" name="Google Shape;55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399" y="152400"/>
            <a:ext cx="2060121" cy="871538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30350" y="128588"/>
            <a:ext cx="2476500" cy="895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21"/>
          <p:cNvSpPr txBox="1">
            <a:spLocks noGrp="1"/>
          </p:cNvSpPr>
          <p:nvPr>
            <p:ph type="title"/>
          </p:nvPr>
        </p:nvSpPr>
        <p:spPr>
          <a:xfrm>
            <a:off x="258392" y="69488"/>
            <a:ext cx="7556656" cy="86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/>
              <a:t>Biodrošības līmenis - augsts</a:t>
            </a:r>
            <a:endParaRPr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22" dirty="0"/>
              <a:t>Biodrošības plāni, procedūras, apmācība, procesu rutīnas nodrošināšana, kontrole un aktualizācija</a:t>
            </a:r>
            <a:endParaRPr sz="2022" dirty="0"/>
          </a:p>
        </p:txBody>
      </p:sp>
      <p:sp>
        <p:nvSpPr>
          <p:cNvPr id="114" name="Google Shape;114;p21"/>
          <p:cNvSpPr txBox="1">
            <a:spLocks noGrp="1"/>
          </p:cNvSpPr>
          <p:nvPr>
            <p:ph type="body" idx="1"/>
          </p:nvPr>
        </p:nvSpPr>
        <p:spPr>
          <a:xfrm>
            <a:off x="128825" y="1768100"/>
            <a:ext cx="3999900" cy="276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 b="1" dirty="0">
                <a:solidFill>
                  <a:schemeClr val="dk1"/>
                </a:solidFill>
              </a:rPr>
              <a:t>Ārējā</a:t>
            </a:r>
            <a:endParaRPr sz="1900" b="1" dirty="0">
              <a:solidFill>
                <a:schemeClr val="dk1"/>
              </a:solidFill>
            </a:endParaRPr>
          </a:p>
          <a:p>
            <a:pPr marL="457200" lvl="0" indent="-33655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700"/>
              <a:buChar char="●"/>
            </a:pPr>
            <a:r>
              <a:rPr lang="en" sz="1700" dirty="0">
                <a:solidFill>
                  <a:schemeClr val="dk1"/>
                </a:solidFill>
              </a:rPr>
              <a:t>Teritorija</a:t>
            </a:r>
            <a:endParaRPr sz="1700" dirty="0">
              <a:solidFill>
                <a:schemeClr val="dk1"/>
              </a:solidFill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Char char="●"/>
            </a:pPr>
            <a:r>
              <a:rPr lang="en" sz="1700" dirty="0">
                <a:solidFill>
                  <a:schemeClr val="dk1"/>
                </a:solidFill>
              </a:rPr>
              <a:t>Iekļūšana novietnēs</a:t>
            </a:r>
            <a:endParaRPr sz="1700" dirty="0">
              <a:solidFill>
                <a:schemeClr val="dk1"/>
              </a:solidFill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Char char="●"/>
            </a:pPr>
            <a:r>
              <a:rPr lang="en" sz="1700" dirty="0">
                <a:solidFill>
                  <a:schemeClr val="dk1"/>
                </a:solidFill>
              </a:rPr>
              <a:t>Biomāja</a:t>
            </a:r>
            <a:endParaRPr sz="1700" dirty="0">
              <a:solidFill>
                <a:schemeClr val="dk1"/>
              </a:solidFill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Char char="●"/>
            </a:pPr>
            <a:r>
              <a:rPr lang="en" sz="1700" dirty="0">
                <a:solidFill>
                  <a:schemeClr val="dk1"/>
                </a:solidFill>
              </a:rPr>
              <a:t>Transportu plūsma</a:t>
            </a:r>
            <a:endParaRPr sz="1700" dirty="0">
              <a:solidFill>
                <a:schemeClr val="dk1"/>
              </a:solidFill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Char char="●"/>
            </a:pPr>
            <a:r>
              <a:rPr lang="en" sz="1700" dirty="0">
                <a:solidFill>
                  <a:schemeClr val="dk1"/>
                </a:solidFill>
              </a:rPr>
              <a:t>Sarkanās preču zonas</a:t>
            </a:r>
            <a:endParaRPr sz="1700" dirty="0">
              <a:solidFill>
                <a:schemeClr val="dk1"/>
              </a:solidFill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Char char="●"/>
            </a:pPr>
            <a:r>
              <a:rPr lang="en" sz="1700" dirty="0">
                <a:solidFill>
                  <a:schemeClr val="dk1"/>
                </a:solidFill>
              </a:rPr>
              <a:t>Rampu princips</a:t>
            </a:r>
            <a:endParaRPr sz="1700" dirty="0">
              <a:solidFill>
                <a:schemeClr val="dk1"/>
              </a:solidFill>
            </a:endParaRPr>
          </a:p>
        </p:txBody>
      </p:sp>
      <p:sp>
        <p:nvSpPr>
          <p:cNvPr id="115" name="Google Shape;115;p21"/>
          <p:cNvSpPr txBox="1">
            <a:spLocks noGrp="1"/>
          </p:cNvSpPr>
          <p:nvPr>
            <p:ph type="body" idx="2"/>
          </p:nvPr>
        </p:nvSpPr>
        <p:spPr>
          <a:xfrm>
            <a:off x="4408198" y="1784886"/>
            <a:ext cx="2394027" cy="283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 b="1" dirty="0">
                <a:solidFill>
                  <a:schemeClr val="dk1"/>
                </a:solidFill>
              </a:rPr>
              <a:t>Iekšējā</a:t>
            </a:r>
            <a:endParaRPr sz="1900" b="1" dirty="0">
              <a:solidFill>
                <a:schemeClr val="dk1"/>
              </a:solidFill>
            </a:endParaRPr>
          </a:p>
          <a:p>
            <a:pPr marL="457200" lvl="0" indent="-33655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700"/>
              <a:buChar char="●"/>
            </a:pPr>
            <a:r>
              <a:rPr lang="en" sz="1700" dirty="0">
                <a:solidFill>
                  <a:schemeClr val="dk1"/>
                </a:solidFill>
              </a:rPr>
              <a:t>Princips - pilns, tukšs</a:t>
            </a:r>
            <a:endParaRPr sz="1700" dirty="0">
              <a:solidFill>
                <a:schemeClr val="dk1"/>
              </a:solidFill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Char char="●"/>
            </a:pPr>
            <a:r>
              <a:rPr lang="en" sz="1700" dirty="0">
                <a:solidFill>
                  <a:schemeClr val="dk1"/>
                </a:solidFill>
              </a:rPr>
              <a:t>mazgāšana  un dezinficēšana</a:t>
            </a:r>
            <a:endParaRPr sz="1700" dirty="0">
              <a:solidFill>
                <a:schemeClr val="dk1"/>
              </a:solidFill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Char char="●"/>
            </a:pPr>
            <a:r>
              <a:rPr lang="en" sz="1700" dirty="0">
                <a:solidFill>
                  <a:schemeClr val="dk1"/>
                </a:solidFill>
              </a:rPr>
              <a:t>Dzīvnieku plūsma</a:t>
            </a:r>
            <a:endParaRPr sz="1700" dirty="0">
              <a:solidFill>
                <a:schemeClr val="dk1"/>
              </a:solidFill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Char char="●"/>
            </a:pPr>
            <a:r>
              <a:rPr lang="en" sz="1700" dirty="0">
                <a:solidFill>
                  <a:schemeClr val="dk1"/>
                </a:solidFill>
              </a:rPr>
              <a:t>Iekšējā tīrība un higiēna</a:t>
            </a:r>
            <a:endParaRPr sz="1700" dirty="0">
              <a:solidFill>
                <a:schemeClr val="dk1"/>
              </a:solidFill>
            </a:endParaRPr>
          </a:p>
        </p:txBody>
      </p:sp>
      <p:pic>
        <p:nvPicPr>
          <p:cNvPr id="116" name="Google Shape;116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11275" y="112375"/>
            <a:ext cx="2476500" cy="895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59891" y="1295074"/>
            <a:ext cx="1616037" cy="11337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414055" y="1074319"/>
            <a:ext cx="1261737" cy="18995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2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968074" y="935588"/>
            <a:ext cx="1134990" cy="145038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2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310513" y="3871007"/>
            <a:ext cx="2310024" cy="1121807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A red carpet in a room&#10;&#10;Description automatically generated">
            <a:extLst>
              <a:ext uri="{FF2B5EF4-FFF2-40B4-BE49-F238E27FC236}">
                <a16:creationId xmlns:a16="http://schemas.microsoft.com/office/drawing/2014/main" id="{056F6B61-A0CA-D0FC-C24A-D0B2F188B45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47858" y="3149299"/>
            <a:ext cx="1394132" cy="1858843"/>
          </a:xfrm>
          <a:prstGeom prst="rect">
            <a:avLst/>
          </a:prstGeom>
        </p:spPr>
      </p:pic>
      <p:pic>
        <p:nvPicPr>
          <p:cNvPr id="8" name="Picture 7" descr="A white refrigerator in a room&#10;&#10;Description automatically generated">
            <a:extLst>
              <a:ext uri="{FF2B5EF4-FFF2-40B4-BE49-F238E27FC236}">
                <a16:creationId xmlns:a16="http://schemas.microsoft.com/office/drawing/2014/main" id="{3055EF66-7388-E1A3-246C-D769BC0F3B3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28873" y="2217182"/>
            <a:ext cx="1134990" cy="1513319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22"/>
          <p:cNvSpPr txBox="1">
            <a:spLocks noGrp="1"/>
          </p:cNvSpPr>
          <p:nvPr>
            <p:ph type="title"/>
          </p:nvPr>
        </p:nvSpPr>
        <p:spPr>
          <a:xfrm>
            <a:off x="311700" y="298806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/>
              <a:t>Transports</a:t>
            </a:r>
            <a:endParaRPr b="1" dirty="0"/>
          </a:p>
        </p:txBody>
      </p:sp>
      <p:pic>
        <p:nvPicPr>
          <p:cNvPr id="126" name="Google Shape;126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7124" y="3055479"/>
            <a:ext cx="3547643" cy="1642996"/>
          </a:xfrm>
          <a:prstGeom prst="rect">
            <a:avLst/>
          </a:prstGeom>
          <a:noFill/>
          <a:ln>
            <a:noFill/>
          </a:ln>
        </p:spPr>
      </p:pic>
      <p:sp>
        <p:nvSpPr>
          <p:cNvPr id="127" name="Google Shape;127;p22"/>
          <p:cNvSpPr txBox="1">
            <a:spLocks noGrp="1"/>
          </p:cNvSpPr>
          <p:nvPr>
            <p:ph type="body" idx="1"/>
          </p:nvPr>
        </p:nvSpPr>
        <p:spPr>
          <a:xfrm>
            <a:off x="68129" y="813397"/>
            <a:ext cx="4808764" cy="219821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indent="-285750">
              <a:lnSpc>
                <a:spcPct val="100000"/>
              </a:lnSpc>
              <a:spcAft>
                <a:spcPts val="600"/>
              </a:spcAft>
            </a:pPr>
            <a:r>
              <a:rPr lang="lv-LV" sz="1200" dirty="0">
                <a:solidFill>
                  <a:schemeClr val="tx1"/>
                </a:solidFill>
              </a:rPr>
              <a:t>PVD izsniegta dzīvnieku pārvadātāja atļauja TIPS1</a:t>
            </a:r>
          </a:p>
          <a:p>
            <a:pPr marL="285750" indent="-285750">
              <a:lnSpc>
                <a:spcPct val="100000"/>
              </a:lnSpc>
              <a:spcAft>
                <a:spcPts val="600"/>
              </a:spcAft>
            </a:pPr>
            <a:r>
              <a:rPr lang="lv-LV" sz="1200" dirty="0">
                <a:solidFill>
                  <a:schemeClr val="tx1"/>
                </a:solidFill>
              </a:rPr>
              <a:t>Autotransporta Direkcijas izsniegts sertifikāts kravas pašpārvadājumiem</a:t>
            </a:r>
          </a:p>
          <a:p>
            <a:pPr marL="285750" indent="-285750">
              <a:lnSpc>
                <a:spcPct val="100000"/>
              </a:lnSpc>
              <a:spcAft>
                <a:spcPts val="600"/>
              </a:spcAft>
            </a:pPr>
            <a:r>
              <a:rPr lang="lv-LV" sz="1200" dirty="0">
                <a:solidFill>
                  <a:schemeClr val="tx1"/>
                </a:solidFill>
              </a:rPr>
              <a:t>Uzņēmumam  savs autotransporta vadītājs</a:t>
            </a:r>
          </a:p>
          <a:p>
            <a:pPr marL="285750" indent="-285750">
              <a:lnSpc>
                <a:spcPct val="100000"/>
              </a:lnSpc>
              <a:spcAft>
                <a:spcPts val="600"/>
              </a:spcAft>
            </a:pPr>
            <a:r>
              <a:rPr lang="lv-LV" sz="1200" dirty="0">
                <a:solidFill>
                  <a:schemeClr val="tx1"/>
                </a:solidFill>
              </a:rPr>
              <a:t>Savs vilcējs un dzīvnieku pārvadāšanas  piekabes</a:t>
            </a:r>
          </a:p>
          <a:p>
            <a:pPr marL="285750" indent="-285750">
              <a:lnSpc>
                <a:spcPct val="100000"/>
              </a:lnSpc>
              <a:spcAft>
                <a:spcPts val="600"/>
              </a:spcAft>
            </a:pPr>
            <a:r>
              <a:rPr lang="lv-LV" sz="1200" dirty="0">
                <a:solidFill>
                  <a:schemeClr val="tx1"/>
                </a:solidFill>
              </a:rPr>
              <a:t>Apstiprināta darba kārtība dzīvnieku pārvietošanai no novietnes uz novietni</a:t>
            </a:r>
          </a:p>
          <a:p>
            <a:pPr marL="285750" indent="-285750">
              <a:lnSpc>
                <a:spcPct val="100000"/>
              </a:lnSpc>
              <a:spcAft>
                <a:spcPts val="600"/>
              </a:spcAft>
            </a:pPr>
            <a:r>
              <a:rPr lang="lv-LV" sz="1200" dirty="0">
                <a:solidFill>
                  <a:schemeClr val="tx1"/>
                </a:solidFill>
              </a:rPr>
              <a:t>Apstiprinātas procedūras  autotransporta dezinfekcijai  un rampu principa ievērošanai</a:t>
            </a:r>
          </a:p>
        </p:txBody>
      </p:sp>
      <p:pic>
        <p:nvPicPr>
          <p:cNvPr id="128" name="Google Shape;128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11275" y="112375"/>
            <a:ext cx="2476500" cy="895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671490" y="1017725"/>
            <a:ext cx="1766985" cy="2133689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1BFCD34-6C7F-A16D-3C28-E0B943CE36D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15408" y="407283"/>
            <a:ext cx="1648665" cy="2198219"/>
          </a:xfrm>
          <a:prstGeom prst="rect">
            <a:avLst/>
          </a:prstGeom>
        </p:spPr>
      </p:pic>
      <p:pic>
        <p:nvPicPr>
          <p:cNvPr id="4" name="Picture 3" descr="A red floor with a metal platform&#10;&#10;Description automatically generated with medium confidence">
            <a:extLst>
              <a:ext uri="{FF2B5EF4-FFF2-40B4-BE49-F238E27FC236}">
                <a16:creationId xmlns:a16="http://schemas.microsoft.com/office/drawing/2014/main" id="{6D00AA4C-6970-F648-EC13-298D429D705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25900" y="2777867"/>
            <a:ext cx="1648664" cy="2198219"/>
          </a:xfrm>
          <a:prstGeom prst="rect">
            <a:avLst/>
          </a:prstGeom>
        </p:spPr>
      </p:pic>
      <p:pic>
        <p:nvPicPr>
          <p:cNvPr id="6" name="Picture 5" descr="A truck parked in a garage&#10;&#10;Description automatically generated">
            <a:extLst>
              <a:ext uri="{FF2B5EF4-FFF2-40B4-BE49-F238E27FC236}">
                <a16:creationId xmlns:a16="http://schemas.microsoft.com/office/drawing/2014/main" id="{00AB2739-4ED7-40AA-E25F-EA7A78F5EFC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15050" y="3274648"/>
            <a:ext cx="2269671" cy="1702253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3"/>
          <p:cNvSpPr txBox="1">
            <a:spLocks noGrp="1"/>
          </p:cNvSpPr>
          <p:nvPr>
            <p:ph type="title"/>
          </p:nvPr>
        </p:nvSpPr>
        <p:spPr>
          <a:xfrm>
            <a:off x="311700" y="2194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/>
              <a:t>Ganāmpu</a:t>
            </a:r>
            <a:r>
              <a:rPr lang="lv-LV" b="1" dirty="0"/>
              <a:t>l</a:t>
            </a:r>
            <a:r>
              <a:rPr lang="en" b="1" dirty="0"/>
              <a:t>ka veselības statuss</a:t>
            </a:r>
            <a:endParaRPr b="1" dirty="0"/>
          </a:p>
        </p:txBody>
      </p:sp>
      <p:sp>
        <p:nvSpPr>
          <p:cNvPr id="135" name="Google Shape;135;p23"/>
          <p:cNvSpPr txBox="1">
            <a:spLocks noGrp="1"/>
          </p:cNvSpPr>
          <p:nvPr>
            <p:ph type="body" idx="1"/>
          </p:nvPr>
        </p:nvSpPr>
        <p:spPr>
          <a:xfrm>
            <a:off x="311700" y="788325"/>
            <a:ext cx="8520600" cy="418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3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018"/>
              <a:buFont typeface="Arial"/>
              <a:buNone/>
            </a:pPr>
            <a:r>
              <a:rPr lang="en" sz="1200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Dzīvnieku ganāmpulka veselības uzraudzība notiek saskaņā ar LV ZEMKOPĪBAS MINISTRIJAS PĀRTIKAS UN VETERINĀRĀ DIENESTA DZĪVNIEKU INFEKCIJAS SLIMĪBU VALSTS UZRAUDZĪBAS PLĀNU.</a:t>
            </a:r>
            <a:endParaRPr sz="1200" dirty="0">
              <a:solidFill>
                <a:schemeClr val="dk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 algn="l" rtl="0">
              <a:lnSpc>
                <a:spcPct val="13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018"/>
              <a:buFont typeface="Arial"/>
              <a:buNone/>
            </a:pPr>
            <a:r>
              <a:rPr lang="en" sz="1395" dirty="0">
                <a:solidFill>
                  <a:schemeClr val="dk1"/>
                </a:solidFill>
              </a:rPr>
              <a:t>1. </a:t>
            </a:r>
            <a:r>
              <a:rPr lang="en" sz="1395" b="1" dirty="0">
                <a:solidFill>
                  <a:schemeClr val="dk1"/>
                </a:solidFill>
              </a:rPr>
              <a:t>Brucelozes</a:t>
            </a:r>
            <a:r>
              <a:rPr lang="en" sz="1395" dirty="0">
                <a:solidFill>
                  <a:schemeClr val="dk1"/>
                </a:solidFill>
              </a:rPr>
              <a:t> slimības oficiāli </a:t>
            </a:r>
            <a:r>
              <a:rPr lang="en" sz="1395" b="1" dirty="0">
                <a:solidFill>
                  <a:schemeClr val="dk1"/>
                </a:solidFill>
              </a:rPr>
              <a:t>brīva</a:t>
            </a:r>
            <a:r>
              <a:rPr lang="en" sz="1395" dirty="0">
                <a:solidFill>
                  <a:schemeClr val="dk1"/>
                </a:solidFill>
              </a:rPr>
              <a:t> ganāmpulka statuss-piešķirts 27.06.2014.</a:t>
            </a:r>
            <a:endParaRPr sz="1395" dirty="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3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018"/>
              <a:buFont typeface="Arial"/>
              <a:buNone/>
            </a:pPr>
            <a:r>
              <a:rPr lang="en" sz="1395" dirty="0">
                <a:solidFill>
                  <a:schemeClr val="dk1"/>
                </a:solidFill>
              </a:rPr>
              <a:t>2. </a:t>
            </a:r>
            <a:r>
              <a:rPr lang="en" sz="1395" b="1" dirty="0">
                <a:solidFill>
                  <a:schemeClr val="dk1"/>
                </a:solidFill>
              </a:rPr>
              <a:t>Aujeski</a:t>
            </a:r>
            <a:r>
              <a:rPr lang="en" sz="1395" dirty="0">
                <a:solidFill>
                  <a:schemeClr val="dk1"/>
                </a:solidFill>
              </a:rPr>
              <a:t> slimības </a:t>
            </a:r>
            <a:r>
              <a:rPr lang="en" sz="1395" b="1" dirty="0">
                <a:solidFill>
                  <a:schemeClr val="dk1"/>
                </a:solidFill>
              </a:rPr>
              <a:t>brīva</a:t>
            </a:r>
            <a:r>
              <a:rPr lang="en" sz="1395" dirty="0">
                <a:solidFill>
                  <a:schemeClr val="dk1"/>
                </a:solidFill>
              </a:rPr>
              <a:t> ganāmpulka statuss-piešķirts 11.11.2021.</a:t>
            </a:r>
            <a:endParaRPr sz="1395" dirty="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018"/>
              <a:buFont typeface="Arial"/>
              <a:buNone/>
            </a:pPr>
            <a:r>
              <a:rPr lang="en" sz="1395" dirty="0">
                <a:solidFill>
                  <a:schemeClr val="dk1"/>
                </a:solidFill>
              </a:rPr>
              <a:t>3. Ganāmpulkā, saskaņā ar plānu ,veicot diagnostiskos izmeklējumus, notiek sekojošu  infekcijas slimību uzraudzība:</a:t>
            </a:r>
            <a:endParaRPr sz="1395" dirty="0">
              <a:solidFill>
                <a:schemeClr val="dk1"/>
              </a:solidFill>
            </a:endParaRPr>
          </a:p>
          <a:p>
            <a:pPr marL="742950" lvl="1" indent="-285750">
              <a:lnSpc>
                <a:spcPct val="95000"/>
              </a:lnSpc>
              <a:spcBef>
                <a:spcPts val="600"/>
              </a:spcBef>
              <a:buClr>
                <a:schemeClr val="dk1"/>
              </a:buClr>
              <a:buSzPts val="1018"/>
              <a:buFont typeface="Arial" panose="020B0604020202020204" pitchFamily="34" charset="0"/>
              <a:buChar char="•"/>
            </a:pPr>
            <a:r>
              <a:rPr lang="en" dirty="0">
                <a:solidFill>
                  <a:schemeClr val="dk1"/>
                </a:solidFill>
              </a:rPr>
              <a:t>Āfrikas cūku mēra pasīvā uzraudzība;</a:t>
            </a:r>
            <a:endParaRPr dirty="0">
              <a:solidFill>
                <a:schemeClr val="dk1"/>
              </a:solidFill>
            </a:endParaRPr>
          </a:p>
          <a:p>
            <a:pPr marL="742950" lvl="1" indent="-285750">
              <a:lnSpc>
                <a:spcPct val="95000"/>
              </a:lnSpc>
              <a:spcBef>
                <a:spcPts val="600"/>
              </a:spcBef>
              <a:buClr>
                <a:schemeClr val="dk1"/>
              </a:buClr>
              <a:buSzPts val="1018"/>
              <a:buFont typeface="Arial" panose="020B0604020202020204" pitchFamily="34" charset="0"/>
              <a:buChar char="•"/>
            </a:pPr>
            <a:r>
              <a:rPr lang="en" dirty="0">
                <a:solidFill>
                  <a:schemeClr val="dk1"/>
                </a:solidFill>
              </a:rPr>
              <a:t>Klasiskais cūku mēris-izmeklējumi negatīvi;</a:t>
            </a:r>
            <a:endParaRPr dirty="0">
              <a:solidFill>
                <a:schemeClr val="dk1"/>
              </a:solidFill>
            </a:endParaRPr>
          </a:p>
          <a:p>
            <a:pPr marL="742950" lvl="1" indent="-285750">
              <a:lnSpc>
                <a:spcPct val="95000"/>
              </a:lnSpc>
              <a:spcBef>
                <a:spcPts val="600"/>
              </a:spcBef>
              <a:buClr>
                <a:schemeClr val="dk1"/>
              </a:buClr>
              <a:buSzPts val="1018"/>
              <a:buFont typeface="Arial" panose="020B0604020202020204" pitchFamily="34" charset="0"/>
              <a:buChar char="•"/>
            </a:pPr>
            <a:r>
              <a:rPr lang="en" dirty="0">
                <a:solidFill>
                  <a:schemeClr val="dk1"/>
                </a:solidFill>
              </a:rPr>
              <a:t>CRRS-izmeklējumi negatīvi;</a:t>
            </a:r>
            <a:endParaRPr dirty="0">
              <a:solidFill>
                <a:schemeClr val="dk1"/>
              </a:solidFill>
            </a:endParaRPr>
          </a:p>
          <a:p>
            <a:pPr marL="742950" lvl="1" indent="-285750">
              <a:lnSpc>
                <a:spcPct val="95000"/>
              </a:lnSpc>
              <a:spcBef>
                <a:spcPts val="600"/>
              </a:spcBef>
              <a:buClr>
                <a:schemeClr val="dk1"/>
              </a:buClr>
              <a:buSzPts val="1018"/>
              <a:buFont typeface="Arial" panose="020B0604020202020204" pitchFamily="34" charset="0"/>
              <a:buChar char="•"/>
            </a:pPr>
            <a:r>
              <a:rPr lang="en" dirty="0">
                <a:solidFill>
                  <a:schemeClr val="dk1"/>
                </a:solidFill>
              </a:rPr>
              <a:t>Bruceloze- statusa saglabāšanai;</a:t>
            </a:r>
            <a:endParaRPr dirty="0">
              <a:solidFill>
                <a:schemeClr val="dk1"/>
              </a:solidFill>
            </a:endParaRPr>
          </a:p>
          <a:p>
            <a:pPr marL="742950" lvl="1" indent="-285750">
              <a:lnSpc>
                <a:spcPct val="95000"/>
              </a:lnSpc>
              <a:spcBef>
                <a:spcPts val="600"/>
              </a:spcBef>
              <a:buClr>
                <a:schemeClr val="dk1"/>
              </a:buClr>
              <a:buSzPts val="1018"/>
              <a:buFont typeface="Arial" panose="020B0604020202020204" pitchFamily="34" charset="0"/>
              <a:buChar char="•"/>
            </a:pPr>
            <a:r>
              <a:rPr lang="en" dirty="0">
                <a:solidFill>
                  <a:schemeClr val="dk1"/>
                </a:solidFill>
              </a:rPr>
              <a:t>Aujeski slimība- statusa saglabāšanai.</a:t>
            </a:r>
            <a:endParaRPr dirty="0">
              <a:solidFill>
                <a:schemeClr val="dk1"/>
              </a:solidFill>
            </a:endParaRPr>
          </a:p>
          <a:p>
            <a:pPr marL="742950" lvl="1" indent="-285750">
              <a:lnSpc>
                <a:spcPct val="95000"/>
              </a:lnSpc>
              <a:spcBef>
                <a:spcPts val="600"/>
              </a:spcBef>
              <a:spcAft>
                <a:spcPts val="1200"/>
              </a:spcAft>
              <a:buSzPts val="1018"/>
              <a:buFont typeface="Arial" panose="020B0604020202020204" pitchFamily="34" charset="0"/>
              <a:buChar char="•"/>
            </a:pPr>
            <a:r>
              <a:rPr lang="en" dirty="0">
                <a:solidFill>
                  <a:schemeClr val="dk1"/>
                </a:solidFill>
              </a:rPr>
              <a:t>TBC</a:t>
            </a:r>
            <a:endParaRPr dirty="0"/>
          </a:p>
        </p:txBody>
      </p:sp>
      <p:pic>
        <p:nvPicPr>
          <p:cNvPr id="136" name="Google Shape;136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65575" y="58100"/>
            <a:ext cx="2476500" cy="895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36625" y="2967975"/>
            <a:ext cx="3176926" cy="2001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24"/>
          <p:cNvSpPr txBox="1">
            <a:spLocks noGrp="1"/>
          </p:cNvSpPr>
          <p:nvPr>
            <p:ph type="body" idx="1"/>
          </p:nvPr>
        </p:nvSpPr>
        <p:spPr>
          <a:xfrm>
            <a:off x="311699" y="416550"/>
            <a:ext cx="5197279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 dirty="0">
                <a:solidFill>
                  <a:schemeClr val="dk1"/>
                </a:solidFill>
              </a:rPr>
              <a:t>4. Ganāmpulks ir specifisko patogēnu brīvs:</a:t>
            </a:r>
            <a:endParaRPr sz="1600" dirty="0">
              <a:solidFill>
                <a:schemeClr val="dk1"/>
              </a:solidFill>
            </a:endParaRPr>
          </a:p>
          <a:p>
            <a:pPr marL="742950" lvl="1" indent="-285750">
              <a:lnSpc>
                <a:spcPct val="95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" sz="1600" dirty="0">
                <a:solidFill>
                  <a:schemeClr val="dk1"/>
                </a:solidFill>
              </a:rPr>
              <a:t>CRRS</a:t>
            </a:r>
          </a:p>
          <a:p>
            <a:pPr marL="742950" lvl="1" indent="-285750">
              <a:lnSpc>
                <a:spcPct val="95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" sz="1600" dirty="0">
                <a:solidFill>
                  <a:schemeClr val="dk1"/>
                </a:solidFill>
              </a:rPr>
              <a:t>Mycoplasma spp.;</a:t>
            </a:r>
            <a:endParaRPr sz="1600" dirty="0">
              <a:solidFill>
                <a:schemeClr val="dk1"/>
              </a:solidFill>
            </a:endParaRPr>
          </a:p>
          <a:p>
            <a:pPr marL="742950" lvl="1" indent="-285750">
              <a:lnSpc>
                <a:spcPct val="95000"/>
              </a:lnSpc>
              <a:spcBef>
                <a:spcPts val="1200"/>
              </a:spcBef>
              <a:buClr>
                <a:schemeClr val="dk1"/>
              </a:buClr>
              <a:buSzPts val="1100"/>
              <a:buFont typeface="Arial" panose="020B0604020202020204" pitchFamily="34" charset="0"/>
              <a:buChar char="•"/>
            </a:pPr>
            <a:r>
              <a:rPr lang="en" sz="1600" i="1" dirty="0">
                <a:solidFill>
                  <a:schemeClr val="dk1"/>
                </a:solidFill>
              </a:rPr>
              <a:t>Actinobacillus pleuropneumoniae</a:t>
            </a:r>
            <a:r>
              <a:rPr lang="en" sz="1600" dirty="0">
                <a:solidFill>
                  <a:schemeClr val="dk1"/>
                </a:solidFill>
              </a:rPr>
              <a:t>;</a:t>
            </a:r>
            <a:endParaRPr sz="1600" dirty="0">
              <a:solidFill>
                <a:schemeClr val="dk1"/>
              </a:solidFill>
            </a:endParaRPr>
          </a:p>
          <a:p>
            <a:pPr marL="742950" lvl="1" indent="-285750">
              <a:lnSpc>
                <a:spcPct val="95000"/>
              </a:lnSpc>
              <a:spcBef>
                <a:spcPts val="1200"/>
              </a:spcBef>
              <a:buClr>
                <a:schemeClr val="dk1"/>
              </a:buClr>
              <a:buSzPts val="1100"/>
              <a:buFont typeface="Arial" panose="020B0604020202020204" pitchFamily="34" charset="0"/>
              <a:buChar char="•"/>
            </a:pPr>
            <a:r>
              <a:rPr lang="en" sz="1600" i="1" dirty="0">
                <a:solidFill>
                  <a:schemeClr val="dk1"/>
                </a:solidFill>
              </a:rPr>
              <a:t>Chlamydophila abortus</a:t>
            </a:r>
            <a:r>
              <a:rPr lang="en" sz="1600" dirty="0">
                <a:solidFill>
                  <a:schemeClr val="dk1"/>
                </a:solidFill>
              </a:rPr>
              <a:t>,</a:t>
            </a:r>
            <a:endParaRPr sz="1600" dirty="0">
              <a:solidFill>
                <a:schemeClr val="dk1"/>
              </a:solidFill>
            </a:endParaRPr>
          </a:p>
          <a:p>
            <a:pPr marL="457200" lvl="1" indent="0">
              <a:lnSpc>
                <a:spcPct val="95000"/>
              </a:lnSpc>
              <a:spcBef>
                <a:spcPts val="1200"/>
              </a:spcBef>
              <a:buNone/>
            </a:pPr>
            <a:endParaRPr sz="1600" dirty="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600" dirty="0">
                <a:solidFill>
                  <a:schemeClr val="dk1"/>
                </a:solidFill>
              </a:rPr>
              <a:t>Patogēnās mikrofloras esamība un parazītu iznvāzija – laboratoriskajos izmeklējumos  kontrolēta.</a:t>
            </a:r>
            <a:endParaRPr sz="1600" dirty="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600" dirty="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1200"/>
              </a:spcAft>
              <a:buNone/>
            </a:pPr>
            <a:endParaRPr sz="2000" dirty="0"/>
          </a:p>
        </p:txBody>
      </p:sp>
      <p:pic>
        <p:nvPicPr>
          <p:cNvPr id="143" name="Google Shape;143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07475" y="122000"/>
            <a:ext cx="2476500" cy="895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EFF229C-D9D5-8785-8C43-54ED358AA2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7041" y="1257299"/>
            <a:ext cx="2694214" cy="3592285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2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Vakcināciju protokols</a:t>
            </a:r>
            <a:endParaRPr b="1"/>
          </a:p>
        </p:txBody>
      </p:sp>
      <p:sp>
        <p:nvSpPr>
          <p:cNvPr id="150" name="Google Shape;150;p2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 dirty="0">
                <a:solidFill>
                  <a:schemeClr val="dk1"/>
                </a:solidFill>
              </a:rPr>
              <a:t>Pamatganāmpulka dzīvnieku profilaktiskās vakcinācijas pret sekojošām slimībām:</a:t>
            </a:r>
            <a:endParaRPr sz="1600" dirty="0">
              <a:solidFill>
                <a:schemeClr val="dk1"/>
              </a:solidFill>
            </a:endParaRPr>
          </a:p>
          <a:p>
            <a:pPr marL="742950" lvl="1" indent="-285750">
              <a:lnSpc>
                <a:spcPct val="105000"/>
              </a:lnSpc>
              <a:spcBef>
                <a:spcPts val="1200"/>
              </a:spcBef>
              <a:buClr>
                <a:schemeClr val="dk1"/>
              </a:buClr>
              <a:buSzPts val="1100"/>
              <a:buFont typeface="Arial" panose="020B0604020202020204" pitchFamily="34" charset="0"/>
              <a:buChar char="•"/>
            </a:pPr>
            <a:r>
              <a:rPr lang="en" dirty="0">
                <a:solidFill>
                  <a:schemeClr val="dk1"/>
                </a:solidFill>
              </a:rPr>
              <a:t>Cūku sarkanguļu;</a:t>
            </a:r>
            <a:endParaRPr dirty="0">
              <a:solidFill>
                <a:schemeClr val="dk1"/>
              </a:solidFill>
            </a:endParaRPr>
          </a:p>
          <a:p>
            <a:pPr marL="742950" lvl="1" indent="-285750">
              <a:lnSpc>
                <a:spcPct val="105000"/>
              </a:lnSpc>
              <a:spcBef>
                <a:spcPts val="1200"/>
              </a:spcBef>
              <a:buClr>
                <a:schemeClr val="dk1"/>
              </a:buClr>
              <a:buSzPts val="1100"/>
              <a:buFont typeface="Arial" panose="020B0604020202020204" pitchFamily="34" charset="0"/>
              <a:buChar char="•"/>
            </a:pPr>
            <a:r>
              <a:rPr lang="en" dirty="0">
                <a:solidFill>
                  <a:schemeClr val="dk1"/>
                </a:solidFill>
              </a:rPr>
              <a:t>Cūku parvovirusālo infekciju;</a:t>
            </a:r>
            <a:endParaRPr dirty="0">
              <a:solidFill>
                <a:schemeClr val="dk1"/>
              </a:solidFill>
            </a:endParaRPr>
          </a:p>
          <a:p>
            <a:pPr marL="742950" lvl="1" indent="-285750">
              <a:lnSpc>
                <a:spcPct val="105000"/>
              </a:lnSpc>
              <a:spcBef>
                <a:spcPts val="1200"/>
              </a:spcBef>
              <a:buClr>
                <a:schemeClr val="dk1"/>
              </a:buClr>
              <a:buSzPts val="1100"/>
              <a:buFont typeface="Arial" panose="020B0604020202020204" pitchFamily="34" charset="0"/>
              <a:buChar char="•"/>
            </a:pPr>
            <a:r>
              <a:rPr lang="en" dirty="0">
                <a:solidFill>
                  <a:schemeClr val="dk1"/>
                </a:solidFill>
              </a:rPr>
              <a:t>Cūku cirkovīrusu infekciju;</a:t>
            </a:r>
            <a:endParaRPr dirty="0">
              <a:solidFill>
                <a:schemeClr val="dk1"/>
              </a:solidFill>
            </a:endParaRPr>
          </a:p>
          <a:p>
            <a:pPr marL="742950" lvl="1" indent="-285750">
              <a:lnSpc>
                <a:spcPct val="105000"/>
              </a:lnSpc>
              <a:spcBef>
                <a:spcPts val="1200"/>
              </a:spcBef>
              <a:buClr>
                <a:schemeClr val="dk1"/>
              </a:buClr>
              <a:buSzPts val="1100"/>
              <a:buFont typeface="Arial" panose="020B0604020202020204" pitchFamily="34" charset="0"/>
              <a:buChar char="•"/>
            </a:pPr>
            <a:r>
              <a:rPr lang="en" dirty="0">
                <a:solidFill>
                  <a:schemeClr val="dk1"/>
                </a:solidFill>
              </a:rPr>
              <a:t>Leptospirozi;</a:t>
            </a:r>
            <a:endParaRPr dirty="0">
              <a:solidFill>
                <a:schemeClr val="dk1"/>
              </a:solidFill>
            </a:endParaRPr>
          </a:p>
          <a:p>
            <a:pPr marL="742950" lvl="1" indent="-285750">
              <a:lnSpc>
                <a:spcPct val="105000"/>
              </a:lnSpc>
              <a:spcBef>
                <a:spcPts val="1200"/>
              </a:spcBef>
              <a:buClr>
                <a:schemeClr val="dk1"/>
              </a:buClr>
              <a:buSzPts val="1100"/>
              <a:buFont typeface="Arial" panose="020B0604020202020204" pitchFamily="34" charset="0"/>
              <a:buChar char="•"/>
            </a:pPr>
            <a:r>
              <a:rPr lang="en" dirty="0">
                <a:solidFill>
                  <a:schemeClr val="dk1"/>
                </a:solidFill>
              </a:rPr>
              <a:t>Cūku gripu;</a:t>
            </a:r>
            <a:endParaRPr dirty="0">
              <a:solidFill>
                <a:schemeClr val="dk1"/>
              </a:solidFill>
            </a:endParaRPr>
          </a:p>
          <a:p>
            <a:pPr marL="742950" lvl="1" indent="-285750">
              <a:lnSpc>
                <a:spcPct val="105000"/>
              </a:lnSpc>
              <a:spcBef>
                <a:spcPts val="1200"/>
              </a:spcBef>
              <a:buClr>
                <a:schemeClr val="dk1"/>
              </a:buClr>
              <a:buSzPts val="1100"/>
              <a:buFont typeface="Arial" panose="020B0604020202020204" pitchFamily="34" charset="0"/>
              <a:buChar char="•"/>
            </a:pPr>
            <a:r>
              <a:rPr lang="en" dirty="0">
                <a:solidFill>
                  <a:schemeClr val="dk1"/>
                </a:solidFill>
              </a:rPr>
              <a:t>Haemophilus parasuis infekciju;</a:t>
            </a:r>
            <a:endParaRPr dirty="0">
              <a:solidFill>
                <a:schemeClr val="dk1"/>
              </a:solidFill>
            </a:endParaRPr>
          </a:p>
          <a:p>
            <a:pPr marL="742950" lvl="1" indent="-285750">
              <a:lnSpc>
                <a:spcPct val="105000"/>
              </a:lnSpc>
              <a:spcBef>
                <a:spcPts val="1200"/>
              </a:spcBef>
              <a:buClr>
                <a:schemeClr val="dk1"/>
              </a:buClr>
              <a:buSzPts val="1100"/>
              <a:buFont typeface="Arial" panose="020B0604020202020204" pitchFamily="34" charset="0"/>
              <a:buChar char="•"/>
            </a:pPr>
            <a:r>
              <a:rPr lang="en" dirty="0">
                <a:solidFill>
                  <a:schemeClr val="dk1"/>
                </a:solidFill>
              </a:rPr>
              <a:t>Kolibacilozi, nekrotisko enterītu un enterotoksēmiju.</a:t>
            </a:r>
            <a:endParaRPr dirty="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1600" dirty="0">
                <a:solidFill>
                  <a:schemeClr val="dk1"/>
                </a:solidFill>
              </a:rPr>
              <a:t>Nobarojamo cūku ganāmpulkam vakcinācijas netiek veiktas.</a:t>
            </a:r>
            <a:endParaRPr sz="2000" dirty="0"/>
          </a:p>
        </p:txBody>
      </p:sp>
      <p:pic>
        <p:nvPicPr>
          <p:cNvPr id="151" name="Google Shape;151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34150" y="122375"/>
            <a:ext cx="2476500" cy="895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Google Shape;152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955463" y="2989621"/>
            <a:ext cx="1837326" cy="20028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p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716735" y="1726714"/>
            <a:ext cx="1962150" cy="1927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26"/>
          <p:cNvSpPr txBox="1">
            <a:spLocks noGrp="1"/>
          </p:cNvSpPr>
          <p:nvPr>
            <p:ph type="title"/>
          </p:nvPr>
        </p:nvSpPr>
        <p:spPr>
          <a:xfrm>
            <a:off x="311700" y="25540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Sadarbības partneri</a:t>
            </a:r>
            <a:endParaRPr b="1"/>
          </a:p>
        </p:txBody>
      </p:sp>
      <p:pic>
        <p:nvPicPr>
          <p:cNvPr id="159" name="Google Shape;159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75625" y="135800"/>
            <a:ext cx="1879100" cy="692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Google Shape;160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1702" y="1021950"/>
            <a:ext cx="1565075" cy="14066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073825" y="909913"/>
            <a:ext cx="1698075" cy="14150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Google Shape;162;p2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20325" y="2406800"/>
            <a:ext cx="3461650" cy="987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Google Shape;163;p2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114325" y="901330"/>
            <a:ext cx="1698075" cy="11611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p2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812392" y="909913"/>
            <a:ext cx="1585158" cy="1277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p26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787674" y="909925"/>
            <a:ext cx="938225" cy="1415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Google Shape;166;p26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3771912" y="2346575"/>
            <a:ext cx="1565080" cy="1083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6203425" y="2428552"/>
            <a:ext cx="1194125" cy="11994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p26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682638" y="3611350"/>
            <a:ext cx="1194125" cy="1194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Google Shape;169;p26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4380450" y="3831498"/>
            <a:ext cx="1585150" cy="9411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p26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2279586" y="3808263"/>
            <a:ext cx="1698075" cy="9876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p26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7397544" y="3705032"/>
            <a:ext cx="1194125" cy="1194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Google Shape;172;p26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4572002" y="195600"/>
            <a:ext cx="1938735" cy="572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" name="Google Shape;177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26075" y="1642075"/>
            <a:ext cx="3127300" cy="2606050"/>
          </a:xfrm>
          <a:prstGeom prst="rect">
            <a:avLst/>
          </a:prstGeom>
          <a:noFill/>
          <a:ln>
            <a:noFill/>
          </a:ln>
        </p:spPr>
      </p:pic>
      <p:sp>
        <p:nvSpPr>
          <p:cNvPr id="178" name="Google Shape;178;p27"/>
          <p:cNvSpPr txBox="1">
            <a:spLocks noGrp="1"/>
          </p:cNvSpPr>
          <p:nvPr>
            <p:ph type="body" idx="1"/>
          </p:nvPr>
        </p:nvSpPr>
        <p:spPr>
          <a:xfrm>
            <a:off x="311700" y="236764"/>
            <a:ext cx="8520600" cy="463178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lv-LV" sz="2200" b="1" dirty="0">
                <a:solidFill>
                  <a:schemeClr val="dk1"/>
                </a:solidFill>
              </a:rPr>
              <a:t>SADARBĪBU ASPEKTI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lv-LV" sz="2200" b="1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lv-LV" sz="2200" b="1" dirty="0">
                <a:solidFill>
                  <a:schemeClr val="dk1"/>
                </a:solidFill>
              </a:rPr>
              <a:t>Valsts pilnvarots sertificēts veterinārārsts</a:t>
            </a:r>
            <a:endParaRPr sz="2200" b="1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200" b="1" dirty="0">
                <a:solidFill>
                  <a:schemeClr val="dk1"/>
                </a:solidFill>
              </a:rPr>
              <a:t>Uzņēmuma īpašnieka pilnvarojums</a:t>
            </a:r>
            <a:endParaRPr sz="2200" b="1" dirty="0">
              <a:solidFill>
                <a:schemeClr val="dk1"/>
              </a:solidFill>
            </a:endParaRPr>
          </a:p>
          <a:p>
            <a:pPr marL="457200" lvl="0" indent="-36195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100"/>
              <a:buChar char="●"/>
            </a:pPr>
            <a:r>
              <a:rPr lang="en" sz="2100" dirty="0">
                <a:solidFill>
                  <a:schemeClr val="dk1"/>
                </a:solidFill>
              </a:rPr>
              <a:t>Slimību kontrole, uzraudzība</a:t>
            </a:r>
            <a:endParaRPr sz="2100" dirty="0">
              <a:solidFill>
                <a:schemeClr val="dk1"/>
              </a:solidFill>
            </a:endParaRPr>
          </a:p>
          <a:p>
            <a:pPr marL="863600" lvl="1" indent="-285750">
              <a:buClr>
                <a:schemeClr val="dk1"/>
              </a:buClr>
              <a:buSzPts val="1700"/>
              <a:buFont typeface="Arial" panose="020B0604020202020204" pitchFamily="34" charset="0"/>
              <a:buChar char="•"/>
            </a:pPr>
            <a:r>
              <a:rPr lang="en" sz="1700" dirty="0">
                <a:solidFill>
                  <a:schemeClr val="dk1"/>
                </a:solidFill>
              </a:rPr>
              <a:t>pretepizotisko pasākumu plāna izpilde, </a:t>
            </a:r>
            <a:endParaRPr sz="1700" dirty="0">
              <a:solidFill>
                <a:schemeClr val="dk1"/>
              </a:solidFill>
            </a:endParaRPr>
          </a:p>
          <a:p>
            <a:pPr marL="863600" lvl="1" indent="-285750">
              <a:buClr>
                <a:schemeClr val="dk1"/>
              </a:buClr>
              <a:buSzPts val="1700"/>
              <a:buFont typeface="Arial" panose="020B0604020202020204" pitchFamily="34" charset="0"/>
              <a:buChar char="•"/>
            </a:pPr>
            <a:r>
              <a:rPr lang="en" sz="1700" dirty="0">
                <a:solidFill>
                  <a:schemeClr val="dk1"/>
                </a:solidFill>
              </a:rPr>
              <a:t>nepieciešamās dokumentācijas, </a:t>
            </a:r>
            <a:endParaRPr sz="1700" dirty="0">
              <a:solidFill>
                <a:schemeClr val="dk1"/>
              </a:solidFill>
            </a:endParaRPr>
          </a:p>
          <a:p>
            <a:pPr marL="863600" lvl="1" indent="-285750">
              <a:buClr>
                <a:schemeClr val="dk1"/>
              </a:buClr>
              <a:buSzPts val="1700"/>
              <a:buFont typeface="Arial" panose="020B0604020202020204" pitchFamily="34" charset="0"/>
              <a:buChar char="•"/>
            </a:pPr>
            <a:r>
              <a:rPr lang="en" sz="1700" dirty="0">
                <a:solidFill>
                  <a:schemeClr val="dk1"/>
                </a:solidFill>
              </a:rPr>
              <a:t>uzskaites, </a:t>
            </a:r>
            <a:endParaRPr sz="1700" dirty="0">
              <a:solidFill>
                <a:schemeClr val="dk1"/>
              </a:solidFill>
            </a:endParaRPr>
          </a:p>
          <a:p>
            <a:pPr marL="863600" lvl="1" indent="-285750">
              <a:buClr>
                <a:schemeClr val="dk1"/>
              </a:buClr>
              <a:buSzPts val="1700"/>
              <a:buFont typeface="Arial" panose="020B0604020202020204" pitchFamily="34" charset="0"/>
              <a:buChar char="•"/>
            </a:pPr>
            <a:r>
              <a:rPr lang="en" sz="1700" dirty="0">
                <a:solidFill>
                  <a:schemeClr val="dk1"/>
                </a:solidFill>
              </a:rPr>
              <a:t>atskaišu iesniegšana, </a:t>
            </a:r>
            <a:endParaRPr sz="1700" dirty="0">
              <a:solidFill>
                <a:schemeClr val="dk1"/>
              </a:solidFill>
            </a:endParaRPr>
          </a:p>
          <a:p>
            <a:pPr marL="863600" lvl="1" indent="-285750">
              <a:buClr>
                <a:schemeClr val="dk1"/>
              </a:buClr>
              <a:buSzPts val="1700"/>
              <a:buFont typeface="Arial" panose="020B0604020202020204" pitchFamily="34" charset="0"/>
              <a:buChar char="•"/>
            </a:pPr>
            <a:r>
              <a:rPr lang="lv-LV" sz="1700" dirty="0">
                <a:solidFill>
                  <a:schemeClr val="dk1"/>
                </a:solidFill>
              </a:rPr>
              <a:t>Saistošo </a:t>
            </a:r>
            <a:r>
              <a:rPr lang="en" sz="1700" dirty="0">
                <a:solidFill>
                  <a:schemeClr val="dk1"/>
                </a:solidFill>
              </a:rPr>
              <a:t>atļauju kārtošana, </a:t>
            </a:r>
            <a:endParaRPr sz="1700" dirty="0">
              <a:solidFill>
                <a:schemeClr val="dk1"/>
              </a:solidFill>
            </a:endParaRPr>
          </a:p>
          <a:p>
            <a:pPr marL="863600" lvl="1" indent="-285750">
              <a:buClr>
                <a:schemeClr val="dk1"/>
              </a:buClr>
              <a:buSzPts val="1700"/>
              <a:buFont typeface="Arial" panose="020B0604020202020204" pitchFamily="34" charset="0"/>
              <a:buChar char="•"/>
            </a:pPr>
            <a:r>
              <a:rPr lang="en" sz="1700" dirty="0">
                <a:solidFill>
                  <a:schemeClr val="dk1"/>
                </a:solidFill>
              </a:rPr>
              <a:t>pārbaužu nodrošināšana, </a:t>
            </a:r>
            <a:endParaRPr sz="1700" dirty="0">
              <a:solidFill>
                <a:schemeClr val="dk1"/>
              </a:solidFill>
            </a:endParaRPr>
          </a:p>
          <a:p>
            <a:pPr marL="863600" lvl="1" indent="-285750">
              <a:buClr>
                <a:schemeClr val="dk1"/>
              </a:buClr>
              <a:buSzPts val="1700"/>
              <a:buFont typeface="Arial" panose="020B0604020202020204" pitchFamily="34" charset="0"/>
              <a:buChar char="•"/>
            </a:pPr>
            <a:r>
              <a:rPr lang="lv-LV" sz="1700" dirty="0">
                <a:solidFill>
                  <a:schemeClr val="dk1"/>
                </a:solidFill>
              </a:rPr>
              <a:t>dzīvnieku </a:t>
            </a:r>
            <a:r>
              <a:rPr lang="en" sz="1700" dirty="0">
                <a:solidFill>
                  <a:schemeClr val="dk1"/>
                </a:solidFill>
              </a:rPr>
              <a:t>eksport</a:t>
            </a:r>
            <a:r>
              <a:rPr lang="lv-LV" sz="1700" dirty="0">
                <a:solidFill>
                  <a:schemeClr val="dk1"/>
                </a:solidFill>
              </a:rPr>
              <a:t>u</a:t>
            </a:r>
            <a:r>
              <a:rPr lang="en" sz="1700" dirty="0">
                <a:solidFill>
                  <a:schemeClr val="dk1"/>
                </a:solidFill>
              </a:rPr>
              <a:t> nodrošināšana</a:t>
            </a:r>
            <a:r>
              <a:rPr lang="lv-LV" sz="1700" dirty="0">
                <a:solidFill>
                  <a:schemeClr val="dk1"/>
                </a:solidFill>
              </a:rPr>
              <a:t>-dokumentācija.</a:t>
            </a:r>
            <a:endParaRPr sz="1700" dirty="0">
              <a:solidFill>
                <a:schemeClr val="dk1"/>
              </a:solidFill>
            </a:endParaRPr>
          </a:p>
        </p:txBody>
      </p:sp>
      <p:pic>
        <p:nvPicPr>
          <p:cNvPr id="179" name="Google Shape;179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94225" y="137175"/>
            <a:ext cx="2476500" cy="895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8"/>
          <p:cNvSpPr txBox="1">
            <a:spLocks noGrp="1"/>
          </p:cNvSpPr>
          <p:nvPr>
            <p:ph type="title"/>
          </p:nvPr>
        </p:nvSpPr>
        <p:spPr>
          <a:xfrm>
            <a:off x="191375" y="12237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Medikamentu aprite un pielietojums</a:t>
            </a:r>
            <a:endParaRPr b="1"/>
          </a:p>
        </p:txBody>
      </p:sp>
      <p:sp>
        <p:nvSpPr>
          <p:cNvPr id="185" name="Google Shape;185;p28"/>
          <p:cNvSpPr txBox="1">
            <a:spLocks noGrp="1"/>
          </p:cNvSpPr>
          <p:nvPr>
            <p:ph type="body" idx="1"/>
          </p:nvPr>
        </p:nvSpPr>
        <p:spPr>
          <a:xfrm>
            <a:off x="311700" y="872300"/>
            <a:ext cx="8520600" cy="416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 sz="1400" dirty="0">
                <a:solidFill>
                  <a:schemeClr val="dk1"/>
                </a:solidFill>
              </a:rPr>
              <a:t>Uzņēmumam ir PVD izsniegta medikamentu iegādes atļauja</a:t>
            </a:r>
            <a:endParaRPr sz="1400" dirty="0">
              <a:solidFill>
                <a:schemeClr val="dk1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lv-LV" sz="1400" dirty="0">
                <a:solidFill>
                  <a:schemeClr val="dk1"/>
                </a:solidFill>
              </a:rPr>
              <a:t>Aprite, a</a:t>
            </a:r>
            <a:r>
              <a:rPr lang="en" sz="1400" dirty="0">
                <a:solidFill>
                  <a:schemeClr val="dk1"/>
                </a:solidFill>
              </a:rPr>
              <a:t>tbilstoši </a:t>
            </a:r>
            <a:r>
              <a:rPr lang="lv-LV" sz="1400" dirty="0">
                <a:solidFill>
                  <a:schemeClr val="dk1"/>
                </a:solidFill>
              </a:rPr>
              <a:t>likumdošana</a:t>
            </a:r>
            <a:r>
              <a:rPr lang="en" sz="1400" dirty="0">
                <a:solidFill>
                  <a:schemeClr val="dk1"/>
                </a:solidFill>
              </a:rPr>
              <a:t>i</a:t>
            </a:r>
            <a:endParaRPr lang="lv-LV" sz="1400" dirty="0">
              <a:solidFill>
                <a:schemeClr val="dk1"/>
              </a:solidFill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n" sz="1400" dirty="0">
                <a:solidFill>
                  <a:schemeClr val="dk1"/>
                </a:solidFill>
              </a:rPr>
              <a:t>Antibiotiku patēriņa nosūtīšana uz Dāniju, rezultātu izvērtēšana.  </a:t>
            </a:r>
            <a:endParaRPr sz="1400" dirty="0">
              <a:solidFill>
                <a:schemeClr val="dk1"/>
              </a:solidFill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n" sz="1400" dirty="0">
                <a:solidFill>
                  <a:schemeClr val="dk1"/>
                </a:solidFill>
              </a:rPr>
              <a:t>Uzņēmum</a:t>
            </a:r>
            <a:r>
              <a:rPr lang="lv-LV" sz="1400" dirty="0">
                <a:solidFill>
                  <a:schemeClr val="dk1"/>
                </a:solidFill>
              </a:rPr>
              <a:t>a</a:t>
            </a:r>
            <a:r>
              <a:rPr lang="en" sz="1400" dirty="0">
                <a:solidFill>
                  <a:schemeClr val="dk1"/>
                </a:solidFill>
              </a:rPr>
              <a:t> nodrošin</a:t>
            </a:r>
            <a:r>
              <a:rPr lang="lv-LV" sz="1400" dirty="0">
                <a:solidFill>
                  <a:schemeClr val="dk1"/>
                </a:solidFill>
              </a:rPr>
              <a:t>āta un finansēta medikamentu noliktavas </a:t>
            </a:r>
            <a:r>
              <a:rPr lang="en" sz="1400" dirty="0">
                <a:solidFill>
                  <a:schemeClr val="dk1"/>
                </a:solidFill>
              </a:rPr>
              <a:t> programm</a:t>
            </a:r>
            <a:r>
              <a:rPr lang="lv-LV" sz="1400" dirty="0">
                <a:solidFill>
                  <a:schemeClr val="dk1"/>
                </a:solidFill>
              </a:rPr>
              <a:t>a</a:t>
            </a:r>
            <a:r>
              <a:rPr lang="en" sz="1400" dirty="0">
                <a:solidFill>
                  <a:schemeClr val="dk1"/>
                </a:solidFill>
              </a:rPr>
              <a:t>.</a:t>
            </a:r>
            <a:endParaRPr sz="14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 dirty="0">
              <a:solidFill>
                <a:schemeClr val="dk1"/>
              </a:solidFill>
            </a:endParaRPr>
          </a:p>
        </p:txBody>
      </p:sp>
      <p:pic>
        <p:nvPicPr>
          <p:cNvPr id="186" name="Google Shape;186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88450" y="122375"/>
            <a:ext cx="2476500" cy="89535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F8212D3-423B-8946-5A04-5A0E35E4A81E}"/>
              </a:ext>
            </a:extLst>
          </p:cNvPr>
          <p:cNvSpPr txBox="1"/>
          <p:nvPr/>
        </p:nvSpPr>
        <p:spPr>
          <a:xfrm>
            <a:off x="6473530" y="2727172"/>
            <a:ext cx="351813" cy="3752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lv-LV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A5FDE0A-7858-54EE-20E3-12503478C1CA}"/>
              </a:ext>
            </a:extLst>
          </p:cNvPr>
          <p:cNvSpPr txBox="1"/>
          <p:nvPr/>
        </p:nvSpPr>
        <p:spPr>
          <a:xfrm>
            <a:off x="7042230" y="1470621"/>
            <a:ext cx="8852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lv-LV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39C238A-9471-C071-424A-9905409D6F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8455" y="2047964"/>
            <a:ext cx="7218507" cy="2907757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" name="Google Shape;192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6950" y="152400"/>
            <a:ext cx="2054885" cy="4838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" name="Google Shape;193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481825" y="152400"/>
            <a:ext cx="6509774" cy="40520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30"/>
          <p:cNvSpPr txBox="1">
            <a:spLocks noGrp="1"/>
          </p:cNvSpPr>
          <p:nvPr>
            <p:ph type="body" idx="1"/>
          </p:nvPr>
        </p:nvSpPr>
        <p:spPr>
          <a:xfrm>
            <a:off x="236500" y="1349250"/>
            <a:ext cx="8520600" cy="321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dk1"/>
                </a:solidFill>
              </a:rPr>
              <a:t>Uzņēmuma īpašnieka pilnvarojums līgumu slēgšana</a:t>
            </a:r>
            <a:r>
              <a:rPr lang="lv-LV" dirty="0">
                <a:solidFill>
                  <a:schemeClr val="dk1"/>
                </a:solidFill>
              </a:rPr>
              <a:t>i</a:t>
            </a:r>
            <a:r>
              <a:rPr lang="en" dirty="0">
                <a:solidFill>
                  <a:schemeClr val="dk1"/>
                </a:solidFill>
              </a:rPr>
              <a:t> par nepieciešamo izmeklējumu veikšanu</a:t>
            </a:r>
            <a:endParaRPr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 dirty="0">
              <a:solidFill>
                <a:schemeClr val="dk1"/>
              </a:solidFill>
            </a:endParaRPr>
          </a:p>
        </p:txBody>
      </p:sp>
      <p:pic>
        <p:nvPicPr>
          <p:cNvPr id="199" name="Google Shape;199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7" y="131900"/>
            <a:ext cx="4891150" cy="1217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Google Shape;200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23257" y="131900"/>
            <a:ext cx="2476500" cy="895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3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22375" y="2009775"/>
            <a:ext cx="8134725" cy="29555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4"/>
          <p:cNvSpPr txBox="1">
            <a:spLocks noGrp="1"/>
          </p:cNvSpPr>
          <p:nvPr>
            <p:ph type="ctrTitle"/>
          </p:nvPr>
        </p:nvSpPr>
        <p:spPr>
          <a:xfrm>
            <a:off x="-228000" y="1009125"/>
            <a:ext cx="9600000" cy="1809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" sz="3380" b="1" dirty="0"/>
              <a:t>Veiksmīga sadarbība – veterinārārsts un cūkkopības uzņēmuma</a:t>
            </a:r>
            <a:endParaRPr sz="3380" b="1"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lv-LV" sz="3380" b="1" dirty="0"/>
              <a:t>Ī</a:t>
            </a:r>
            <a:r>
              <a:rPr lang="en" sz="3380" b="1"/>
              <a:t>pašnieks</a:t>
            </a:r>
            <a:endParaRPr sz="4880" b="1" dirty="0"/>
          </a:p>
        </p:txBody>
      </p:sp>
      <p:sp>
        <p:nvSpPr>
          <p:cNvPr id="62" name="Google Shape;62;p14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95410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77500" lnSpcReduction="20000"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3"/>
              <a:buFont typeface="Arial"/>
              <a:buNone/>
            </a:pPr>
            <a:r>
              <a:rPr lang="en" sz="2600" dirty="0">
                <a:solidFill>
                  <a:schemeClr val="dk1"/>
                </a:solidFill>
              </a:rPr>
              <a:t>SIA “Gaižēni”</a:t>
            </a:r>
            <a:endParaRPr lang="lv-LV" sz="2600" dirty="0">
              <a:solidFill>
                <a:schemeClr val="dk1"/>
              </a:solidFill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3"/>
              <a:buFont typeface="Arial"/>
              <a:buNone/>
            </a:pPr>
            <a:r>
              <a:rPr lang="lv-LV" sz="2600" dirty="0">
                <a:solidFill>
                  <a:schemeClr val="dk1"/>
                </a:solidFill>
              </a:rPr>
              <a:t>Direktors Alekss Rasmussen</a:t>
            </a: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3"/>
              <a:buFont typeface="Arial"/>
              <a:buNone/>
            </a:pPr>
            <a:r>
              <a:rPr lang="lv-LV" sz="2600" dirty="0">
                <a:solidFill>
                  <a:schemeClr val="dk1"/>
                </a:solidFill>
              </a:rPr>
              <a:t>Veterinārārste Iveta Rundele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3"/>
              <a:buFont typeface="Arial"/>
              <a:buNone/>
            </a:pPr>
            <a:endParaRPr lang="lv-LV" sz="5200" dirty="0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3"/>
              <a:buFont typeface="Arial"/>
              <a:buNone/>
            </a:pPr>
            <a:endParaRPr dirty="0"/>
          </a:p>
        </p:txBody>
      </p:sp>
      <p:pic>
        <p:nvPicPr>
          <p:cNvPr id="63" name="Google Shape;63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53200" y="98675"/>
            <a:ext cx="2476500" cy="895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3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Barības ražošana</a:t>
            </a:r>
            <a:endParaRPr b="1"/>
          </a:p>
        </p:txBody>
      </p:sp>
      <p:sp>
        <p:nvSpPr>
          <p:cNvPr id="207" name="Google Shape;207;p3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2871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2500" lnSpcReduction="20000"/>
          </a:bodyPr>
          <a:lstStyle/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</a:pPr>
            <a:r>
              <a:rPr lang="lv-LV" sz="2000" dirty="0">
                <a:solidFill>
                  <a:schemeClr val="dk1"/>
                </a:solidFill>
              </a:rPr>
              <a:t>PVD izsniegta dzīvnieku barības aprites uzņēmuma  reģistrācijas apliecība</a:t>
            </a: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</a:pPr>
            <a:r>
              <a:rPr lang="en" sz="2000" dirty="0">
                <a:solidFill>
                  <a:schemeClr val="dk1"/>
                </a:solidFill>
              </a:rPr>
              <a:t>Barības ražošanas rokasgrāmata</a:t>
            </a:r>
            <a:endParaRPr sz="2000" dirty="0">
              <a:solidFill>
                <a:schemeClr val="dk1"/>
              </a:solidFill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</a:pPr>
            <a:r>
              <a:rPr lang="en" sz="2000" dirty="0">
                <a:solidFill>
                  <a:schemeClr val="dk1"/>
                </a:solidFill>
              </a:rPr>
              <a:t>Barības un ūdens kvalitātes paškontroles plāni</a:t>
            </a:r>
            <a:endParaRPr sz="2000" dirty="0">
              <a:solidFill>
                <a:schemeClr val="dk1"/>
              </a:solidFill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</a:pPr>
            <a:r>
              <a:rPr lang="en" sz="2000" dirty="0">
                <a:solidFill>
                  <a:schemeClr val="dk1"/>
                </a:solidFill>
              </a:rPr>
              <a:t>Paraugu ņemšana un izvērtēšana</a:t>
            </a:r>
            <a:endParaRPr sz="2000" dirty="0">
              <a:solidFill>
                <a:schemeClr val="dk1"/>
              </a:solidFill>
            </a:endParaRPr>
          </a:p>
        </p:txBody>
      </p:sp>
      <p:pic>
        <p:nvPicPr>
          <p:cNvPr id="208" name="Google Shape;208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11275" y="122375"/>
            <a:ext cx="2476500" cy="895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Google Shape;209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376" y="1017724"/>
            <a:ext cx="3494324" cy="1839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" name="Google Shape;210;p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180638" y="2996339"/>
            <a:ext cx="3505062" cy="197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" name="Google Shape;211;p3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383268" y="2917444"/>
            <a:ext cx="1592576" cy="214716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3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Sadarbība ar kautuvēm</a:t>
            </a:r>
            <a:endParaRPr b="1"/>
          </a:p>
        </p:txBody>
      </p:sp>
      <p:sp>
        <p:nvSpPr>
          <p:cNvPr id="217" name="Google Shape;217;p3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47043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 dirty="0">
                <a:solidFill>
                  <a:schemeClr val="dk1"/>
                </a:solidFill>
              </a:rPr>
              <a:t>Nepieciešamās dokumentācijas nodrošināšana, </a:t>
            </a:r>
            <a:endParaRPr dirty="0">
              <a:solidFill>
                <a:schemeClr val="dk1"/>
              </a:solidFill>
            </a:endParaRPr>
          </a:p>
          <a:p>
            <a:pPr marL="457200" lvl="0" indent="-3429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 dirty="0">
                <a:solidFill>
                  <a:schemeClr val="dk1"/>
                </a:solidFill>
              </a:rPr>
              <a:t>Sadarbība ar Valsts pilnvarotajiem ekspertiem kautuvēs-atgriezeniskā informācijas aprite.</a:t>
            </a:r>
            <a:endParaRPr dirty="0">
              <a:solidFill>
                <a:schemeClr val="dk1"/>
              </a:solidFill>
            </a:endParaRPr>
          </a:p>
          <a:p>
            <a:pPr marL="457200" lvl="0" indent="-3429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 dirty="0">
                <a:solidFill>
                  <a:schemeClr val="dk1"/>
                </a:solidFill>
              </a:rPr>
              <a:t>Problēmu un pretenziju risināšana</a:t>
            </a:r>
            <a:endParaRPr dirty="0">
              <a:solidFill>
                <a:schemeClr val="dk1"/>
              </a:solidFill>
            </a:endParaRPr>
          </a:p>
          <a:p>
            <a:pPr marL="0" lvl="0" indent="0" algn="just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 dirty="0">
              <a:solidFill>
                <a:schemeClr val="dk1"/>
              </a:solidFill>
            </a:endParaRPr>
          </a:p>
        </p:txBody>
      </p:sp>
      <p:pic>
        <p:nvPicPr>
          <p:cNvPr id="218" name="Google Shape;218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11300" y="122375"/>
            <a:ext cx="2476500" cy="895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9" name="Google Shape;219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68400" y="1170125"/>
            <a:ext cx="3823200" cy="2867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3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720" b="1" dirty="0"/>
              <a:t>Attīstība un skats nākotnē</a:t>
            </a:r>
            <a:endParaRPr sz="2720" b="1" dirty="0"/>
          </a:p>
        </p:txBody>
      </p:sp>
      <p:sp>
        <p:nvSpPr>
          <p:cNvPr id="225" name="Google Shape;225;p3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8814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</a:pPr>
            <a:r>
              <a:rPr lang="en" sz="2000" dirty="0">
                <a:solidFill>
                  <a:schemeClr val="dk1"/>
                </a:solidFill>
              </a:rPr>
              <a:t>Jauno speciālistu apmācība</a:t>
            </a:r>
            <a:r>
              <a:rPr lang="lv-LV" sz="2000" dirty="0">
                <a:solidFill>
                  <a:schemeClr val="dk1"/>
                </a:solidFill>
              </a:rPr>
              <a:t> - sadarbība ar  LBTU</a:t>
            </a:r>
            <a:endParaRPr sz="2000" dirty="0">
              <a:solidFill>
                <a:schemeClr val="dk1"/>
              </a:solidFill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</a:pPr>
            <a:r>
              <a:rPr lang="en" sz="2000" dirty="0">
                <a:solidFill>
                  <a:schemeClr val="dk1"/>
                </a:solidFill>
              </a:rPr>
              <a:t>Mācību līdzfinansējums</a:t>
            </a:r>
            <a:endParaRPr sz="2000" dirty="0">
              <a:solidFill>
                <a:schemeClr val="dk1"/>
              </a:solidFill>
            </a:endParaRPr>
          </a:p>
        </p:txBody>
      </p:sp>
      <p:pic>
        <p:nvPicPr>
          <p:cNvPr id="226" name="Google Shape;226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65575" y="122375"/>
            <a:ext cx="2476500" cy="895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71A86AB-2FEA-7444-A3E5-25319FD30C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72985" y="1698172"/>
            <a:ext cx="2317514" cy="309001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2E0CA32-F9D3-EF86-8159-08301B5F53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4188" y="1152475"/>
            <a:ext cx="2659136" cy="3635714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8" name="Google Shape;238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7458" y="933624"/>
            <a:ext cx="3458936" cy="3746928"/>
          </a:xfrm>
          <a:prstGeom prst="rect">
            <a:avLst/>
          </a:prstGeom>
          <a:noFill/>
          <a:ln>
            <a:noFill/>
          </a:ln>
        </p:spPr>
      </p:pic>
      <p:pic>
        <p:nvPicPr>
          <p:cNvPr id="239" name="Google Shape;239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30251" y="996044"/>
            <a:ext cx="4297320" cy="3684508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0CFCB60-F709-FF6A-5453-5B4D19674C6C}"/>
              </a:ext>
            </a:extLst>
          </p:cNvPr>
          <p:cNvSpPr txBox="1"/>
          <p:nvPr/>
        </p:nvSpPr>
        <p:spPr>
          <a:xfrm>
            <a:off x="247649" y="351191"/>
            <a:ext cx="590822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lv-LV" dirty="0"/>
              <a:t>  Ieskats - antibiotiku vidējais patēriņš 2022.gads – nobarojamās cūkas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62D89C0-1AAF-EA62-5331-C885F5F1AF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73547" y="164706"/>
            <a:ext cx="2475191" cy="89619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2" name="Google Shape;232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2836" y="947057"/>
            <a:ext cx="3684814" cy="407397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29630" y="889907"/>
            <a:ext cx="4441534" cy="421819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3B7E6F4-DC73-4142-6E8F-7BB1DC040788}"/>
              </a:ext>
            </a:extLst>
          </p:cNvPr>
          <p:cNvSpPr txBox="1"/>
          <p:nvPr/>
        </p:nvSpPr>
        <p:spPr>
          <a:xfrm>
            <a:off x="258536" y="406443"/>
            <a:ext cx="526868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dirty="0"/>
              <a:t>Antibiotiku vidējais patēriņš 2023.gads – nobarojamās cūkas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577DCCF-663F-0AB2-D542-578F62C6AA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42968" y="112237"/>
            <a:ext cx="2475191" cy="89619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A544AD9-B05D-239B-F3F7-D412A0266EB4}"/>
              </a:ext>
            </a:extLst>
          </p:cNvPr>
          <p:cNvSpPr txBox="1"/>
          <p:nvPr/>
        </p:nvSpPr>
        <p:spPr>
          <a:xfrm>
            <a:off x="258536" y="406443"/>
            <a:ext cx="526868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dirty="0"/>
              <a:t>Antibiotiku vidējais patēriņš 2024.gads – nobarojamās cūkas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89C0A62-D7A8-8EBA-CBFC-2FC0FAC6C4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536" y="714220"/>
            <a:ext cx="4038403" cy="435580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C10ABCA-6E16-B73D-F182-A745F9ADA4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2379" y="1089986"/>
            <a:ext cx="4333085" cy="388383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04B50AA-1791-862E-BD09-23C8886BD7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42968" y="112237"/>
            <a:ext cx="2475191" cy="896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429819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3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/>
              <a:t>Secinājumi</a:t>
            </a:r>
            <a:endParaRPr b="1" dirty="0"/>
          </a:p>
        </p:txBody>
      </p:sp>
      <p:sp>
        <p:nvSpPr>
          <p:cNvPr id="245" name="Google Shape;245;p3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000000"/>
                </a:solidFill>
              </a:rPr>
              <a:t>Ceļš uz antibiotiku brīvu cūkkopību un antimikrobiālās rezistences mazināšanu ejams īpašnieku un veterinārārstu ciešā sadarbībā, kas balstīta  uz: </a:t>
            </a:r>
            <a:endParaRPr lang="lv-LV" dirty="0">
              <a:solidFill>
                <a:srgbClr val="000000"/>
              </a:solidFill>
            </a:endParaRPr>
          </a:p>
          <a:p>
            <a:pPr marL="0" lvl="0" indent="0" algn="ctr" rtl="0">
              <a:spcBef>
                <a:spcPts val="1200"/>
              </a:spcBef>
              <a:spcAft>
                <a:spcPts val="0"/>
              </a:spcAft>
              <a:buNone/>
            </a:pPr>
            <a:endParaRPr dirty="0">
              <a:solidFill>
                <a:srgbClr val="000000"/>
              </a:solidFill>
            </a:endParaRPr>
          </a:p>
          <a:p>
            <a:pPr marL="0" lvl="0" indent="0" algn="just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lv-LV" dirty="0">
                <a:solidFill>
                  <a:srgbClr val="000000"/>
                </a:solidFill>
              </a:rPr>
              <a:t>      Abpusēju p</a:t>
            </a:r>
            <a:r>
              <a:rPr lang="en" dirty="0">
                <a:solidFill>
                  <a:srgbClr val="000000"/>
                </a:solidFill>
              </a:rPr>
              <a:t>rofesionalitāti, uzticēšanos, atbildības uzņemšanos un godīgumu.</a:t>
            </a:r>
            <a:endParaRPr dirty="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 sz="2000" dirty="0">
              <a:solidFill>
                <a:srgbClr val="000000"/>
              </a:solidFill>
            </a:endParaRPr>
          </a:p>
        </p:txBody>
      </p:sp>
      <p:pic>
        <p:nvPicPr>
          <p:cNvPr id="246" name="Google Shape;246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11275" y="122375"/>
            <a:ext cx="2476500" cy="895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37"/>
          <p:cNvSpPr txBox="1">
            <a:spLocks noGrp="1"/>
          </p:cNvSpPr>
          <p:nvPr>
            <p:ph type="title"/>
          </p:nvPr>
        </p:nvSpPr>
        <p:spPr>
          <a:xfrm>
            <a:off x="2401757" y="57005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/>
              <a:t>Paldies par uzmanību!</a:t>
            </a:r>
            <a:endParaRPr b="1" dirty="0"/>
          </a:p>
        </p:txBody>
      </p:sp>
      <p:pic>
        <p:nvPicPr>
          <p:cNvPr id="253" name="Google Shape;253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11275" y="122375"/>
            <a:ext cx="2476500" cy="895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A Lot of Piglets 46501294 Stock Photo at Vecteezy">
            <a:extLst>
              <a:ext uri="{FF2B5EF4-FFF2-40B4-BE49-F238E27FC236}">
                <a16:creationId xmlns:a16="http://schemas.microsoft.com/office/drawing/2014/main" id="{A4B87E7B-B147-915E-9F43-3FD934725E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0686" y="1359755"/>
            <a:ext cx="4033157" cy="2683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n aerial view of a farm&#10;&#10;Description automatically generated">
            <a:extLst>
              <a:ext uri="{FF2B5EF4-FFF2-40B4-BE49-F238E27FC236}">
                <a16:creationId xmlns:a16="http://schemas.microsoft.com/office/drawing/2014/main" id="{8F9CE25C-CF00-990F-23C4-AD367F3EF7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08"/>
            <a:ext cx="9144000" cy="5135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89505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Google Shape;75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46200" y="152400"/>
            <a:ext cx="6451599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/>
              <a:t>Saimniecības profils</a:t>
            </a:r>
            <a:endParaRPr b="1" dirty="0"/>
          </a:p>
        </p:txBody>
      </p:sp>
      <p:sp>
        <p:nvSpPr>
          <p:cNvPr id="81" name="Google Shape;81;p17"/>
          <p:cNvSpPr txBox="1">
            <a:spLocks noGrp="1"/>
          </p:cNvSpPr>
          <p:nvPr>
            <p:ph type="body" idx="1"/>
          </p:nvPr>
        </p:nvSpPr>
        <p:spPr>
          <a:xfrm>
            <a:off x="311700" y="101772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Pilna cikla ražošana</a:t>
            </a:r>
            <a:endParaRPr>
              <a:solidFill>
                <a:schemeClr val="dk1"/>
              </a:solidFill>
            </a:endParaRPr>
          </a:p>
          <a:p>
            <a:pPr marL="45720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pic>
        <p:nvPicPr>
          <p:cNvPr id="82" name="Google Shape;82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11275" y="122375"/>
            <a:ext cx="2476500" cy="8953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65F22095-CF30-AB4E-932D-20518BC9A732}"/>
              </a:ext>
            </a:extLst>
          </p:cNvPr>
          <p:cNvGrpSpPr/>
          <p:nvPr/>
        </p:nvGrpSpPr>
        <p:grpSpPr>
          <a:xfrm>
            <a:off x="512550" y="1443050"/>
            <a:ext cx="7945649" cy="3554100"/>
            <a:chOff x="512550" y="1443050"/>
            <a:chExt cx="7945649" cy="3554100"/>
          </a:xfrm>
        </p:grpSpPr>
        <p:pic>
          <p:nvPicPr>
            <p:cNvPr id="83" name="Google Shape;83;p17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512550" y="1443050"/>
              <a:ext cx="7945649" cy="35541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C98748BC-28B4-061F-5B0A-45C070A58BB1}"/>
                </a:ext>
              </a:extLst>
            </p:cNvPr>
            <p:cNvSpPr/>
            <p:nvPr/>
          </p:nvSpPr>
          <p:spPr>
            <a:xfrm>
              <a:off x="5772150" y="4016829"/>
              <a:ext cx="310243" cy="228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549F76A1-0761-B65A-4EB1-17D133E9359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30169" y="3987643"/>
            <a:ext cx="581106" cy="276264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8"/>
          <p:cNvSpPr txBox="1">
            <a:spLocks noGrp="1"/>
          </p:cNvSpPr>
          <p:nvPr>
            <p:ph type="body" idx="1"/>
          </p:nvPr>
        </p:nvSpPr>
        <p:spPr>
          <a:xfrm>
            <a:off x="311700" y="2934325"/>
            <a:ext cx="8520600" cy="257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dk1"/>
                </a:solidFill>
              </a:rPr>
              <a:t>Ganāmpulka atražošanu </a:t>
            </a:r>
            <a:r>
              <a:rPr lang="lv-LV" dirty="0">
                <a:solidFill>
                  <a:schemeClr val="dk1"/>
                </a:solidFill>
              </a:rPr>
              <a:t>nodrošina</a:t>
            </a:r>
            <a:r>
              <a:rPr lang="en" dirty="0">
                <a:solidFill>
                  <a:schemeClr val="dk1"/>
                </a:solidFill>
              </a:rPr>
              <a:t> uzņēmums pats :</a:t>
            </a:r>
            <a:endParaRPr dirty="0">
              <a:solidFill>
                <a:schemeClr val="dk1"/>
              </a:solidFill>
            </a:endParaRPr>
          </a:p>
          <a:p>
            <a:pPr marL="457200" lvl="0" indent="-34290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 dirty="0">
                <a:solidFill>
                  <a:schemeClr val="dk1"/>
                </a:solidFill>
              </a:rPr>
              <a:t>Pamatā trīs šķirnes - Jorkšīras, Landrases un Djurokas.</a:t>
            </a:r>
            <a:endParaRPr dirty="0">
              <a:solidFill>
                <a:schemeClr val="dk1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 dirty="0">
                <a:solidFill>
                  <a:schemeClr val="dk1"/>
                </a:solidFill>
              </a:rPr>
              <a:t>Vaislas novietnē tiek veikti šķirņu krustojumi</a:t>
            </a:r>
            <a:r>
              <a:rPr lang="lv-LV" dirty="0">
                <a:solidFill>
                  <a:schemeClr val="dk1"/>
                </a:solidFill>
              </a:rPr>
              <a:t>.</a:t>
            </a:r>
            <a:endParaRPr dirty="0">
              <a:solidFill>
                <a:schemeClr val="dk1"/>
              </a:solidFill>
            </a:endParaRPr>
          </a:p>
        </p:txBody>
      </p:sp>
      <p:pic>
        <p:nvPicPr>
          <p:cNvPr id="89" name="Google Shape;89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34150" y="149425"/>
            <a:ext cx="2476500" cy="895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1700" y="1197175"/>
            <a:ext cx="2209800" cy="152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616750" y="1263188"/>
            <a:ext cx="2135000" cy="1391983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1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856525" y="1339188"/>
            <a:ext cx="2068525" cy="1300732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1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029825" y="1380875"/>
            <a:ext cx="1961775" cy="121735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3DD275B-CBD0-883C-0A46-6C5E3426040D}"/>
              </a:ext>
            </a:extLst>
          </p:cNvPr>
          <p:cNvSpPr txBox="1"/>
          <p:nvPr/>
        </p:nvSpPr>
        <p:spPr>
          <a:xfrm>
            <a:off x="400050" y="449036"/>
            <a:ext cx="43517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Uzņēmuma četras novietnes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A4B3D20-97E6-41FD-0A42-82C74F438D48}"/>
              </a:ext>
            </a:extLst>
          </p:cNvPr>
          <p:cNvSpPr txBox="1"/>
          <p:nvPr/>
        </p:nvSpPr>
        <p:spPr>
          <a:xfrm>
            <a:off x="1133451" y="2145887"/>
            <a:ext cx="898071" cy="292388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lv-LV" sz="1300" dirty="0"/>
              <a:t>530 SM</a:t>
            </a:r>
            <a:endParaRPr lang="en-US" sz="13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6FB09EB-F887-02F2-3A63-1D23E54016F6}"/>
              </a:ext>
            </a:extLst>
          </p:cNvPr>
          <p:cNvSpPr txBox="1"/>
          <p:nvPr/>
        </p:nvSpPr>
        <p:spPr>
          <a:xfrm>
            <a:off x="5441751" y="2052311"/>
            <a:ext cx="898071" cy="292388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lv-LV" sz="1300" dirty="0"/>
              <a:t>2650 SM</a:t>
            </a:r>
            <a:endParaRPr lang="en-US" sz="13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Augkopība</a:t>
            </a:r>
            <a:endParaRPr b="1"/>
          </a:p>
        </p:txBody>
      </p:sp>
      <p:sp>
        <p:nvSpPr>
          <p:cNvPr id="99" name="Google Shape;99;p1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4605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>
                <a:solidFill>
                  <a:schemeClr val="dk1"/>
                </a:solidFill>
              </a:rPr>
              <a:t>⅓ barībai nepieciešamo izejvielu uzņēmums izaudzē pats</a:t>
            </a:r>
            <a:endParaRPr sz="2000" dirty="0">
              <a:solidFill>
                <a:schemeClr val="dk1"/>
              </a:solidFill>
            </a:endParaRPr>
          </a:p>
          <a:p>
            <a:pPr marL="457200" lvl="0" indent="-35560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</a:pPr>
            <a:r>
              <a:rPr lang="en" sz="2000" dirty="0">
                <a:solidFill>
                  <a:schemeClr val="dk1"/>
                </a:solidFill>
              </a:rPr>
              <a:t>Apmēram 100</a:t>
            </a:r>
            <a:r>
              <a:rPr lang="lv-LV" sz="2000" dirty="0">
                <a:solidFill>
                  <a:schemeClr val="dk1"/>
                </a:solidFill>
              </a:rPr>
              <a:t>0</a:t>
            </a:r>
            <a:r>
              <a:rPr lang="en" sz="2000" dirty="0">
                <a:solidFill>
                  <a:schemeClr val="dk1"/>
                </a:solidFill>
              </a:rPr>
              <a:t> ha Cēsīs</a:t>
            </a:r>
            <a:endParaRPr sz="2000" dirty="0">
              <a:solidFill>
                <a:schemeClr val="dk1"/>
              </a:solidFill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</a:pPr>
            <a:r>
              <a:rPr lang="en" sz="2000" dirty="0">
                <a:solidFill>
                  <a:schemeClr val="dk1"/>
                </a:solidFill>
              </a:rPr>
              <a:t>600 ha Bauskā</a:t>
            </a:r>
            <a:endParaRPr sz="2000" dirty="0">
              <a:solidFill>
                <a:schemeClr val="dk1"/>
              </a:solidFill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</a:pPr>
            <a:r>
              <a:rPr lang="en" sz="2000" dirty="0">
                <a:solidFill>
                  <a:schemeClr val="dk1"/>
                </a:solidFill>
              </a:rPr>
              <a:t>Uzņēmums  pats audzē</a:t>
            </a:r>
            <a:r>
              <a:rPr lang="lv-LV" sz="2000" dirty="0">
                <a:solidFill>
                  <a:schemeClr val="dk1"/>
                </a:solidFill>
              </a:rPr>
              <a:t> arī</a:t>
            </a:r>
            <a:r>
              <a:rPr lang="en" sz="2000" dirty="0">
                <a:solidFill>
                  <a:schemeClr val="dk1"/>
                </a:solidFill>
              </a:rPr>
              <a:t> pākšaugus, lai samazinātu sojas izmantošanu</a:t>
            </a:r>
            <a:endParaRPr sz="2000" dirty="0">
              <a:solidFill>
                <a:schemeClr val="dk1"/>
              </a:solidFill>
            </a:endParaRPr>
          </a:p>
        </p:txBody>
      </p:sp>
      <p:pic>
        <p:nvPicPr>
          <p:cNvPr id="100" name="Google Shape;100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11300" y="122375"/>
            <a:ext cx="2476500" cy="895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17300" y="1315882"/>
            <a:ext cx="3818485" cy="2888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CA37813-AD04-45D5-7DF1-8F5F0FC1B0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4785" y="467415"/>
            <a:ext cx="7307035" cy="4316856"/>
          </a:xfrm>
          <a:prstGeom prst="rect">
            <a:avLst/>
          </a:prstGeom>
        </p:spPr>
      </p:pic>
      <p:sp>
        <p:nvSpPr>
          <p:cNvPr id="6" name="Google Shape;106;p20"/>
          <p:cNvSpPr txBox="1">
            <a:spLocks/>
          </p:cNvSpPr>
          <p:nvPr/>
        </p:nvSpPr>
        <p:spPr>
          <a:xfrm>
            <a:off x="221475" y="12237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lv-LV" sz="2400" b="1"/>
              <a:t>Organizācijas shēmas pamatprincips</a:t>
            </a:r>
            <a:endParaRPr lang="lv-LV" sz="2400" b="1" dirty="0"/>
          </a:p>
        </p:txBody>
      </p:sp>
      <p:pic>
        <p:nvPicPr>
          <p:cNvPr id="7" name="Google Shape;108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46025" y="122375"/>
            <a:ext cx="2476500" cy="895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5"/>
          <p:cNvSpPr txBox="1">
            <a:spLocks noGrp="1"/>
          </p:cNvSpPr>
          <p:nvPr>
            <p:ph type="title"/>
          </p:nvPr>
        </p:nvSpPr>
        <p:spPr>
          <a:xfrm>
            <a:off x="165425" y="445025"/>
            <a:ext cx="6267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" sz="2020" b="1" dirty="0"/>
              <a:t>Minimālās prasības, lai mazinātu antimikrobiālās rezistences risku cūkkopībā</a:t>
            </a:r>
            <a:endParaRPr sz="2020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endParaRPr sz="2920" b="1" dirty="0"/>
          </a:p>
        </p:txBody>
      </p:sp>
      <p:sp>
        <p:nvSpPr>
          <p:cNvPr id="69" name="Google Shape;69;p15"/>
          <p:cNvSpPr txBox="1">
            <a:spLocks noGrp="1"/>
          </p:cNvSpPr>
          <p:nvPr>
            <p:ph type="body" idx="1"/>
          </p:nvPr>
        </p:nvSpPr>
        <p:spPr>
          <a:xfrm>
            <a:off x="311700" y="1209625"/>
            <a:ext cx="8520600" cy="371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29882" algn="just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595"/>
              <a:buAutoNum type="arabicPeriod"/>
            </a:pPr>
            <a:r>
              <a:rPr lang="en" sz="1595" dirty="0">
                <a:solidFill>
                  <a:schemeClr val="dk1"/>
                </a:solidFill>
              </a:rPr>
              <a:t>Biodroš</a:t>
            </a:r>
            <a:r>
              <a:rPr lang="lv-LV" sz="1595" dirty="0">
                <a:solidFill>
                  <a:schemeClr val="dk1"/>
                </a:solidFill>
              </a:rPr>
              <a:t>ī</a:t>
            </a:r>
            <a:r>
              <a:rPr lang="en" sz="1595" dirty="0">
                <a:solidFill>
                  <a:schemeClr val="dk1"/>
                </a:solidFill>
              </a:rPr>
              <a:t>ba</a:t>
            </a:r>
            <a:r>
              <a:rPr lang="lv-LV" sz="1595" dirty="0">
                <a:solidFill>
                  <a:schemeClr val="dk1"/>
                </a:solidFill>
              </a:rPr>
              <a:t>;</a:t>
            </a:r>
            <a:endParaRPr sz="1595" dirty="0">
              <a:solidFill>
                <a:schemeClr val="dk1"/>
              </a:solidFill>
            </a:endParaRPr>
          </a:p>
          <a:p>
            <a:pPr marL="457200" lvl="0" indent="-329882" algn="just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95"/>
              <a:buAutoNum type="arabicPeriod"/>
            </a:pPr>
            <a:r>
              <a:rPr lang="en" sz="1595" dirty="0">
                <a:solidFill>
                  <a:schemeClr val="dk1"/>
                </a:solidFill>
              </a:rPr>
              <a:t>Infekcijas slimību uzraudzība</a:t>
            </a:r>
            <a:r>
              <a:rPr lang="lv-LV" sz="1595" dirty="0">
                <a:solidFill>
                  <a:schemeClr val="dk1"/>
                </a:solidFill>
              </a:rPr>
              <a:t>;</a:t>
            </a:r>
            <a:endParaRPr sz="1595" dirty="0">
              <a:solidFill>
                <a:schemeClr val="dk1"/>
              </a:solidFill>
            </a:endParaRPr>
          </a:p>
          <a:p>
            <a:pPr marL="457200" lvl="0" indent="-329882" algn="just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95"/>
              <a:buAutoNum type="arabicPeriod"/>
            </a:pPr>
            <a:r>
              <a:rPr lang="en" sz="1595" dirty="0">
                <a:solidFill>
                  <a:schemeClr val="dk1"/>
                </a:solidFill>
              </a:rPr>
              <a:t>Ieves</a:t>
            </a:r>
            <a:r>
              <a:rPr lang="lv-LV" sz="1595" dirty="0">
                <a:solidFill>
                  <a:schemeClr val="dk1"/>
                </a:solidFill>
              </a:rPr>
              <a:t>t</a:t>
            </a:r>
            <a:r>
              <a:rPr lang="en" sz="1595" dirty="0">
                <a:solidFill>
                  <a:schemeClr val="dk1"/>
                </a:solidFill>
              </a:rPr>
              <a:t>o dzīvnieku karantinēšana</a:t>
            </a:r>
            <a:r>
              <a:rPr lang="lv-LV" sz="1595" dirty="0">
                <a:solidFill>
                  <a:schemeClr val="dk1"/>
                </a:solidFill>
              </a:rPr>
              <a:t>;</a:t>
            </a:r>
            <a:endParaRPr sz="1595" dirty="0">
              <a:solidFill>
                <a:schemeClr val="dk1"/>
              </a:solidFill>
            </a:endParaRPr>
          </a:p>
          <a:p>
            <a:pPr marL="457200" lvl="0" indent="-329882" algn="just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95"/>
              <a:buAutoNum type="arabicPeriod"/>
            </a:pPr>
            <a:r>
              <a:rPr lang="en" sz="1595" dirty="0">
                <a:solidFill>
                  <a:schemeClr val="dk1"/>
                </a:solidFill>
              </a:rPr>
              <a:t>Ganāmpulka veselības statuss un tā pārvaldība;</a:t>
            </a:r>
            <a:endParaRPr sz="1595" dirty="0">
              <a:solidFill>
                <a:schemeClr val="dk1"/>
              </a:solidFill>
            </a:endParaRPr>
          </a:p>
          <a:p>
            <a:pPr marL="457200" lvl="0" indent="-329882" algn="just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95"/>
              <a:buAutoNum type="arabicPeriod"/>
            </a:pPr>
            <a:r>
              <a:rPr lang="en" sz="1595" dirty="0">
                <a:solidFill>
                  <a:schemeClr val="dk1"/>
                </a:solidFill>
              </a:rPr>
              <a:t>Efektīvas, antibiotiku brīvas barības piedevas;</a:t>
            </a:r>
            <a:endParaRPr sz="1595" dirty="0">
              <a:solidFill>
                <a:schemeClr val="dk1"/>
              </a:solidFill>
            </a:endParaRPr>
          </a:p>
          <a:p>
            <a:pPr marL="457200" lvl="0" indent="-329882" algn="just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95"/>
              <a:buAutoNum type="arabicPeriod"/>
            </a:pPr>
            <a:r>
              <a:rPr lang="en" sz="1595" dirty="0">
                <a:solidFill>
                  <a:schemeClr val="dk1"/>
                </a:solidFill>
              </a:rPr>
              <a:t>Augsta ēku higiēna, apvienojumā ar konkrētai saimniecībai un saimniekošanas veidam izstrādātu slimību kontroles plānu un stingru biodrošību;</a:t>
            </a:r>
            <a:endParaRPr sz="1595" dirty="0">
              <a:solidFill>
                <a:schemeClr val="dk1"/>
              </a:solidFill>
            </a:endParaRPr>
          </a:p>
          <a:p>
            <a:pPr marL="457200" lvl="0" indent="-329882" algn="just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95"/>
              <a:buAutoNum type="arabicPeriod"/>
            </a:pPr>
            <a:r>
              <a:rPr lang="en" sz="1595" dirty="0">
                <a:solidFill>
                  <a:schemeClr val="dk1"/>
                </a:solidFill>
              </a:rPr>
              <a:t>Labi izstrādāta vakcinācijas programma (pielāgota konkrētajiem apstākļiem);</a:t>
            </a:r>
            <a:endParaRPr sz="1595" dirty="0">
              <a:solidFill>
                <a:schemeClr val="dk1"/>
              </a:solidFill>
            </a:endParaRPr>
          </a:p>
          <a:p>
            <a:pPr marL="457200" lvl="0" indent="-329882" algn="just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95"/>
              <a:buAutoNum type="arabicPeriod"/>
            </a:pPr>
            <a:r>
              <a:rPr lang="en" sz="1595" dirty="0">
                <a:solidFill>
                  <a:schemeClr val="dk1"/>
                </a:solidFill>
              </a:rPr>
              <a:t>Augstas kvalitātes novietnes vide, un minimizēti stresa faktori cūkām, labturības prasību nodrošinājums</a:t>
            </a:r>
            <a:r>
              <a:rPr lang="lv-LV" sz="1595" dirty="0">
                <a:solidFill>
                  <a:schemeClr val="dk1"/>
                </a:solidFill>
              </a:rPr>
              <a:t>;</a:t>
            </a:r>
            <a:endParaRPr sz="1595" dirty="0">
              <a:solidFill>
                <a:schemeClr val="dk1"/>
              </a:solidFill>
            </a:endParaRPr>
          </a:p>
          <a:p>
            <a:pPr marL="457200" lvl="0" indent="-329882" algn="just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95"/>
              <a:buAutoNum type="arabicPeriod"/>
            </a:pPr>
            <a:r>
              <a:rPr lang="en" sz="1595" dirty="0">
                <a:solidFill>
                  <a:schemeClr val="dk1"/>
                </a:solidFill>
              </a:rPr>
              <a:t>Pilnvērtīga barības bāze, kas ņem vērā sastāvdaļu funkcionālās īpašības;</a:t>
            </a:r>
            <a:endParaRPr sz="1595" dirty="0">
              <a:solidFill>
                <a:schemeClr val="dk1"/>
              </a:solidFill>
            </a:endParaRPr>
          </a:p>
          <a:p>
            <a:pPr marL="457200" lvl="0" indent="-329882" algn="just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95"/>
              <a:buAutoNum type="arabicPeriod"/>
            </a:pPr>
            <a:r>
              <a:rPr lang="en" sz="1595" dirty="0">
                <a:solidFill>
                  <a:schemeClr val="dk1"/>
                </a:solidFill>
              </a:rPr>
              <a:t>Augsta sivēnmāšu, zīdējsivēnu un atšķirto sivēnu kopšanas, higiēnas un veterinārās aprūpes kvalitāte;</a:t>
            </a:r>
            <a:endParaRPr sz="1595" dirty="0">
              <a:solidFill>
                <a:schemeClr val="dk1"/>
              </a:solidFill>
            </a:endParaRPr>
          </a:p>
          <a:p>
            <a:pPr marL="457200" lvl="0" indent="-329882" algn="just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95"/>
              <a:buAutoNum type="arabicPeriod"/>
            </a:pPr>
            <a:r>
              <a:rPr lang="en" sz="1595" dirty="0">
                <a:solidFill>
                  <a:schemeClr val="dk1"/>
                </a:solidFill>
              </a:rPr>
              <a:t>Viss pilns/viss tukšs cūku audzēšanas stratēģija.</a:t>
            </a:r>
            <a:endParaRPr sz="1595" dirty="0">
              <a:solidFill>
                <a:schemeClr val="dk1"/>
              </a:solidFill>
            </a:endParaRPr>
          </a:p>
        </p:txBody>
      </p:sp>
      <p:pic>
        <p:nvPicPr>
          <p:cNvPr id="70" name="Google Shape;70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47325" y="0"/>
            <a:ext cx="2476500" cy="895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C78BAB6A1C84F545963E0C901C12A503" ma:contentTypeVersion="13" ma:contentTypeDescription="Crear nuevo documento." ma:contentTypeScope="" ma:versionID="72f1889dfbcdd83fbc240b864d4538ff">
  <xsd:schema xmlns:xsd="http://www.w3.org/2001/XMLSchema" xmlns:xs="http://www.w3.org/2001/XMLSchema" xmlns:p="http://schemas.microsoft.com/office/2006/metadata/properties" xmlns:ns2="647396e3-6a7c-49e4-86bb-38ecec5b669c" xmlns:ns3="cf327815-79d0-4fc2-8b8d-cf7e72fbbfb7" targetNamespace="http://schemas.microsoft.com/office/2006/metadata/properties" ma:root="true" ma:fieldsID="3e5149360898c58efd1605597a8c192d" ns2:_="" ns3:_="">
    <xsd:import namespace="647396e3-6a7c-49e4-86bb-38ecec5b669c"/>
    <xsd:import namespace="cf327815-79d0-4fc2-8b8d-cf7e72fbbfb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47396e3-6a7c-49e4-86bb-38ecec5b669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16" nillable="true" ma:displayName="Location" ma:description="" ma:indexed="true" ma:internalName="MediaServiceLocation" ma:readOnly="true">
      <xsd:simpleType>
        <xsd:restriction base="dms:Text"/>
      </xsd:simpleType>
    </xsd:element>
    <xsd:element name="lcf76f155ced4ddcb4097134ff3c332f" ma:index="18" nillable="true" ma:taxonomy="true" ma:internalName="lcf76f155ced4ddcb4097134ff3c332f" ma:taxonomyFieldName="MediaServiceImageTags" ma:displayName="Etiquetas de imagen" ma:readOnly="false" ma:fieldId="{5cf76f15-5ced-4ddc-b409-7134ff3c332f}" ma:taxonomyMulti="true" ma:sspId="951800dd-f53a-43a5-a698-f470e596063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f327815-79d0-4fc2-8b8d-cf7e72fbbfb7" elementFormDefault="qualified">
    <xsd:import namespace="http://schemas.microsoft.com/office/2006/documentManagement/types"/>
    <xsd:import namespace="http://schemas.microsoft.com/office/infopath/2007/PartnerControls"/>
    <xsd:element name="TaxCatchAll" ma:index="19" nillable="true" ma:displayName="Taxonomy Catch All Column" ma:hidden="true" ma:list="{b90cdd13-5fd3-47fb-8bca-23f56ed786a9}" ma:internalName="TaxCatchAll" ma:showField="CatchAllData" ma:web="cf327815-79d0-4fc2-8b8d-cf7e72fbbfb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647396e3-6a7c-49e4-86bb-38ecec5b669c">
      <Terms xmlns="http://schemas.microsoft.com/office/infopath/2007/PartnerControls"/>
    </lcf76f155ced4ddcb4097134ff3c332f>
    <TaxCatchAll xmlns="cf327815-79d0-4fc2-8b8d-cf7e72fbbfb7" xsi:nil="true"/>
  </documentManagement>
</p:properties>
</file>

<file path=customXml/itemProps1.xml><?xml version="1.0" encoding="utf-8"?>
<ds:datastoreItem xmlns:ds="http://schemas.openxmlformats.org/officeDocument/2006/customXml" ds:itemID="{B69B9B68-4FBB-4078-AEE5-062BD0819642}"/>
</file>

<file path=customXml/itemProps2.xml><?xml version="1.0" encoding="utf-8"?>
<ds:datastoreItem xmlns:ds="http://schemas.openxmlformats.org/officeDocument/2006/customXml" ds:itemID="{6BBCE29B-D755-4197-A0C8-6987E4F396E9}"/>
</file>

<file path=customXml/itemProps3.xml><?xml version="1.0" encoding="utf-8"?>
<ds:datastoreItem xmlns:ds="http://schemas.openxmlformats.org/officeDocument/2006/customXml" ds:itemID="{A0A8767C-613A-4C4C-8F11-56BA8743ECBC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688</Words>
  <Application>Microsoft Office PowerPoint</Application>
  <PresentationFormat>On-screen Show (16:9)</PresentationFormat>
  <Paragraphs>124</Paragraphs>
  <Slides>27</Slides>
  <Notes>25</Notes>
  <HiddenSlides>0</HiddenSlides>
  <MMClips>0</MMClips>
  <ScaleCrop>false</ScaleCrop>
  <HeadingPairs>
    <vt:vector size="6" baseType="variant">
      <vt:variant>
        <vt:lpstr>Fonts Used</vt:lpstr>
      </vt:variant>
      <vt:variant>
        <vt:i4>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29" baseType="lpstr">
      <vt:lpstr>Arial</vt:lpstr>
      <vt:lpstr>Simple Light</vt:lpstr>
      <vt:lpstr>PowerPoint Presentation</vt:lpstr>
      <vt:lpstr>Veiksmīga sadarbība – veterinārārsts un cūkkopības uzņēmuma Īpašnieks</vt:lpstr>
      <vt:lpstr>PowerPoint Presentation</vt:lpstr>
      <vt:lpstr>PowerPoint Presentation</vt:lpstr>
      <vt:lpstr>Saimniecības profils</vt:lpstr>
      <vt:lpstr>PowerPoint Presentation</vt:lpstr>
      <vt:lpstr>Augkopība</vt:lpstr>
      <vt:lpstr>PowerPoint Presentation</vt:lpstr>
      <vt:lpstr>Minimālās prasības, lai mazinātu antimikrobiālās rezistences risku cūkkopībā </vt:lpstr>
      <vt:lpstr>Biodrošības līmenis - augsts Biodrošības plāni, procedūras, apmācība, procesu rutīnas nodrošināšana, kontrole un aktualizācija</vt:lpstr>
      <vt:lpstr>Transports</vt:lpstr>
      <vt:lpstr>Ganāmpulka veselības statuss</vt:lpstr>
      <vt:lpstr>PowerPoint Presentation</vt:lpstr>
      <vt:lpstr>Vakcināciju protokols</vt:lpstr>
      <vt:lpstr>Sadarbības partneri</vt:lpstr>
      <vt:lpstr>PowerPoint Presentation</vt:lpstr>
      <vt:lpstr>Medikamentu aprite un pielietojums</vt:lpstr>
      <vt:lpstr>PowerPoint Presentation</vt:lpstr>
      <vt:lpstr>PowerPoint Presentation</vt:lpstr>
      <vt:lpstr>Barības ražošana</vt:lpstr>
      <vt:lpstr>Sadarbība ar kautuvēm</vt:lpstr>
      <vt:lpstr>Attīstība un skats nākotnē</vt:lpstr>
      <vt:lpstr>PowerPoint Presentation</vt:lpstr>
      <vt:lpstr>PowerPoint Presentation</vt:lpstr>
      <vt:lpstr>PowerPoint Presentation</vt:lpstr>
      <vt:lpstr>Secinājumi</vt:lpstr>
      <vt:lpstr>Paldies par uzmanību!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Andrea Castro Troya</dc:creator>
  <cp:lastModifiedBy>Andrea Castro Troya</cp:lastModifiedBy>
  <cp:revision>2</cp:revision>
  <dcterms:modified xsi:type="dcterms:W3CDTF">2024-11-26T14:02:43Z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0x010100C78BAB6A1C84F545963E0C901C12A503</vt:lpwstr>
  </property>
</Properties>
</file>