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9467" autoAdjust="0"/>
  </p:normalViewPr>
  <p:slideViewPr>
    <p:cSldViewPr>
      <p:cViewPr varScale="1">
        <p:scale>
          <a:sx n="99" d="100"/>
          <a:sy n="99" d="100"/>
        </p:scale>
        <p:origin x="876" y="72"/>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03/10/2024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8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8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8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8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n-GB" sz="1100" b="0" i="0" dirty="0">
                <a:solidFill>
                  <a:srgbClr val="000000"/>
                </a:solidFill>
                <a:effectLst/>
                <a:latin typeface="EC Square Sans Pro" panose="020B0506040000020004" pitchFamily="34" charset="0"/>
              </a:rPr>
              <a:t>In 2023, a new report “</a:t>
            </a:r>
            <a:r>
              <a:rPr lang="en-US" sz="1100" b="0" i="0" dirty="0">
                <a:solidFill>
                  <a:srgbClr val="000000"/>
                </a:solidFill>
                <a:effectLst/>
                <a:latin typeface="EC Square Sans Pro" panose="020B0506040000020004" pitchFamily="34" charset="0"/>
              </a:rPr>
              <a:t>Embracing a One Health Framework to Fight Antimicrobial Resistance” from the OECD</a:t>
            </a:r>
            <a:r>
              <a:rPr lang="en-GB" sz="1100" b="0" i="0" dirty="0">
                <a:solidFill>
                  <a:srgbClr val="000000"/>
                </a:solidFill>
                <a:effectLst/>
                <a:latin typeface="EC Square Sans Pro" panose="020B0506040000020004" pitchFamily="34" charset="0"/>
              </a:rPr>
              <a:t> came out calculating the economic damage of AMR in OECD countries and the EU.  They not only look at healthcare but also productivity loss costs. They estimate the economic impact much higher in the EU, from 7 to 12 billion per year, depending on the scenario used. </a:t>
            </a:r>
          </a:p>
          <a:p>
            <a:pPr algn="l"/>
            <a:r>
              <a:rPr lang="en-GB" sz="1100" b="0" i="0" dirty="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https://www.efsa.europa.eu/en/microstrategy/dashboard-antimicrobial-resistance</a:t>
            </a:r>
          </a:p>
          <a:p>
            <a:endParaRPr lang="es-ES" dirty="0"/>
          </a:p>
          <a:p>
            <a:r>
              <a:rPr lang="es-ES" dirty="0" err="1"/>
              <a:t>Provide</a:t>
            </a:r>
            <a:r>
              <a:rPr lang="es-ES" dirty="0"/>
              <a:t> </a:t>
            </a:r>
            <a:r>
              <a:rPr lang="es-ES" dirty="0" err="1"/>
              <a:t>an</a:t>
            </a:r>
            <a:r>
              <a:rPr lang="es-ES" dirty="0"/>
              <a:t> </a:t>
            </a:r>
            <a:r>
              <a:rPr lang="es-ES" dirty="0" err="1"/>
              <a:t>overview</a:t>
            </a:r>
            <a:r>
              <a:rPr lang="es-ES" dirty="0"/>
              <a:t> </a:t>
            </a:r>
            <a:r>
              <a:rPr lang="es-ES" dirty="0" err="1"/>
              <a:t>of</a:t>
            </a:r>
            <a:r>
              <a:rPr lang="es-ES" dirty="0"/>
              <a:t> </a:t>
            </a:r>
            <a:r>
              <a:rPr lang="es-ES" dirty="0" err="1"/>
              <a:t>the</a:t>
            </a:r>
            <a:r>
              <a:rPr lang="es-ES" dirty="0"/>
              <a:t> </a:t>
            </a:r>
            <a:r>
              <a:rPr lang="es-ES" dirty="0" err="1"/>
              <a:t>monitoring</a:t>
            </a:r>
            <a:r>
              <a:rPr lang="es-ES" dirty="0"/>
              <a:t> data </a:t>
            </a:r>
            <a:r>
              <a:rPr lang="es-ES" dirty="0" err="1"/>
              <a:t>ocurrence</a:t>
            </a:r>
            <a:r>
              <a:rPr lang="es-ES" dirty="0"/>
              <a:t> </a:t>
            </a:r>
            <a:r>
              <a:rPr lang="es-ES" dirty="0" err="1"/>
              <a:t>of</a:t>
            </a:r>
            <a:r>
              <a:rPr lang="es-ES" dirty="0"/>
              <a:t>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6490A2"/>
                </a:solidFill>
                <a:latin typeface="Whitney-Book"/>
              </a:rPr>
              <a:t>A sustained and robust pipeline of new antibacterial drugs and therapies is critical to preserve</a:t>
            </a:r>
          </a:p>
          <a:p>
            <a:pPr algn="l"/>
            <a:r>
              <a:rPr lang="es-ES" sz="1800" b="0" i="0" u="none" strike="noStrike" baseline="0" dirty="0" err="1">
                <a:solidFill>
                  <a:srgbClr val="6490A2"/>
                </a:solidFill>
                <a:latin typeface="Whitney-Book"/>
              </a:rPr>
              <a:t>public</a:t>
            </a:r>
            <a:r>
              <a:rPr lang="es-ES" sz="1800" b="0" i="0" u="none" strike="noStrike" baseline="0" dirty="0">
                <a:solidFill>
                  <a:srgbClr val="6490A2"/>
                </a:solidFill>
                <a:latin typeface="Whitney-Book"/>
              </a:rPr>
              <a:t> </a:t>
            </a:r>
            <a:r>
              <a:rPr lang="es-ES" sz="1800" b="0" i="0" u="none" strike="noStrike" baseline="0" dirty="0" err="1">
                <a:solidFill>
                  <a:srgbClr val="6490A2"/>
                </a:solidFill>
                <a:latin typeface="Whitney-Book"/>
              </a:rPr>
              <a:t>health</a:t>
            </a:r>
            <a:r>
              <a:rPr lang="es-ES" sz="1800" b="0" i="0" u="none" strike="noStrike" baseline="0" dirty="0">
                <a:solidFill>
                  <a:srgbClr val="6490A2"/>
                </a:solidFill>
                <a:latin typeface="Whitney-Book"/>
              </a:rPr>
              <a:t>. </a:t>
            </a:r>
            <a:r>
              <a:rPr lang="en-US" sz="1800" b="0" i="0" u="none" strike="noStrike" baseline="0" dirty="0">
                <a:latin typeface="Whitney-Book"/>
              </a:rPr>
              <a:t>Antibiotic discovery peaked in the 1950s, but then dropped precipitously from the 1980s onward. (See Figure 1.)1</a:t>
            </a:r>
          </a:p>
          <a:p>
            <a:pPr algn="l"/>
            <a:r>
              <a:rPr lang="en-US" sz="1800" b="0" i="0" u="none" strike="noStrike" baseline="0" dirty="0">
                <a:latin typeface="Whitney-Book"/>
              </a:rPr>
              <a:t>Every antibiotic in clinical use today is based on a discovery made more than 30 years ago.</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82.png"/><Relationship Id="rId4" Type="http://schemas.openxmlformats.org/officeDocument/2006/relationships/image" Target="../media/image63.png"/><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SLOVENIA+for+food-producing+animals&amp;cvid=38b76160b289457bbadb9bf98e49b505&amp;gs_lcrp=EgZjaHJvbWUyBggAEEUYOTIICAEQ6QcY_FXSAQc3NTFqMGoxqAIAsAIA&amp;FORM=ANAB01&amp;PC=U531"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91.png"/><Relationship Id="rId5" Type="http://schemas.microsoft.com/office/2017/06/relationships/model3d" Target="../media/model3d1.glb"/><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SLOVENIA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12 DECEMBER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7393" y="2266698"/>
            <a:ext cx="2853480" cy="1659000"/>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5128939"/>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7606288" y="6283176"/>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147789" y="4696666"/>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7007847" y="1279696"/>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SLOVENIA</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620000" y="2676876"/>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750641" y="128099"/>
            <a:ext cx="8008938" cy="533400"/>
          </a:xfrm>
        </p:spPr>
        <p:txBody>
          <a:bodyPr>
            <a:normAutofit/>
          </a:bodyPr>
          <a:lstStyle/>
          <a:p>
            <a:pPr marL="0" indent="0">
              <a:buNone/>
            </a:pPr>
            <a:r>
              <a:rPr lang="en-GB" sz="2795" b="1" dirty="0">
                <a:latin typeface="EC Square Sans Pro" panose="020B0506040000020004" pitchFamily="34" charset="0"/>
              </a:rPr>
              <a:t>Sales of VMP in SLOVENIA</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802040031"/>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97</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960203558"/>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18</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1484526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45</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869848636"/>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4156667451"/>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50076579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EC Square Sans Pro" panose="020B0506040000020004" pitchFamily="34" charset="0"/>
                          <a:ea typeface="+mn-ea"/>
                          <a:cs typeface="+mn-cs"/>
                        </a:rPr>
                        <a:t>   0.01 	</a:t>
                      </a:r>
                    </a:p>
                    <a:p>
                      <a:pPr algn="ct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11</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57444402"/>
                  </a:ext>
                </a:extLst>
              </a:tr>
              <a:tr h="370840">
                <a:tc>
                  <a:txBody>
                    <a:bodyPr/>
                    <a:lstStyle/>
                    <a:p>
                      <a:pPr algn="ctr"/>
                      <a:r>
                        <a:rPr lang="en-GB" sz="2000" b="0" dirty="0">
                          <a:latin typeface="EC Square Sans Pro" panose="020B0506040000020004" pitchFamily="34" charset="0"/>
                        </a:rPr>
                        <a:t>TOTAL</a:t>
                      </a:r>
                    </a:p>
                  </a:txBody>
                  <a:tcPr>
                    <a:noFill/>
                  </a:tcPr>
                </a:tc>
                <a:tc>
                  <a:txBody>
                    <a:bodyPr/>
                    <a:lstStyle/>
                    <a:p>
                      <a:pPr algn="ctr"/>
                      <a:r>
                        <a:rPr lang="es-ES" sz="2000" b="0" dirty="0">
                          <a:latin typeface="EC Square Sans Pro" panose="020B0506040000020004" pitchFamily="34" charset="0"/>
                        </a:rPr>
                        <a:t>182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7"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924818"/>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43,2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25,7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-41%</a:t>
            </a:r>
            <a:endParaRPr lang="en-GB" sz="4392" b="1" dirty="0">
              <a:solidFill>
                <a:srgbClr val="003399"/>
              </a:solidFill>
              <a:latin typeface="EC Square Sans Pro" panose="020B0506040000020004" pitchFamily="34" charset="0"/>
            </a:endParaRP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730644" y="1323327"/>
            <a:ext cx="6156556" cy="3564274"/>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p:blipFill>
        <p:spPr>
          <a:xfrm>
            <a:off x="3129402" y="4951737"/>
            <a:ext cx="9024297" cy="1866791"/>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hlinkClick r:id="rId3"/>
              </a:rPr>
              <a:t>Country information </a:t>
            </a:r>
            <a:endParaRPr lang="en-GB" sz="1400" b="1" i="0" u="none" strike="noStrike" baseline="0" dirty="0">
              <a:solidFill>
                <a:srgbClr val="003399"/>
              </a:solidFill>
              <a:latin typeface="Verdana" panose="020B0604030504040204" pitchFamily="34" charset="0"/>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634537" y="215751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SLOVENIA</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extLst>
              <a:ext uri="{28A0092B-C50C-407E-A947-70E740481C1C}">
                <a14:useLocalDpi xmlns:a14="http://schemas.microsoft.com/office/drawing/2010/main" val="0"/>
              </a:ext>
            </a:extLst>
          </a:blip>
          <a:srcRect t="160" b="160"/>
          <a:stretch/>
        </p:blipFill>
        <p:spPr>
          <a:xfrm>
            <a:off x="917643" y="4044950"/>
            <a:ext cx="8242306"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0599" y="1169347"/>
            <a:ext cx="7613689" cy="2284105"/>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6859586" y="4198938"/>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595630" y="11493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214610" y="53403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err="1">
                <a:latin typeface="EC Square Sans Pro" panose="020B0506040000020004" pitchFamily="34" charset="0"/>
              </a:rPr>
              <a:t>Slovenia</a:t>
            </a:r>
            <a:r>
              <a:rPr lang="es-ES" dirty="0">
                <a:latin typeface="EC Square Sans Pro" panose="020B0506040000020004" pitchFamily="34" charset="0"/>
              </a:rPr>
              <a:t>, 12 </a:t>
            </a:r>
            <a:r>
              <a:rPr lang="es-ES" dirty="0" err="1">
                <a:latin typeface="EC Square Sans Pro" panose="020B0506040000020004" pitchFamily="34" charset="0"/>
              </a:rPr>
              <a:t>December</a:t>
            </a:r>
            <a:r>
              <a:rPr lang="es-ES" dirty="0">
                <a:latin typeface="EC Square Sans Pro" panose="020B0506040000020004" pitchFamily="34" charset="0"/>
              </a:rPr>
              <a:t>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685477" y="99162"/>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36">
            <a:extLst>
              <a:ext uri="{FF2B5EF4-FFF2-40B4-BE49-F238E27FC236}">
                <a16:creationId xmlns:a16="http://schemas.microsoft.com/office/drawing/2014/main" id="{9ACFE1DB-F97D-41CC-A5E0-4B7C1D478ED7}"/>
              </a:ext>
            </a:extLst>
          </p:cNvPr>
          <p:cNvSpPr/>
          <p:nvPr/>
        </p:nvSpPr>
        <p:spPr>
          <a:xfrm>
            <a:off x="685477"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3988653" y="4792925"/>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2813051" y="0"/>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 impact</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723549"/>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endParaRPr lang="en-GB" sz="4000" dirty="0">
              <a:solidFill>
                <a:srgbClr val="3F4A52"/>
              </a:solidFill>
              <a:latin typeface="Open Sans" panose="020B0606030504020204" pitchFamily="34" charset="0"/>
            </a:endParaRPr>
          </a:p>
          <a:p>
            <a:pPr algn="ctr"/>
            <a:r>
              <a:rPr lang="en-GB" sz="4800" b="1" i="0" dirty="0">
                <a:solidFill>
                  <a:srgbClr val="003399"/>
                </a:solidFill>
                <a:effectLst/>
                <a:latin typeface="EC Square Sans Pro" panose="020B0506040000020004" pitchFamily="34" charset="0"/>
              </a:rPr>
              <a:t>€1.1 billion/ year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n-US" sz="2800" b="1" dirty="0"/>
              <a:t>New report 2023: </a:t>
            </a:r>
          </a:p>
          <a:p>
            <a:endParaRPr lang="en-US" sz="2800" b="1" dirty="0"/>
          </a:p>
          <a:p>
            <a:r>
              <a:rPr lang="en-US" sz="4800" b="1" dirty="0">
                <a:solidFill>
                  <a:srgbClr val="003399"/>
                </a:solidFill>
                <a:latin typeface="EC Square Sans Pro" panose="020B0506040000020004" pitchFamily="34" charset="0"/>
              </a:rPr>
              <a:t>$$ ↑↑</a:t>
            </a:r>
            <a:endParaRPr lang="en-GB" sz="4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en-US" sz="2800" b="1" dirty="0"/>
              <a:t>Resistance endangers public health AND animal health</a:t>
            </a:r>
            <a:endParaRPr lang="en-GB" b="1" dirty="0"/>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en-US" sz="2400" dirty="0">
                <a:hlinkClick r:id="rId4"/>
              </a:rPr>
              <a:t>EFSA dashboard</a:t>
            </a:r>
            <a:r>
              <a:rPr lang="en-US" sz="2400" dirty="0"/>
              <a:t>: </a:t>
            </a:r>
          </a:p>
          <a:p>
            <a:endParaRPr lang="en-US" sz="2400" dirty="0"/>
          </a:p>
          <a:p>
            <a:r>
              <a:rPr lang="en-US" sz="2400" dirty="0"/>
              <a:t>Occurrence </a:t>
            </a:r>
            <a:r>
              <a:rPr lang="en-US" sz="2400" dirty="0">
                <a:solidFill>
                  <a:schemeClr val="tx1"/>
                </a:solidFill>
              </a:rPr>
              <a:t>of</a:t>
            </a:r>
            <a:r>
              <a:rPr lang="en-US" sz="2400" dirty="0">
                <a:solidFill>
                  <a:srgbClr val="FF0000"/>
                </a:solidFill>
              </a:rPr>
              <a:t> </a:t>
            </a:r>
            <a:r>
              <a:rPr lang="en-US" sz="2400" dirty="0"/>
              <a:t>AMR in broilers for </a:t>
            </a:r>
            <a:r>
              <a:rPr lang="en-US" sz="2400" i="1" dirty="0"/>
              <a:t>Campylobacter</a:t>
            </a:r>
            <a:r>
              <a:rPr lang="en-US" sz="2400" i="1" dirty="0">
                <a:latin typeface="Times New Roman" panose="02020603050405020304" pitchFamily="18" charset="0"/>
                <a:cs typeface="Times New Roman" panose="02020603050405020304" pitchFamily="18" charset="0"/>
              </a:rPr>
              <a:t> </a:t>
            </a:r>
            <a:r>
              <a:rPr lang="en-US" sz="2400" i="1" dirty="0"/>
              <a:t>j.</a:t>
            </a:r>
            <a:r>
              <a:rPr lang="en-US" sz="2400" dirty="0"/>
              <a:t> against tetracycline</a:t>
            </a:r>
            <a:endParaRPr lang="en-GB"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540690" cy="5029200"/>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A2B4E6EE-94E5-4DFC-B453-E8D039087FC3}"/>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docProps/app.xml><?xml version="1.0" encoding="utf-8"?>
<Properties xmlns="http://schemas.openxmlformats.org/officeDocument/2006/extended-properties" xmlns:vt="http://schemas.openxmlformats.org/officeDocument/2006/docPropsVTypes">
  <Template/>
  <TotalTime>0</TotalTime>
  <Words>2997</Words>
  <Application>Microsoft Office PowerPoint</Application>
  <PresentationFormat>Custom</PresentationFormat>
  <Paragraphs>272</Paragraphs>
  <Slides>22</Slides>
  <Notes>20</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265</cp:revision>
  <dcterms:created xsi:type="dcterms:W3CDTF">2023-11-20T15:58:16Z</dcterms:created>
  <dcterms:modified xsi:type="dcterms:W3CDTF">2024-10-03T14:50:57Z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13371000</vt:r8>
  </property>
</Properties>
</file>