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52" r:id="rId17"/>
    <p:sldId id="2446" r:id="rId18"/>
    <p:sldId id="2447" r:id="rId19"/>
    <p:sldId id="2448" r:id="rId20"/>
    <p:sldId id="2450" r:id="rId21"/>
    <p:sldId id="2451"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78000" autoAdjust="0"/>
  </p:normalViewPr>
  <p:slideViewPr>
    <p:cSldViewPr>
      <p:cViewPr varScale="1">
        <p:scale>
          <a:sx n="83" d="100"/>
          <a:sy n="83" d="100"/>
        </p:scale>
        <p:origin x="192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D8BD24A4-9452-4B1A-80FD-1FFDB9EF1133}"/>
    <pc:docChg chg="modSld">
      <pc:chgData name="Andrea Castro Troya" userId="58fec591-b333-4c59-a2df-1c57e39d4266" providerId="ADAL" clId="{D8BD24A4-9452-4B1A-80FD-1FFDB9EF1133}" dt="2024-12-09T10:13:21.565" v="0" actId="729"/>
      <pc:docMkLst>
        <pc:docMk/>
      </pc:docMkLst>
      <pc:sldChg chg="mod modShow">
        <pc:chgData name="Andrea Castro Troya" userId="58fec591-b333-4c59-a2df-1c57e39d4266" providerId="ADAL" clId="{D8BD24A4-9452-4B1A-80FD-1FFDB9EF1133}" dt="2024-12-09T10:13:21.565" v="0" actId="729"/>
        <pc:sldMkLst>
          <pc:docMk/>
          <pc:sldMk cId="400258492" sldId="295"/>
        </pc:sldMkLst>
      </pc:sldChg>
      <pc:sldChg chg="mod modShow">
        <pc:chgData name="Andrea Castro Troya" userId="58fec591-b333-4c59-a2df-1c57e39d4266" providerId="ADAL" clId="{D8BD24A4-9452-4B1A-80FD-1FFDB9EF1133}" dt="2024-12-09T10:13:21.565" v="0" actId="729"/>
        <pc:sldMkLst>
          <pc:docMk/>
          <pc:sldMk cId="1077978368" sldId="2444"/>
        </pc:sldMkLst>
      </pc:sldChg>
      <pc:sldChg chg="mod modShow">
        <pc:chgData name="Andrea Castro Troya" userId="58fec591-b333-4c59-a2df-1c57e39d4266" providerId="ADAL" clId="{D8BD24A4-9452-4B1A-80FD-1FFDB9EF1133}" dt="2024-12-09T10:13:21.565" v="0" actId="729"/>
        <pc:sldMkLst>
          <pc:docMk/>
          <pc:sldMk cId="2048384092" sldId="244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sl-SI" dirty="0">
              <a:solidFill>
                <a:schemeClr val="tx1"/>
              </a:solidFill>
              <a:latin typeface="EC Square Sans Pro" panose="020B0506040000020004" pitchFamily="34" charset="0"/>
            </a:rPr>
            <a:t>Drugačna pravila veljajo za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sl-SI" sz="2800">
              <a:latin typeface="EC Square Sans Pro" panose="020B0506040000020004" pitchFamily="34" charset="0"/>
            </a:rPr>
            <a:t>Peroralna zdravila </a:t>
          </a:r>
        </a:p>
        <a:p>
          <a:r>
            <a:rPr lang="sl-SI" sz="2000">
              <a:latin typeface="EC Square Sans Pro" panose="020B0506040000020004" pitchFamily="34" charset="0"/>
            </a:rPr>
            <a:t>(na kmetijskem gospodarstvu z mešanjem v krmo ali vodo, ki ga izvaja imetnik živali)</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sl-SI">
              <a:solidFill>
                <a:schemeClr val="bg1"/>
              </a:solidFill>
              <a:latin typeface="EC Square Sans Pro" panose="020B0506040000020004" pitchFamily="34" charset="0"/>
            </a:rPr>
            <a:t>Prek krme</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sl-SI">
              <a:latin typeface="EC Square Sans Pro" panose="020B0506040000020004" pitchFamily="34" charset="0"/>
            </a:rPr>
            <a:t>Prek vode</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sl-SI" sz="2800" b="1" dirty="0" err="1">
              <a:solidFill>
                <a:schemeClr val="tx1"/>
              </a:solidFill>
              <a:latin typeface="EC Square Sans Pro" panose="020B0506040000020004" pitchFamily="34" charset="0"/>
            </a:rPr>
            <a:t>Medicirana</a:t>
          </a:r>
          <a:r>
            <a:rPr lang="sl-SI" sz="2800" b="1" dirty="0">
              <a:solidFill>
                <a:schemeClr val="tx1"/>
              </a:solidFill>
              <a:latin typeface="EC Square Sans Pro" panose="020B0506040000020004" pitchFamily="34" charset="0"/>
            </a:rPr>
            <a:t> krma</a:t>
          </a:r>
        </a:p>
        <a:p>
          <a:r>
            <a:rPr lang="sl-SI" sz="1600" dirty="0">
              <a:solidFill>
                <a:schemeClr val="tx1"/>
              </a:solidFill>
              <a:latin typeface="EC Square Sans Pro" panose="020B0506040000020004" pitchFamily="34" charset="0"/>
            </a:rPr>
            <a:t>(krma, zmešana z zdravili v obratu za proizvodnjo krme, mobilnem mešalcu ali s posebej opremljenim z vozilom, ki pripada nosilcu dejavnosti poslovanja s krmo)</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solidFill>
                <a:schemeClr val="tx1"/>
              </a:solidFill>
              <a:latin typeface="EC Square Sans Pro" panose="020B0506040000020004" pitchFamily="34" charset="0"/>
            </a:rPr>
            <a:t>Drugačna pravila veljajo za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b="1" kern="1200" dirty="0" err="1">
              <a:solidFill>
                <a:schemeClr val="tx1"/>
              </a:solidFill>
              <a:latin typeface="EC Square Sans Pro" panose="020B0506040000020004" pitchFamily="34" charset="0"/>
            </a:rPr>
            <a:t>Medicirana</a:t>
          </a:r>
          <a:r>
            <a:rPr lang="sl-SI" sz="2800" b="1" kern="1200" dirty="0">
              <a:solidFill>
                <a:schemeClr val="tx1"/>
              </a:solidFill>
              <a:latin typeface="EC Square Sans Pro" panose="020B0506040000020004" pitchFamily="34" charset="0"/>
            </a:rPr>
            <a:t> krma</a:t>
          </a:r>
        </a:p>
        <a:p>
          <a:pPr marL="0" lvl="0" indent="0" algn="ctr" defTabSz="1244600">
            <a:lnSpc>
              <a:spcPct val="90000"/>
            </a:lnSpc>
            <a:spcBef>
              <a:spcPct val="0"/>
            </a:spcBef>
            <a:spcAft>
              <a:spcPct val="35000"/>
            </a:spcAft>
            <a:buNone/>
          </a:pPr>
          <a:r>
            <a:rPr lang="sl-SI" sz="1600" kern="1200" dirty="0">
              <a:solidFill>
                <a:schemeClr val="tx1"/>
              </a:solidFill>
              <a:latin typeface="EC Square Sans Pro" panose="020B0506040000020004" pitchFamily="34" charset="0"/>
            </a:rPr>
            <a:t>(krma, zmešana z zdravili v obratu za proizvodnjo krme, mobilnem mešalcu ali s posebej opremljenim z vozilom, ki pripada nosilcu dejavnosti poslovanja s krmo)</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kern="1200">
              <a:latin typeface="EC Square Sans Pro" panose="020B0506040000020004" pitchFamily="34" charset="0"/>
            </a:rPr>
            <a:t>Peroralna zdravila </a:t>
          </a:r>
        </a:p>
        <a:p>
          <a:pPr marL="0" lvl="0" indent="0" algn="ctr" defTabSz="1244600">
            <a:lnSpc>
              <a:spcPct val="90000"/>
            </a:lnSpc>
            <a:spcBef>
              <a:spcPct val="0"/>
            </a:spcBef>
            <a:spcAft>
              <a:spcPct val="35000"/>
            </a:spcAft>
            <a:buNone/>
          </a:pPr>
          <a:r>
            <a:rPr lang="sl-SI" sz="2000" kern="1200">
              <a:latin typeface="EC Square Sans Pro" panose="020B0506040000020004" pitchFamily="34" charset="0"/>
            </a:rPr>
            <a:t>(na kmetijskem gospodarstvu z mešanjem v krmo ali vodo, ki ga izvaja imetnik živali)</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a:solidFill>
                <a:schemeClr val="bg1"/>
              </a:solidFill>
              <a:latin typeface="EC Square Sans Pro" panose="020B0506040000020004" pitchFamily="34" charset="0"/>
            </a:rPr>
            <a:t>Prek krme</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a:latin typeface="EC Square Sans Pro" panose="020B0506040000020004" pitchFamily="34" charset="0"/>
            </a:rPr>
            <a:t>Prek vode</a:t>
          </a: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09/12/2024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a:t>Zaradi tega delegirani akt o peroralnih zdravilih velja za zdravila za uporabo v veterinarski medicini, ki se dajejo peroralno z mešanjem v krmo ali dodatkom vanjo in za mešanje zdravil za uporabo v veterinarski medicini v pitno vodo ali v tekočo krmo, ki ga izvaja imetnik živali. Akt pa ne velja za mešanje zdravila za uporabo v veterinarski medicini v krmo s strani nosilca dejavnosti poslovanja s krmo ne glede na to, ali dela v obratu za proizvodnjo krme, z mobilnim mešalcem ali mešalcem na kmetijskem gospodarstvu, kar zajema Uredba (EU) 2019/4. </a:t>
            </a:r>
          </a:p>
          <a:p>
            <a:endParaRPr lang="en-US" dirty="0"/>
          </a:p>
          <a:p>
            <a:r>
              <a:rPr lang="sl-SI"/>
              <a:t>(f) „mobilen mešalec“ pomeni nosilca dejavnosti poslovanja s krmo, katerega proizvodni obrat je posebej opremljeno vozilo za proizvodnjo medicirane krme; (g) „mešalnik na kmetijskem gospodarstvu“ pomeni nosilca dejavnosti poslovanja s krmo, ki proizvaja medicirano krmo izključno za uporabo na svojem kmetijskem gospodarstvu;</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a:t>1. Za dobavo medicirane krme imetnikom živali je treba:</a:t>
            </a:r>
          </a:p>
          <a:p>
            <a:r>
              <a:rPr lang="sl-SI"/>
              <a:t>(a) predložiti oziroma v primeru proizvodnje mešalcev na kmetijskem gospodarstvu imeti veterinarski recept za medicirano krmo; in</a:t>
            </a:r>
          </a:p>
          <a:p>
            <a:r>
              <a:rPr lang="sl-SI"/>
              <a:t>(b) izpolnjevati pogoje iz odstavkov 2 do 10.</a:t>
            </a:r>
          </a:p>
          <a:p>
            <a:endParaRPr lang="en-US" dirty="0"/>
          </a:p>
          <a:p>
            <a:r>
              <a:rPr lang="sl-SI"/>
              <a:t>2. Veterinarski recept za medicirano krmo se izda samo po kliničnem pregledu ali kakršni koli drugi ustrezni oceni zdravstvenega stanja živali ali skupine živali, ki jo opravi veterinar, in samo za diagnosticirano bolezen.</a:t>
            </a:r>
          </a:p>
          <a:p>
            <a:endParaRPr lang="en-US" dirty="0"/>
          </a:p>
          <a:p>
            <a:r>
              <a:rPr lang="sl-SI"/>
              <a:t>3. Z odstopanjem od odstavka 2 se lahko izda veterinarski recept za medicirano krmo, ki vsebuje imunološka zdravila za uporabo v veterinarski medicini, tudi če bolezen ni diagnosticirana.</a:t>
            </a:r>
          </a:p>
          <a:p>
            <a:endParaRPr lang="en-US" dirty="0"/>
          </a:p>
          <a:p>
            <a:r>
              <a:rPr lang="sl-SI"/>
              <a:t>4. Z odstopanjem od odstavka 2 se lahko na podlagi poznavanja statusa okužbe s paraziti živali ali skupine živali izda veterinarski recept za medicirano krmo, ki vsebuje antiparazitike brez protimikrobnih učinkov,</a:t>
            </a:r>
          </a:p>
          <a:p>
            <a:r>
              <a:rPr lang="sl-SI"/>
              <a:t>tudi če ni mogoče potrditi diagnosticirane bolezni.</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a:t>6. Veterinarski recept za medicirano krmo vsebuje podatke, ki so določeni v Prilogi V. Originalni veterinarski recept za medicirano krmo hrani proizvajalec ali, kadar je to primerno,</a:t>
            </a:r>
          </a:p>
          <a:p>
            <a:r>
              <a:rPr lang="sl-SI"/>
              <a:t>nosilec dejavnosti poslovanja s krmo, ki dobavlja medicirano krmo imetniku živali. Veterinar ali strokovna oseba iz odstavka 5, ki izda recept, in imetnik živali za proizvodnjo živil ali kožuharjev, hrani kopijo veterinarskega recepta za medicirano krmo. Izvirnik in kopije se hranijo pet let od datuma izdaje.</a:t>
            </a:r>
          </a:p>
          <a:p>
            <a:endParaRPr lang="en-US" dirty="0"/>
          </a:p>
          <a:p>
            <a:r>
              <a:rPr lang="sl-SI"/>
              <a:t>7. Z izjemo medicirane krme za živali, ki niso namenjene proizvodnji živil, razen za kožuharje, se lahko medicirana krma na podlagi enega veterinarskega recepta za medicirano krmo uporabi samo za eno zdravljenje.</a:t>
            </a:r>
          </a:p>
          <a:p>
            <a:r>
              <a:rPr lang="sl-SI"/>
              <a:t>Trajanje zdravljenja mora biti skladno s povzetkom glavnih značilnosti zdravila za uporabo v veterinarski medicini, ki je vsebovano v krmi in, kadar ni določeno, ne sme biti daljše od enega meseca ali dveh tednov v primeru medicirane krme,</a:t>
            </a:r>
          </a:p>
          <a:p>
            <a:r>
              <a:rPr lang="sl-SI"/>
              <a:t>ki vsebuje zdravila za uporabo v veterinarski medicini z antibiotiki.</a:t>
            </a:r>
          </a:p>
          <a:p>
            <a:endParaRPr lang="en-US" dirty="0"/>
          </a:p>
          <a:p>
            <a:r>
              <a:rPr lang="sl-SI"/>
              <a:t>8. Veterinarski recept za medicirano krmo velja največ šest mesecev od datuma njegove izdaje za živali, ki niso namenjene proizvodnji živil, razen za kožuharje, in tri tedne za živali za proizvodnjo živil in za</a:t>
            </a:r>
          </a:p>
          <a:p>
            <a:r>
              <a:rPr lang="sl-SI"/>
              <a:t>kožuharje. Če medicirana krma vsebuje protimikrobna zdravila za uporabo v veterinarski medicini, je recept veljaven največ pet dni od datuma njegove izdaje.</a:t>
            </a:r>
          </a:p>
          <a:p>
            <a:endParaRPr lang="en-US" dirty="0"/>
          </a:p>
          <a:p>
            <a:r>
              <a:rPr lang="sl-SI"/>
              <a:t>9. Veterinar, ki je izdal veterinarski recept za medicirano krmo, preveri, da je uporaba zdravila za ciljne živali upravičena z veterinarskega stališča. Poleg tega ta veterinar zagotovi, da vnos</a:t>
            </a:r>
          </a:p>
          <a:p>
            <a:r>
              <a:rPr lang="sl-SI"/>
              <a:t>zadevnega zdravila za uporabo v veterinarski medicini ni nezdružljivo z drugim zdravljenjem ali uporabo ter da v primeru uporabe več zdravil ni kontraindikacij ali medsebojnega delovanja. Veterinar zlasti ne sme predpisati</a:t>
            </a:r>
          </a:p>
          <a:p>
            <a:r>
              <a:rPr lang="sl-SI"/>
              <a:t>medicirane krme z več kot enim veterinarskim zdravilom, ki vsebuje protimikrobne snovi.</a:t>
            </a:r>
          </a:p>
          <a:p>
            <a:endParaRPr lang="en-US" dirty="0"/>
          </a:p>
          <a:p>
            <a:r>
              <a:rPr lang="sl-SI"/>
              <a:t>10. Veterinarski recept za medicirano krmo:</a:t>
            </a:r>
          </a:p>
          <a:p>
            <a:r>
              <a:rPr lang="sl-SI"/>
              <a:t>(a) mora biti skladen s povzetkom glavnih značilnosti zdravila za uporabo v veterinarski medicini, razen za zdravila</a:t>
            </a:r>
          </a:p>
          <a:p>
            <a:r>
              <a:rPr lang="sl-SI"/>
              <a:t>za uporabo v veterinarski medicini, ki so namenjena uporabi v skladu s členom 112, členom 113 ali členom 114 Uredbe (EU)</a:t>
            </a:r>
          </a:p>
          <a:p>
            <a:r>
              <a:rPr lang="sl-SI"/>
              <a:t>2019/6;</a:t>
            </a:r>
          </a:p>
          <a:p>
            <a:r>
              <a:rPr lang="sl-SI"/>
              <a:t>(b) navaja dnevni odmerek zdravila za uporabo v veterinarski medicini, ki se vključi v takšno količino medicirane krme,</a:t>
            </a:r>
          </a:p>
          <a:p>
            <a:r>
              <a:rPr lang="sl-SI"/>
              <a:t>ki zagotavlja, da ciljna žival zaužije odmerek, ob upoštevanju, da se lahko količina krme, ki jo zaužije bolna žival,</a:t>
            </a:r>
          </a:p>
          <a:p>
            <a:r>
              <a:rPr lang="sl-SI"/>
              <a:t>razlikuje od običajnega dnevnega obroka;</a:t>
            </a:r>
          </a:p>
          <a:p>
            <a:r>
              <a:rPr lang="sl-SI"/>
              <a:t>(c) zagotavlja, da medicirana krma, ki vsebuje odmerek zdravila za uporabo v veterinarski medicini, ustreza vsaj 50 %</a:t>
            </a:r>
          </a:p>
          <a:p>
            <a:r>
              <a:rPr lang="sl-SI"/>
              <a:t>dnevnega obroka krme v suhi snovi ter da je za prežvekovalce dnevni odmerek zdravila za uporabo v veterinarski medicini</a:t>
            </a:r>
          </a:p>
          <a:p>
            <a:r>
              <a:rPr lang="sl-SI"/>
              <a:t>v vsaj 50 % dopolnilne krmne mešanice, z izjemo mineralne krmne mešanice;</a:t>
            </a:r>
          </a:p>
          <a:p>
            <a:r>
              <a:rPr lang="sl-SI"/>
              <a:t>(d) navaja stopnjo vsebnosti učinkovin, izračunano na podlagi ustreznih parametrov.</a:t>
            </a:r>
          </a:p>
          <a:p>
            <a:endParaRPr lang="en-US" dirty="0"/>
          </a:p>
          <a:p>
            <a:r>
              <a:rPr lang="sl-SI"/>
              <a:t>11. Veterinarski recepti za medicirano krmo, izdani v skladu z odstavki 2, 3 in 4, se priznajo po vsej Uniji.</a:t>
            </a:r>
          </a:p>
          <a:p>
            <a:endParaRPr lang="en-US" dirty="0"/>
          </a:p>
          <a:p>
            <a:r>
              <a:rPr lang="sl-SI"/>
              <a:t>12. Komisija lahko z izvedbenimi akti določi vzorec obrazca za informacije iz</a:t>
            </a:r>
          </a:p>
          <a:p>
            <a:r>
              <a:rPr lang="sl-SI"/>
              <a:t>Priloge V. Ta vzorec obrazca je na voljo tudi v elektronski obliki. Ti izvedbeni akti</a:t>
            </a:r>
          </a:p>
          <a:p>
            <a:r>
              <a:rPr lang="sl-SI"/>
              <a:t>se sprejmejo v skladu s postopkom pregleda iz člena 21(2).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l-SI" sz="1800" b="1" i="0" u="none" strike="noStrike" baseline="0">
                <a:solidFill>
                  <a:srgbClr val="000000"/>
                </a:solidFill>
                <a:latin typeface="EUAlbertina"/>
              </a:rPr>
              <a:t>DODATNI DIAPOZITIVI ZA UPORABO V PRIMERU VPRAŠANJ GLEDE PERORALNEGA ZDRAVILA</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sl-SI" sz="1800" b="0" i="0" u="none" strike="noStrike" baseline="0">
                <a:solidFill>
                  <a:srgbClr val="000000"/>
                </a:solidFill>
                <a:latin typeface="EUAlbertina"/>
              </a:rPr>
              <a:t>Pri peroralnih zdravilih je tveganje za neučinkovitost višje od tveganja pri izvajanju individualnega zdravljenja. Ta dodatna pravila so namenjena za preprečitev izgube učinka zdravila, da se tako prepreči razvoj in širjenje odpornosti in kontaminacija ali nenamerno dajanje vrstam, ki niso ciljne, ali ljudem, ali širjenje v okolju. </a:t>
            </a:r>
          </a:p>
          <a:p>
            <a:pPr marL="285750" indent="-285750">
              <a:buFontTx/>
              <a:buChar char="-"/>
            </a:pPr>
            <a:r>
              <a:rPr lang="sl-SI" sz="1800" b="0" i="0" u="none" strike="noStrike" baseline="0">
                <a:solidFill>
                  <a:srgbClr val="000000"/>
                </a:solidFill>
                <a:latin typeface="EUAlbertina"/>
              </a:rPr>
              <a:t>Pravila zajemajo vsa peroralna zdravila z izjemo medicirane krme, ki jo zmeša nosilec dejavnosti poslovanja s krmo. Ta uredba se uporablja za odobrena in predpisana zdravila za uporabo v veterinarski medicini, ki se dajejo peroralno v pitni vodi, zmešajo v krmo ali nanesejo na površino krme tik pred krmljenjem ter ki jih imetnik živali daje živalim za proizvodnjo živil.</a:t>
            </a:r>
          </a:p>
          <a:p>
            <a:pPr marL="285750" indent="-285750">
              <a:buFontTx/>
              <a:buChar char="-"/>
            </a:pPr>
            <a:r>
              <a:rPr lang="sl-SI" sz="1800" b="0" i="0" u="none" strike="noStrike" baseline="0">
                <a:solidFill>
                  <a:srgbClr val="000000"/>
                </a:solidFill>
                <a:latin typeface="EUAlbertina"/>
              </a:rPr>
              <a:t>Veterinarji imajo pri tem ključno vlogo: preden predpišejo recept, morajo poznati razmere na kmetijskem gospodarstvu, opremo, krmo itd., da se lahko prepričajo glede učinkovitosti zdravila za uporabo v veterinarski medicini. Poleg tega morajo lastniku živali svetovati, kako naj zavrže ali odstrani preostala zdravila. </a:t>
            </a:r>
          </a:p>
          <a:p>
            <a:r>
              <a:rPr lang="sl-SI" sz="1800" b="0" i="0" u="none" strike="noStrike" baseline="0">
                <a:solidFill>
                  <a:srgbClr val="000000"/>
                </a:solidFill>
                <a:latin typeface="EUAlbertina"/>
              </a:rPr>
              <a:t>- Peroralno dajanje zdravila za uporabo v veterinarski medicini v trdno krmo lahko povzroči tekmovanje med živalmi za isto krmo, kar povzroči tveganje za premajhno in preveliko odmerjanje.  To je še posebej pomembno pri protimikrobnih snoveh in antiparazitikih, saj prispeva k razvoju mikrobne odpornosti in odpornosti proti antiparazitikom. Zato bi moralo biti predpisovanje in peroralno dajanje protimikrobnega ali antiparazitnega zdravila za uporabo v veterinarski medicini z mešanjem v trdno krmo ali nanašanjem na površino trdne krme tik pred krmljenjem dovoljeno le, kadar se živali krmijo posamično ali kadar je mogoče učinkovito nadzorovati vnos zdravila za uporabo v veterinarski medicini pri posamezni živali v majhni skupini živali.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0" i="0" u="none" strike="noStrike" baseline="0">
                <a:solidFill>
                  <a:srgbClr val="000000"/>
                </a:solidFill>
                <a:latin typeface="EUAlbertina"/>
              </a:rPr>
              <a:t>DODATNI DIAPOZITIVI V PRIMERU VPRAŠANJ O PEROALNEM ZDRAVILU</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sl-SI" sz="1800" b="0" i="0" u="none" strike="noStrike" baseline="0">
                <a:solidFill>
                  <a:srgbClr val="000000"/>
                </a:solidFill>
                <a:latin typeface="EUAlbertina"/>
              </a:rPr>
              <a:t>Pri peroralnih zdravilih je tveganje za neučinkovitost višje od tveganja pri izvajanju individualnega zdravljenja. Ta dodatna pravila so namenjena za preprečitev izgube učinka zdravila, da se tako prepreči razvoj in širjenje odpornosti in kontaminacija ali nenamerno dajanje vrstam, ki niso ciljne, ali ljudem, ali širjenje v okolju. </a:t>
            </a:r>
          </a:p>
          <a:p>
            <a:pPr marL="285750" indent="-285750">
              <a:buFontTx/>
              <a:buChar char="-"/>
            </a:pPr>
            <a:r>
              <a:rPr lang="sl-SI" sz="1800" b="0" i="0" u="none" strike="noStrike" baseline="0">
                <a:solidFill>
                  <a:srgbClr val="000000"/>
                </a:solidFill>
                <a:latin typeface="EUAlbertina"/>
              </a:rPr>
              <a:t>Pravila zajemajo vsa peroralna zdravila z izjemo medicirane krme, ki jo zmeša nosilec dejavnosti poslovanja s krmo. </a:t>
            </a:r>
          </a:p>
          <a:p>
            <a:pPr marL="285750" indent="-285750">
              <a:buFontTx/>
              <a:buChar char="-"/>
            </a:pPr>
            <a:r>
              <a:rPr lang="sl-SI" sz="1800" b="0" i="0" u="none" strike="noStrike" baseline="0">
                <a:solidFill>
                  <a:srgbClr val="000000"/>
                </a:solidFill>
                <a:latin typeface="EUAlbertina"/>
              </a:rPr>
              <a:t>Veterinarji imajo pri tem ključno vlogo: preden predpišejo recept, morajo poznati razmere na kmetijskem gospodarstvu, opremo, krmo itd., da se lahko prepričajo glede učinkovitosti zdravila za uporabo v veterinarski medicini. Poleg tega morajo lastniku živali svetovati, kako naj zavrže ali odstrani preostala zdravila. </a:t>
            </a:r>
          </a:p>
          <a:p>
            <a:r>
              <a:rPr lang="sl-SI" sz="1800" b="0" i="0" u="none" strike="noStrike" baseline="0">
                <a:solidFill>
                  <a:srgbClr val="000000"/>
                </a:solidFill>
                <a:latin typeface="EUAlbertina"/>
              </a:rPr>
              <a:t>- Peroralno dajanje zdravila za uporabo v veterinarski medicini v trdno krmo lahko povzroči tekmovanje med živalmi za isto krmo, kar povzroči tveganje za premajhno in preveliko odmerjanje.  To je še posebej pomembno pri protimikrobnih snoveh in antiparazitikih, saj prispeva k razvoju mikrobne odpornosti in odpornosti proti antiparazitikom. Zato bi moralo biti predpisovanje in peroralno dajanje protimikrobnega ali antiparazitnega zdravila za uporabo v veterinarski medicini z mešanjem v trdno krmo ali nanašanjem na površino trdne krme tik pred krmljenjem dovoljeno le, kadar se živali krmijo posamično ali kadar je mogoče učinkovito nadzorovati vnos zdravila za uporabo v veterinarski medicini pri posamezni živali v majhni skupini živali.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0" i="0" u="none" strike="noStrike" baseline="0">
                <a:solidFill>
                  <a:srgbClr val="000000"/>
                </a:solidFill>
                <a:latin typeface="EUAlbertina"/>
              </a:rPr>
              <a:t>DODATNI DIAPOZITIVI V PRIMERU VPRAŠANJ O PEROALNEM ZDRAVILU</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sl-SI" sz="1800" b="0" i="0" u="none" strike="noStrike" baseline="0">
                <a:solidFill>
                  <a:srgbClr val="000000"/>
                </a:solidFill>
                <a:latin typeface="EUAlbertina"/>
              </a:rPr>
              <a:t>Pri peroralnih zdravilih je tveganje za neučinkovitost višje od tveganja pri izvajanju individualnega zdravljenja. Ta dodatna pravila so namenjena za preprečitev izgube učinka zdravila, da se tako prepreči razvoj in širjenje odpornosti in kontaminacija ali nenamerno dajanje vrstam, ki niso ciljne, ali ljudem, ali širjenje v okolju. </a:t>
            </a:r>
          </a:p>
          <a:p>
            <a:pPr marL="285750" indent="-285750">
              <a:buFontTx/>
              <a:buChar char="-"/>
            </a:pPr>
            <a:r>
              <a:rPr lang="sl-SI" sz="1800" b="0" i="0" u="none" strike="noStrike" baseline="0">
                <a:solidFill>
                  <a:srgbClr val="000000"/>
                </a:solidFill>
                <a:latin typeface="EUAlbertina"/>
              </a:rPr>
              <a:t>Pravila zajemajo vsa peroralna zdravila z izjemo medicirane krme, ki jo zmeša nosilec dejavnosti poslovanja s krmo. </a:t>
            </a:r>
          </a:p>
          <a:p>
            <a:pPr marL="285750" indent="-285750">
              <a:buFontTx/>
              <a:buChar char="-"/>
            </a:pPr>
            <a:r>
              <a:rPr lang="sl-SI" sz="1800" b="0" i="0" u="none" strike="noStrike" baseline="0">
                <a:solidFill>
                  <a:srgbClr val="000000"/>
                </a:solidFill>
                <a:latin typeface="EUAlbertina"/>
              </a:rPr>
              <a:t>Veterinarji imajo pri tem ključno vlogo: preden predpišejo recept, morajo poznati razmere na kmetijskem gospodarstvu, opremo, krmo itd., da se lahko prepričajo glede učinkovitosti zdravila za uporabo v veterinarski medicini. Poleg tega morajo lastniku živali svetovati, kako naj zavrže ali odstrani preostala zdravila. </a:t>
            </a:r>
          </a:p>
          <a:p>
            <a:r>
              <a:rPr lang="sl-SI" sz="1800" b="0" i="0" u="none" strike="noStrike" baseline="0">
                <a:solidFill>
                  <a:srgbClr val="000000"/>
                </a:solidFill>
                <a:latin typeface="EUAlbertina"/>
              </a:rPr>
              <a:t>- Peroralno dajanje zdravila za uporabo v veterinarski medicini v trdno krmo lahko povzroči tekmovanje med živalmi za isto krmo, kar povzroči tveganje za premajhno in preveliko odmerjanje.  To je še posebej pomembno pri protimikrobnih snoveh in antiparazitikih, saj prispeva k razvoju mikrobne odpornosti in odpornosti proti antiparazitikom. Zato bi moralo biti predpisovanje in peroralno dajanje protimikrobnega ali antiparazitnega zdravila za uporabo v veterinarski medicini z mešanjem v trdno krmo ali nanašanjem na površino trdne krme tik pred krmljenjem dovoljeno le, kadar se živali krmijo posamično ali kadar je mogoče učinkovito nadzorovati vnos zdravila za uporabo v veterinarski medicini pri posamezni živali v majhni skupini živali.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EFF6541-F716-4D33-934D-D3783B7243DD}" type="slidenum">
              <a:rPr lang="es-ES" smtClean="0"/>
              <a:t>13</a:t>
            </a:fld>
            <a:endParaRPr lang="es-ES"/>
          </a:p>
        </p:txBody>
      </p:sp>
    </p:spTree>
    <p:extLst>
      <p:ext uri="{BB962C8B-B14F-4D97-AF65-F5344CB8AC3E}">
        <p14:creationId xmlns:p14="http://schemas.microsoft.com/office/powerpoint/2010/main" val="42557616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200329"/>
          </a:xfrm>
          <a:prstGeom prst="rect">
            <a:avLst/>
          </a:prstGeom>
          <a:noFill/>
        </p:spPr>
        <p:txBody>
          <a:bodyPr wrap="square" rtlCol="0">
            <a:spAutoFit/>
          </a:bodyPr>
          <a:lstStyle/>
          <a:p>
            <a:pPr algn="l"/>
            <a:r>
              <a:rPr lang="en-GB" sz="2400" noProof="0" dirty="0" err="1">
                <a:solidFill>
                  <a:srgbClr val="003399"/>
                </a:solidFill>
                <a:latin typeface="EC Square Sans Pro" panose="020B0506040000020004" pitchFamily="34" charset="0"/>
              </a:rPr>
              <a:t>Praktično</a:t>
            </a:r>
            <a:r>
              <a:rPr lang="en-GB" sz="2400" noProof="0" dirty="0">
                <a:solidFill>
                  <a:srgbClr val="003399"/>
                </a:solidFill>
                <a:latin typeface="EC Square Sans Pro" panose="020B0506040000020004" pitchFamily="34" charset="0"/>
              </a:rPr>
              <a:t> </a:t>
            </a:r>
            <a:r>
              <a:rPr lang="en-GB" sz="2400" noProof="0" dirty="0" err="1">
                <a:solidFill>
                  <a:srgbClr val="003399"/>
                </a:solidFill>
                <a:latin typeface="EC Square Sans Pro" panose="020B0506040000020004" pitchFamily="34" charset="0"/>
              </a:rPr>
              <a:t>usposabljanje</a:t>
            </a:r>
            <a:r>
              <a:rPr lang="en-GB" sz="2400" noProof="0" dirty="0">
                <a:solidFill>
                  <a:srgbClr val="003399"/>
                </a:solidFill>
                <a:latin typeface="EC Square Sans Pro" panose="020B0506040000020004" pitchFamily="34" charset="0"/>
              </a:rPr>
              <a:t> za </a:t>
            </a:r>
            <a:r>
              <a:rPr lang="en-GB" sz="2400" noProof="0" dirty="0" err="1">
                <a:solidFill>
                  <a:srgbClr val="003399"/>
                </a:solidFill>
                <a:latin typeface="EC Square Sans Pro" panose="020B0506040000020004" pitchFamily="34" charset="0"/>
              </a:rPr>
              <a:t>kmete</a:t>
            </a:r>
            <a:r>
              <a:rPr lang="en-GB" sz="2400" noProof="0" dirty="0">
                <a:solidFill>
                  <a:srgbClr val="003399"/>
                </a:solidFill>
                <a:latin typeface="EC Square Sans Pro" panose="020B0506040000020004" pitchFamily="34" charset="0"/>
              </a:rPr>
              <a:t> in </a:t>
            </a:r>
            <a:r>
              <a:rPr lang="en-GB" sz="2400" noProof="0" dirty="0" err="1">
                <a:solidFill>
                  <a:srgbClr val="003399"/>
                </a:solidFill>
                <a:latin typeface="EC Square Sans Pro" panose="020B0506040000020004" pitchFamily="34" charset="0"/>
              </a:rPr>
              <a:t>veterinarje</a:t>
            </a:r>
            <a:r>
              <a:rPr lang="en-GB" sz="2400" noProof="0" dirty="0">
                <a:solidFill>
                  <a:srgbClr val="003399"/>
                </a:solidFill>
                <a:latin typeface="EC Square Sans Pro" panose="020B0506040000020004" pitchFamily="34" charset="0"/>
              </a:rPr>
              <a:t>:</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Novi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ukrepi</a:t>
            </a:r>
            <a:r>
              <a:rPr lang="pl-PL" sz="2400" noProof="0" dirty="0">
                <a:solidFill>
                  <a:srgbClr val="003399"/>
                </a:solidFill>
                <a:latin typeface="EC Square Sans Pro" panose="020B0506040000020004" pitchFamily="34" charset="0"/>
              </a:rPr>
              <a:t> za boj </a:t>
            </a:r>
            <a:r>
              <a:rPr lang="pl-PL" sz="2400" noProof="0" dirty="0" err="1">
                <a:solidFill>
                  <a:srgbClr val="003399"/>
                </a:solidFill>
                <a:latin typeface="EC Square Sans Pro" panose="020B0506040000020004" pitchFamily="34" charset="0"/>
              </a:rPr>
              <a:t>proti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protimikrobni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odpornosti</a:t>
            </a:r>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12/9/2024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12/9/2024</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12/9/2024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pisrs.si/pregledPredpisa?id=ZAKO4370"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sl-SI"/>
              <a:t>SLOVENIJA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sl-SI"/>
              <a:t>12. december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sl-SI" sz="2750" b="1">
                <a:latin typeface="EC Square Sans Pro"/>
                <a:cs typeface="Arial"/>
              </a:rPr>
              <a:t>Delegirana uredba</a:t>
            </a:r>
            <a:r>
              <a:rPr lang="sl-SI" sz="2750" b="1">
                <a:solidFill>
                  <a:srgbClr val="FFFFFF"/>
                </a:solidFill>
                <a:latin typeface="EC Square Sans Pro"/>
                <a:cs typeface="Arial"/>
              </a:rPr>
              <a:t> </a:t>
            </a:r>
            <a:r>
              <a:rPr lang="sl-SI" sz="2750" b="1">
                <a:latin typeface="EC Square Sans Pro"/>
                <a:cs typeface="Arial"/>
              </a:rPr>
              <a:t>(EU) 2024/1159 o</a:t>
            </a:r>
            <a:r>
              <a:rPr lang="sl-SI" sz="2750" b="1">
                <a:solidFill>
                  <a:srgbClr val="FF0000"/>
                </a:solidFill>
                <a:latin typeface="EC Square Sans Pro"/>
                <a:cs typeface="Arial"/>
              </a:rPr>
              <a:t> </a:t>
            </a:r>
            <a:r>
              <a:rPr lang="sl-SI" sz="2750" b="1">
                <a:latin typeface="EC Square Sans Pro"/>
                <a:cs typeface="Arial"/>
              </a:rPr>
              <a:t>peroralnem dajanju</a:t>
            </a: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sl-SI" sz="1950">
                <a:solidFill>
                  <a:srgbClr val="003399"/>
                </a:solidFill>
                <a:latin typeface="EC Square Sans Pro"/>
                <a:ea typeface="+mn-ea"/>
                <a:cs typeface="Arial"/>
              </a:rPr>
              <a:t>Država članica lahko pripravi nadaljnje nacionalne smernice za olajšanje uvajanja omenjene uredbe.</a:t>
            </a: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sl-SI" sz="1996">
                <a:solidFill>
                  <a:srgbClr val="003399"/>
                </a:solidFill>
                <a:latin typeface="EC Square Sans Pro" panose="020B0506040000020004" pitchFamily="34" charset="0"/>
                <a:ea typeface="+mn-ea"/>
                <a:cs typeface="Arial" panose="020B0604020202020204" pitchFamily="34" charset="0"/>
              </a:rPr>
              <a:t>V veljavo stopi 9. novembra 2025.</a:t>
            </a:r>
          </a:p>
          <a:p>
            <a:pPr algn="l" defTabSz="912754" rtl="0"/>
            <a:r>
              <a:rPr lang="sl-SI" sz="1996">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sl-SI" sz="1048" b="1">
                <a:solidFill>
                  <a:srgbClr val="FFFFFF"/>
                </a:solidFill>
                <a:latin typeface="Montserrat" panose="00000500000000000000" pitchFamily="2" charset="0"/>
              </a:rPr>
              <a:t>Določa pravila za zagotovitev učinkovite in varne uporabe zdravil za uporabo v veterinarski medicini, ki so odobrena in se predpisujejo za peroralno dajanje, razen prek medicirane krme, in jih imetnik živali daje živalim za proizvodnjo živil</a:t>
            </a: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3587750"/>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sl-SI" sz="4400" b="1" dirty="0">
                <a:solidFill>
                  <a:srgbClr val="002060"/>
                </a:solidFill>
                <a:latin typeface="EC Square Sans Pro"/>
                <a:cs typeface="Arial"/>
              </a:rPr>
              <a:t>Nacionalne določbe</a:t>
            </a:r>
          </a:p>
        </p:txBody>
      </p:sp>
      <p:pic>
        <p:nvPicPr>
          <p:cNvPr id="1026" name="Picture 2">
            <a:extLst>
              <a:ext uri="{FF2B5EF4-FFF2-40B4-BE49-F238E27FC236}">
                <a16:creationId xmlns:a16="http://schemas.microsoft.com/office/drawing/2014/main" id="{C1D5949A-604B-5DCA-F9D7-6283E62E58F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5638800" y="2920184"/>
            <a:ext cx="2895600" cy="1683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1EE335F2-258E-3E7C-DC91-1B418A4D0FBD}"/>
              </a:ext>
            </a:extLst>
          </p:cNvPr>
          <p:cNvSpPr>
            <a:spLocks noGrp="1"/>
          </p:cNvSpPr>
          <p:nvPr>
            <p:ph type="title"/>
          </p:nvPr>
        </p:nvSpPr>
        <p:spPr>
          <a:xfrm>
            <a:off x="609600" y="275146"/>
            <a:ext cx="10972800" cy="1145117"/>
          </a:xfrm>
        </p:spPr>
        <p:txBody>
          <a:bodyPr>
            <a:normAutofit/>
          </a:bodyPr>
          <a:lstStyle/>
          <a:p>
            <a:r>
              <a:rPr lang="sl-SI" dirty="0"/>
              <a:t>Vir: EMA</a:t>
            </a:r>
          </a:p>
        </p:txBody>
      </p:sp>
      <p:pic>
        <p:nvPicPr>
          <p:cNvPr id="5" name="Slika 4" descr="Slika, ki vsebuje besede besedilo, posnetek zaslona, vrstica, električno modra&#10;&#10;Opis je samodejno ustvarjen">
            <a:extLst>
              <a:ext uri="{FF2B5EF4-FFF2-40B4-BE49-F238E27FC236}">
                <a16:creationId xmlns:a16="http://schemas.microsoft.com/office/drawing/2014/main" id="{C9E06726-FDE6-37E3-3F5F-F22AF61F9DF1}"/>
              </a:ext>
            </a:extLst>
          </p:cNvPr>
          <p:cNvPicPr>
            <a:picLocks noChangeAspect="1"/>
          </p:cNvPicPr>
          <p:nvPr/>
        </p:nvPicPr>
        <p:blipFill>
          <a:blip r:embed="rId2"/>
          <a:srcRect l="12278" r="-1" b="-1"/>
          <a:stretch/>
        </p:blipFill>
        <p:spPr>
          <a:xfrm>
            <a:off x="990600" y="847704"/>
            <a:ext cx="10972800" cy="4534344"/>
          </a:xfrm>
          <a:prstGeom prst="rect">
            <a:avLst/>
          </a:prstGeom>
          <a:noFill/>
        </p:spPr>
      </p:pic>
      <p:sp>
        <p:nvSpPr>
          <p:cNvPr id="6" name="Elipsa 5">
            <a:extLst>
              <a:ext uri="{FF2B5EF4-FFF2-40B4-BE49-F238E27FC236}">
                <a16:creationId xmlns:a16="http://schemas.microsoft.com/office/drawing/2014/main" id="{2FEB08CE-7AF2-8954-F151-78A8EEAA2B93}"/>
              </a:ext>
            </a:extLst>
          </p:cNvPr>
          <p:cNvSpPr/>
          <p:nvPr/>
        </p:nvSpPr>
        <p:spPr>
          <a:xfrm>
            <a:off x="9448800" y="1509470"/>
            <a:ext cx="381000" cy="352309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ln>
                <a:solidFill>
                  <a:srgbClr val="C00000"/>
                </a:solidFill>
              </a:ln>
              <a:noFill/>
            </a:endParaRPr>
          </a:p>
        </p:txBody>
      </p:sp>
      <p:pic>
        <p:nvPicPr>
          <p:cNvPr id="8" name="Slika 7">
            <a:extLst>
              <a:ext uri="{FF2B5EF4-FFF2-40B4-BE49-F238E27FC236}">
                <a16:creationId xmlns:a16="http://schemas.microsoft.com/office/drawing/2014/main" id="{358FF953-84FF-8789-71A0-F577A1C49C8D}"/>
              </a:ext>
            </a:extLst>
          </p:cNvPr>
          <p:cNvPicPr>
            <a:picLocks noChangeAspect="1"/>
          </p:cNvPicPr>
          <p:nvPr/>
        </p:nvPicPr>
        <p:blipFill>
          <a:blip r:embed="rId3"/>
          <a:stretch>
            <a:fillRect/>
          </a:stretch>
        </p:blipFill>
        <p:spPr>
          <a:xfrm>
            <a:off x="470993" y="5035550"/>
            <a:ext cx="3226219" cy="1737195"/>
          </a:xfrm>
          <a:prstGeom prst="rect">
            <a:avLst/>
          </a:prstGeom>
        </p:spPr>
      </p:pic>
      <p:sp>
        <p:nvSpPr>
          <p:cNvPr id="9" name="PoljeZBesedilom 8">
            <a:extLst>
              <a:ext uri="{FF2B5EF4-FFF2-40B4-BE49-F238E27FC236}">
                <a16:creationId xmlns:a16="http://schemas.microsoft.com/office/drawing/2014/main" id="{DAF3CBD3-AF3C-5930-57CE-5C5A94852525}"/>
              </a:ext>
            </a:extLst>
          </p:cNvPr>
          <p:cNvSpPr txBox="1"/>
          <p:nvPr/>
        </p:nvSpPr>
        <p:spPr>
          <a:xfrm>
            <a:off x="3962400" y="6483350"/>
            <a:ext cx="1326004" cy="369332"/>
          </a:xfrm>
          <a:prstGeom prst="rect">
            <a:avLst/>
          </a:prstGeom>
          <a:noFill/>
        </p:spPr>
        <p:txBody>
          <a:bodyPr wrap="none" rtlCol="0">
            <a:spAutoFit/>
          </a:bodyPr>
          <a:lstStyle/>
          <a:p>
            <a:r>
              <a:rPr lang="sl-SI" dirty="0"/>
              <a:t>EMA, 2015</a:t>
            </a:r>
          </a:p>
        </p:txBody>
      </p:sp>
    </p:spTree>
    <p:extLst>
      <p:ext uri="{BB962C8B-B14F-4D97-AF65-F5344CB8AC3E}">
        <p14:creationId xmlns:p14="http://schemas.microsoft.com/office/powerpoint/2010/main" val="382270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20DF4F01-821C-49D1-F816-8BDA8C8354D7}"/>
              </a:ext>
            </a:extLst>
          </p:cNvPr>
          <p:cNvSpPr>
            <a:spLocks noGrp="1"/>
          </p:cNvSpPr>
          <p:nvPr>
            <p:ph type="body" sz="quarter" idx="10"/>
          </p:nvPr>
        </p:nvSpPr>
        <p:spPr/>
        <p:txBody>
          <a:bodyPr/>
          <a:lstStyle/>
          <a:p>
            <a:r>
              <a:rPr lang="sl-SI" dirty="0"/>
              <a:t>VETERINARSKI NADZOR</a:t>
            </a:r>
          </a:p>
          <a:p>
            <a:endParaRPr lang="sl-SI" dirty="0"/>
          </a:p>
        </p:txBody>
      </p:sp>
      <p:sp>
        <p:nvSpPr>
          <p:cNvPr id="5" name="Označba mesta besedila 4">
            <a:extLst>
              <a:ext uri="{FF2B5EF4-FFF2-40B4-BE49-F238E27FC236}">
                <a16:creationId xmlns:a16="http://schemas.microsoft.com/office/drawing/2014/main" id="{1A13F375-0438-7741-EB37-5B294CEF4717}"/>
              </a:ext>
            </a:extLst>
          </p:cNvPr>
          <p:cNvSpPr>
            <a:spLocks noGrp="1"/>
          </p:cNvSpPr>
          <p:nvPr>
            <p:ph type="body" sz="quarter" idx="11"/>
          </p:nvPr>
        </p:nvSpPr>
        <p:spPr>
          <a:xfrm>
            <a:off x="685800" y="1301750"/>
            <a:ext cx="9677400" cy="4591049"/>
          </a:xfrm>
        </p:spPr>
        <p:txBody>
          <a:bodyPr/>
          <a:lstStyle/>
          <a:p>
            <a:pPr marL="0" indent="0">
              <a:buNone/>
            </a:pPr>
            <a:r>
              <a:rPr lang="sl-SI" dirty="0"/>
              <a:t>PRAVNA OSNOVA: </a:t>
            </a:r>
          </a:p>
          <a:p>
            <a:pPr marL="285750" indent="-285750">
              <a:buFont typeface="Wingdings" panose="05000000000000000000" pitchFamily="2" charset="2"/>
              <a:buChar char="Ø"/>
            </a:pPr>
            <a:r>
              <a:rPr lang="sl-SI" dirty="0"/>
              <a:t>ZAKON O ZDRAVILIH</a:t>
            </a:r>
          </a:p>
          <a:p>
            <a:pPr marL="285750" indent="-285750">
              <a:buFont typeface="Wingdings" panose="05000000000000000000" pitchFamily="2" charset="2"/>
              <a:buChar char="Ø"/>
            </a:pPr>
            <a:r>
              <a:rPr lang="sl-SI" dirty="0"/>
              <a:t>ZAKON O VETERINARSTVU</a:t>
            </a:r>
          </a:p>
          <a:p>
            <a:pPr marL="285750" indent="-285750">
              <a:buFont typeface="Wingdings" panose="05000000000000000000" pitchFamily="2" charset="2"/>
              <a:buChar char="Ø"/>
            </a:pPr>
            <a:r>
              <a:rPr lang="sl-SI" dirty="0">
                <a:solidFill>
                  <a:srgbClr val="FFFF00"/>
                </a:solidFill>
              </a:rPr>
              <a:t>ZAKON O VETERINARSKIH MERILIH IN SKLADNOSTI (ZVMS) </a:t>
            </a:r>
            <a:r>
              <a:rPr lang="sl-SI" dirty="0">
                <a:solidFill>
                  <a:srgbClr val="FFFF00"/>
                </a:solidFill>
                <a:hlinkClick r:id="rId3"/>
              </a:rPr>
              <a:t>https://pisrs.si/pregledPredpisa?id=ZAKO4370</a:t>
            </a:r>
            <a:r>
              <a:rPr lang="sl-SI" dirty="0">
                <a:solidFill>
                  <a:srgbClr val="FFFF00"/>
                </a:solidFill>
              </a:rPr>
              <a:t> </a:t>
            </a:r>
          </a:p>
          <a:p>
            <a:endParaRPr lang="sl-SI" dirty="0"/>
          </a:p>
          <a:p>
            <a:r>
              <a:rPr lang="sl-SI" dirty="0"/>
              <a:t>PODELJUJE PRISTOJNOSTI IN POOBLASTILA GLEDE DAJANJA V PROMET IN TRGOVANJA</a:t>
            </a:r>
          </a:p>
          <a:p>
            <a:r>
              <a:rPr lang="sl-SI" dirty="0"/>
              <a:t>SLEDLJIVOST – OBVEZNE EVIDENCE</a:t>
            </a:r>
          </a:p>
          <a:p>
            <a:r>
              <a:rPr lang="sl-SI" dirty="0"/>
              <a:t>SPREMLJANJE UČINKOVITOSTI</a:t>
            </a:r>
          </a:p>
          <a:p>
            <a:r>
              <a:rPr lang="sl-SI" dirty="0"/>
              <a:t>UPORABNIKI – STROKOVNA UPORABA, IZDAJANJE</a:t>
            </a:r>
          </a:p>
          <a:p>
            <a:r>
              <a:rPr lang="sl-SI" dirty="0"/>
              <a:t>PREDISUJE NADZOR</a:t>
            </a:r>
          </a:p>
          <a:p>
            <a:r>
              <a:rPr lang="sl-SI" dirty="0"/>
              <a:t>INFORMACIJSKI SISTEM ZA SPREMLJANJE</a:t>
            </a:r>
          </a:p>
          <a:p>
            <a:r>
              <a:rPr lang="sl-SI" dirty="0"/>
              <a:t>PREDPISUJE KAZNI ZA NEUPOŠTEVANJE</a:t>
            </a:r>
          </a:p>
          <a:p>
            <a:pPr marL="457200" marR="0" lvl="1"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rgbClr val="FFFF00"/>
                </a:solidFill>
                <a:effectLst/>
                <a:uLnTx/>
                <a:uFillTx/>
                <a:latin typeface="Calibri"/>
                <a:ea typeface="+mn-ea"/>
                <a:cs typeface="+mn-cs"/>
              </a:rPr>
              <a:t>VETERINARSKA ZDRAVILA</a:t>
            </a:r>
            <a:r>
              <a:rPr kumimoji="0" lang="en-US" sz="1800" b="0" i="0" u="none" strike="noStrike" kern="0" cap="none" spc="0" normalizeH="0" baseline="0" noProof="0" dirty="0">
                <a:ln>
                  <a:noFill/>
                </a:ln>
                <a:solidFill>
                  <a:srgbClr val="FFFF00"/>
                </a:solidFill>
                <a:effectLst/>
                <a:uLnTx/>
                <a:uFillTx/>
                <a:latin typeface="Calibri"/>
                <a:ea typeface="+mn-ea"/>
                <a:cs typeface="+mn-cs"/>
              </a:rPr>
              <a:t>: </a:t>
            </a:r>
            <a:r>
              <a:rPr kumimoji="0" lang="sl-SI" sz="1800" b="0" i="0" u="none" strike="noStrike" kern="0" cap="none" spc="0" normalizeH="0" baseline="0" noProof="0" dirty="0">
                <a:ln>
                  <a:noFill/>
                </a:ln>
                <a:solidFill>
                  <a:srgbClr val="FFFF00"/>
                </a:solidFill>
                <a:effectLst/>
                <a:uLnTx/>
                <a:uFillTx/>
                <a:latin typeface="Calibri"/>
                <a:ea typeface="+mn-ea"/>
                <a:cs typeface="+mn-cs"/>
              </a:rPr>
              <a:t>ČLENI</a:t>
            </a:r>
            <a:r>
              <a:rPr kumimoji="0" lang="en-US" sz="1800" b="0" i="0" u="none" strike="noStrike" kern="0" cap="none" spc="0" normalizeH="0" baseline="0" noProof="0" dirty="0">
                <a:ln>
                  <a:noFill/>
                </a:ln>
                <a:solidFill>
                  <a:srgbClr val="FFFF00"/>
                </a:solidFill>
                <a:effectLst/>
                <a:uLnTx/>
                <a:uFillTx/>
                <a:latin typeface="Calibri"/>
                <a:ea typeface="+mn-ea"/>
                <a:cs typeface="+mn-cs"/>
              </a:rPr>
              <a:t> - 34, 35, 36</a:t>
            </a:r>
          </a:p>
          <a:p>
            <a:pPr marL="457200" marR="0" lvl="1"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rgbClr val="FFFF00"/>
                </a:solidFill>
                <a:effectLst/>
                <a:uLnTx/>
                <a:uFillTx/>
                <a:latin typeface="Calibri"/>
                <a:ea typeface="+mn-ea"/>
                <a:cs typeface="+mn-cs"/>
              </a:rPr>
              <a:t>MEDICIRANA KRMA</a:t>
            </a:r>
            <a:r>
              <a:rPr kumimoji="0" lang="en-US" sz="1800" b="0" i="0" u="none" strike="noStrike" kern="0" cap="none" spc="0" normalizeH="0" baseline="0" noProof="0" dirty="0">
                <a:ln>
                  <a:noFill/>
                </a:ln>
                <a:solidFill>
                  <a:srgbClr val="FFFF00"/>
                </a:solidFill>
                <a:effectLst/>
                <a:uLnTx/>
                <a:uFillTx/>
                <a:latin typeface="Calibri"/>
                <a:ea typeface="+mn-ea"/>
                <a:cs typeface="+mn-cs"/>
              </a:rPr>
              <a:t>: </a:t>
            </a:r>
            <a:r>
              <a:rPr kumimoji="0" lang="sl-SI" sz="1800" b="0" i="0" u="none" strike="noStrike" kern="0" cap="none" spc="0" normalizeH="0" baseline="0" noProof="0" dirty="0">
                <a:ln>
                  <a:noFill/>
                </a:ln>
                <a:solidFill>
                  <a:srgbClr val="FFFF00"/>
                </a:solidFill>
                <a:effectLst/>
                <a:uLnTx/>
                <a:uFillTx/>
                <a:latin typeface="Calibri"/>
                <a:ea typeface="+mn-ea"/>
                <a:cs typeface="+mn-cs"/>
              </a:rPr>
              <a:t>ČLEN</a:t>
            </a:r>
            <a:r>
              <a:rPr kumimoji="0" lang="en-US" sz="1800" b="0" i="0" u="none" strike="noStrike" kern="0" cap="none" spc="0" normalizeH="0" baseline="0" noProof="0" dirty="0">
                <a:ln>
                  <a:noFill/>
                </a:ln>
                <a:solidFill>
                  <a:srgbClr val="FFFF00"/>
                </a:solidFill>
                <a:effectLst/>
                <a:uLnTx/>
                <a:uFillTx/>
                <a:latin typeface="Calibri"/>
                <a:ea typeface="+mn-ea"/>
                <a:cs typeface="+mn-cs"/>
              </a:rPr>
              <a:t> 29</a:t>
            </a:r>
          </a:p>
          <a:p>
            <a:pPr marL="0" indent="0">
              <a:buNone/>
            </a:pPr>
            <a:endParaRPr lang="sl-SI" dirty="0"/>
          </a:p>
        </p:txBody>
      </p:sp>
      <p:pic>
        <p:nvPicPr>
          <p:cNvPr id="6" name="Slika 5">
            <a:extLst>
              <a:ext uri="{FF2B5EF4-FFF2-40B4-BE49-F238E27FC236}">
                <a16:creationId xmlns:a16="http://schemas.microsoft.com/office/drawing/2014/main" id="{D80FB82D-7194-B4DF-0E80-18E83DDC075D}"/>
              </a:ext>
            </a:extLst>
          </p:cNvPr>
          <p:cNvPicPr>
            <a:picLocks noChangeAspect="1"/>
          </p:cNvPicPr>
          <p:nvPr/>
        </p:nvPicPr>
        <p:blipFill>
          <a:blip r:embed="rId4"/>
          <a:stretch>
            <a:fillRect/>
          </a:stretch>
        </p:blipFill>
        <p:spPr>
          <a:xfrm>
            <a:off x="5943600" y="4806950"/>
            <a:ext cx="6075904" cy="1828800"/>
          </a:xfrm>
          <a:prstGeom prst="rect">
            <a:avLst/>
          </a:prstGeom>
        </p:spPr>
      </p:pic>
    </p:spTree>
    <p:extLst>
      <p:ext uri="{BB962C8B-B14F-4D97-AF65-F5344CB8AC3E}">
        <p14:creationId xmlns:p14="http://schemas.microsoft.com/office/powerpoint/2010/main" val="199343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B2843EAF-17B7-CF0A-62D0-16BBC1D0247F}"/>
              </a:ext>
            </a:extLst>
          </p:cNvPr>
          <p:cNvSpPr>
            <a:spLocks noGrp="1"/>
          </p:cNvSpPr>
          <p:nvPr>
            <p:ph type="body" sz="quarter" idx="10"/>
          </p:nvPr>
        </p:nvSpPr>
        <p:spPr/>
        <p:txBody>
          <a:bodyPr/>
          <a:lstStyle/>
          <a:p>
            <a:r>
              <a:rPr lang="sl-SI" dirty="0"/>
              <a:t>Nacionalni predpisi</a:t>
            </a:r>
          </a:p>
        </p:txBody>
      </p:sp>
      <p:sp>
        <p:nvSpPr>
          <p:cNvPr id="3" name="Označba mesta besedila 2">
            <a:extLst>
              <a:ext uri="{FF2B5EF4-FFF2-40B4-BE49-F238E27FC236}">
                <a16:creationId xmlns:a16="http://schemas.microsoft.com/office/drawing/2014/main" id="{7AB7D62D-8D8C-51B1-7873-B36B5381EF87}"/>
              </a:ext>
            </a:extLst>
          </p:cNvPr>
          <p:cNvSpPr>
            <a:spLocks noGrp="1"/>
          </p:cNvSpPr>
          <p:nvPr>
            <p:ph type="body" sz="quarter" idx="11"/>
          </p:nvPr>
        </p:nvSpPr>
        <p:spPr/>
        <p:txBody>
          <a:bodyPr/>
          <a:lstStyle/>
          <a:p>
            <a:pPr marL="0" indent="0">
              <a:buNone/>
            </a:pPr>
            <a:r>
              <a:rPr lang="sl-SI" dirty="0"/>
              <a:t>SLEDIJO PREDPOSTAVKAMA: Bolje preprečiti kot zdraviti &amp; Politika od kmetije do vilic (sledljivost)</a:t>
            </a:r>
          </a:p>
          <a:p>
            <a:pPr marL="0" indent="0">
              <a:buNone/>
            </a:pPr>
            <a:endParaRPr lang="sl-SI" dirty="0"/>
          </a:p>
          <a:p>
            <a:pPr marL="342900" marR="0" lvl="0" indent="-342900" defTabSz="914400" eaLnBrk="1" fontAlgn="auto" latinLnBrk="0" hangingPunct="1">
              <a:lnSpc>
                <a:spcPct val="100000"/>
              </a:lnSpc>
              <a:spcBef>
                <a:spcPts val="1000"/>
              </a:spcBef>
              <a:spcAft>
                <a:spcPts val="0"/>
              </a:spcAft>
              <a:buClrTx/>
              <a:buSzTx/>
              <a:buFont typeface="+mj-lt"/>
              <a:buAutoNum type="arabicPeriod"/>
              <a:tabLst/>
              <a:defRPr/>
            </a:pP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Agencija</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za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zdravila</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in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medicinske</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pripomočke</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Republike</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Slovenije (JAZMP) –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odgovorna</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za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registracijo</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vzporedni</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uvoz</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in </a:t>
            </a:r>
            <a:r>
              <a:rPr kumimoji="0" lang="en-US" sz="1600" b="1" i="0" u="none" strike="noStrike" kern="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farmakovigilanco</a:t>
            </a:r>
            <a:r>
              <a:rPr kumimoji="0" lang="en-US"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ZDRAVIL ZA VETERINARSKO UPORABO</a:t>
            </a:r>
            <a:endParaRPr kumimoji="0" lang="sl-SI" sz="1600" b="1"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1000"/>
              </a:spcBef>
              <a:spcAft>
                <a:spcPts val="0"/>
              </a:spcAft>
              <a:buClrTx/>
              <a:buSzTx/>
              <a:buFont typeface="+mj-lt"/>
              <a:buAutoNum type="arabicPeriod"/>
              <a:tabLst/>
              <a:defRPr/>
            </a:pPr>
            <a:r>
              <a:rPr kumimoji="0" lang="en-US" sz="16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Uprava</a:t>
            </a:r>
            <a:r>
              <a:rPr kumimoji="0" lang="en-US" sz="1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RS za </a:t>
            </a:r>
            <a:r>
              <a:rPr kumimoji="0" lang="en-US" sz="16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varno</a:t>
            </a:r>
            <a:r>
              <a:rPr kumimoji="0" lang="en-US" sz="1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6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hrano</a:t>
            </a:r>
            <a:r>
              <a:rPr kumimoji="0" lang="en-US" sz="1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6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veterinarstvo</a:t>
            </a:r>
            <a:r>
              <a:rPr kumimoji="0" lang="en-US" sz="1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in </a:t>
            </a:r>
            <a:r>
              <a:rPr kumimoji="0" lang="en-US" sz="16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varstvo</a:t>
            </a:r>
            <a:r>
              <a:rPr kumimoji="0" lang="en-US" sz="1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6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rastlin</a:t>
            </a:r>
            <a:r>
              <a:rPr kumimoji="0" lang="en-US" sz="1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(UVHVVR) – </a:t>
            </a:r>
            <a:r>
              <a:rPr kumimoji="0" lang="en-US" sz="16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pristojna</a:t>
            </a:r>
            <a:r>
              <a:rPr kumimoji="0" lang="en-US" sz="1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za INŠPEKCIJO NAD UPORABO ZDRAVIL ZA VETERINARSKO UPORABO</a:t>
            </a:r>
            <a:endParaRPr kumimoji="0" lang="sl-SI"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1000"/>
              </a:spcBef>
              <a:spcAft>
                <a:spcPts val="0"/>
              </a:spcAft>
              <a:buClrTx/>
              <a:buSzTx/>
              <a:buFont typeface="+mj-lt"/>
              <a:buNone/>
              <a:tabLst/>
              <a:defRPr/>
            </a:pPr>
            <a:endParaRPr kumimoji="0" lang="sl-SI"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1000"/>
              </a:spcBef>
              <a:spcAft>
                <a:spcPts val="0"/>
              </a:spcAft>
              <a:buClrTx/>
              <a:buSzTx/>
              <a:buFont typeface="+mj-lt"/>
              <a:buNone/>
              <a:tabLst/>
              <a:defRPr/>
            </a:pPr>
            <a:r>
              <a:rPr kumimoji="0" lang="sl-SI"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Veljavna zakonodaja je enostavno dostopna na njihovih spletnih straneh:</a:t>
            </a:r>
          </a:p>
          <a:p>
            <a:pPr marL="0" marR="0" lvl="0" indent="0" defTabSz="914400" eaLnBrk="1" fontAlgn="auto" latinLnBrk="0" hangingPunct="1">
              <a:lnSpc>
                <a:spcPct val="100000"/>
              </a:lnSpc>
              <a:spcBef>
                <a:spcPts val="1000"/>
              </a:spcBef>
              <a:spcAft>
                <a:spcPts val="0"/>
              </a:spcAft>
              <a:buClrTx/>
              <a:buSzTx/>
              <a:buFont typeface="+mj-lt"/>
              <a:buNone/>
              <a:tabLst/>
              <a:defRPr/>
            </a:pPr>
            <a:endParaRPr kumimoji="0" lang="sl-SI"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rgbClr val="FFFF00"/>
                </a:solidFill>
                <a:effectLst/>
                <a:uLnTx/>
                <a:uFillTx/>
                <a:latin typeface="Calibri"/>
                <a:ea typeface="+mn-ea"/>
                <a:cs typeface="+mn-cs"/>
              </a:rPr>
              <a:t>https://www.jazmp.si/predpisi/</a:t>
            </a:r>
          </a:p>
          <a:p>
            <a:pPr marL="342900" marR="0" lvl="0" indent="-342900" defTabSz="914400" eaLnBrk="1" fontAlgn="auto" latinLnBrk="0" hangingPunct="1">
              <a:lnSpc>
                <a:spcPct val="100000"/>
              </a:lnSpc>
              <a:spcBef>
                <a:spcPts val="1000"/>
              </a:spcBef>
              <a:spcAft>
                <a:spcPts val="0"/>
              </a:spcAft>
              <a:buClrTx/>
              <a:buSzTx/>
              <a:buFont typeface="+mj-lt"/>
              <a:buAutoNum type="arabicPeriod"/>
              <a:tabLst/>
              <a:defRPr/>
            </a:pPr>
            <a:endParaRPr kumimoji="0" lang="sl-SI" sz="1600" b="0"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457200" marR="0" lvl="1" indent="0" defTabSz="914400" eaLnBrk="1" fontAlgn="auto" latinLnBrk="0" hangingPunct="1">
              <a:lnSpc>
                <a:spcPct val="100000"/>
              </a:lnSpc>
              <a:spcBef>
                <a:spcPts val="0"/>
              </a:spcBef>
              <a:spcAft>
                <a:spcPts val="0"/>
              </a:spcAft>
              <a:buClrTx/>
              <a:buSzTx/>
              <a:buFontTx/>
              <a:buNone/>
              <a:tabLst/>
              <a:defRPr/>
            </a:pPr>
            <a:r>
              <a:rPr kumimoji="0" lang="sl-SI" sz="1800" b="0" i="0" u="none" strike="noStrike" kern="0" cap="none" spc="0" normalizeH="0" baseline="0" noProof="0" dirty="0">
                <a:ln>
                  <a:noFill/>
                </a:ln>
                <a:solidFill>
                  <a:srgbClr val="FF0000"/>
                </a:solidFill>
                <a:effectLst/>
                <a:uLnTx/>
                <a:uFillTx/>
                <a:latin typeface="Calibri"/>
                <a:ea typeface="+mn-ea"/>
                <a:cs typeface="+mn-cs"/>
              </a:rPr>
              <a:t>https://www.gov.si/teme/zdravila-v-veterinarski-medicini</a:t>
            </a:r>
            <a:endParaRPr lang="sl-SI" sz="1600" dirty="0">
              <a:solidFill>
                <a:srgbClr val="FFFFFF"/>
              </a:solidFill>
            </a:endParaRPr>
          </a:p>
        </p:txBody>
      </p:sp>
      <p:pic>
        <p:nvPicPr>
          <p:cNvPr id="5" name="Slika 4" descr="Slika, ki vsebuje besede risanka, ilustracija, oblikovanje&#10;&#10;Opis je samodejno ustvarjen">
            <a:extLst>
              <a:ext uri="{FF2B5EF4-FFF2-40B4-BE49-F238E27FC236}">
                <a16:creationId xmlns:a16="http://schemas.microsoft.com/office/drawing/2014/main" id="{3B9768D2-B922-738E-66DD-BB021CDFB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5178425"/>
            <a:ext cx="3724275" cy="1228725"/>
          </a:xfrm>
          <a:prstGeom prst="rect">
            <a:avLst/>
          </a:prstGeom>
        </p:spPr>
      </p:pic>
      <p:pic>
        <p:nvPicPr>
          <p:cNvPr id="6" name="Slika 5">
            <a:extLst>
              <a:ext uri="{FF2B5EF4-FFF2-40B4-BE49-F238E27FC236}">
                <a16:creationId xmlns:a16="http://schemas.microsoft.com/office/drawing/2014/main" id="{84A7DB02-FDFE-CC7D-285B-FD4261CBD71D}"/>
              </a:ext>
            </a:extLst>
          </p:cNvPr>
          <p:cNvPicPr>
            <a:picLocks noChangeAspect="1"/>
          </p:cNvPicPr>
          <p:nvPr/>
        </p:nvPicPr>
        <p:blipFill>
          <a:blip r:embed="rId3"/>
          <a:stretch>
            <a:fillRect/>
          </a:stretch>
        </p:blipFill>
        <p:spPr>
          <a:xfrm>
            <a:off x="9144000" y="3678238"/>
            <a:ext cx="2647950" cy="1323975"/>
          </a:xfrm>
          <a:prstGeom prst="rect">
            <a:avLst/>
          </a:prstGeom>
        </p:spPr>
      </p:pic>
    </p:spTree>
    <p:extLst>
      <p:ext uri="{BB962C8B-B14F-4D97-AF65-F5344CB8AC3E}">
        <p14:creationId xmlns:p14="http://schemas.microsoft.com/office/powerpoint/2010/main" val="385961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A460FE81-A2C3-D421-5307-8BD21395E484}"/>
              </a:ext>
            </a:extLst>
          </p:cNvPr>
          <p:cNvSpPr>
            <a:spLocks noGrp="1"/>
          </p:cNvSpPr>
          <p:nvPr>
            <p:ph type="body" sz="quarter" idx="10"/>
          </p:nvPr>
        </p:nvSpPr>
        <p:spPr/>
        <p:txBody>
          <a:bodyPr/>
          <a:lstStyle/>
          <a:p>
            <a:r>
              <a:rPr lang="sl-SI" dirty="0"/>
              <a:t>VETERINARJI – dodatno od že povedanega</a:t>
            </a:r>
          </a:p>
        </p:txBody>
      </p:sp>
      <p:sp>
        <p:nvSpPr>
          <p:cNvPr id="3" name="Označba mesta besedila 2">
            <a:extLst>
              <a:ext uri="{FF2B5EF4-FFF2-40B4-BE49-F238E27FC236}">
                <a16:creationId xmlns:a16="http://schemas.microsoft.com/office/drawing/2014/main" id="{B5872C9B-C232-8B55-66E8-D84E0798C7E3}"/>
              </a:ext>
            </a:extLst>
          </p:cNvPr>
          <p:cNvSpPr>
            <a:spLocks noGrp="1"/>
          </p:cNvSpPr>
          <p:nvPr>
            <p:ph type="body" sz="quarter" idx="11"/>
          </p:nvPr>
        </p:nvSpPr>
        <p:spPr>
          <a:xfrm>
            <a:off x="533400" y="1339850"/>
            <a:ext cx="9677400" cy="4191000"/>
          </a:xfrm>
        </p:spPr>
        <p:txBody>
          <a:bodyPr/>
          <a:lstStyle/>
          <a:p>
            <a:pPr marL="0" indent="0">
              <a:buNone/>
            </a:pPr>
            <a:r>
              <a:rPr lang="sl-SI" dirty="0">
                <a:solidFill>
                  <a:srgbClr val="FFFF00"/>
                </a:solidFill>
              </a:rPr>
              <a:t>Skladnost z zakonodajo:</a:t>
            </a:r>
          </a:p>
          <a:p>
            <a:pPr marL="0" indent="0">
              <a:buNone/>
            </a:pPr>
            <a:r>
              <a:rPr lang="sl-SI" dirty="0"/>
              <a:t>Veterinarji morajo zagotoviti, da </a:t>
            </a:r>
            <a:r>
              <a:rPr lang="sl-SI" dirty="0" err="1"/>
              <a:t>medicirana</a:t>
            </a:r>
            <a:r>
              <a:rPr lang="sl-SI" dirty="0"/>
              <a:t> krma ustreza veterinarskemu receptu.</a:t>
            </a:r>
          </a:p>
          <a:p>
            <a:pPr marL="0" indent="0">
              <a:buNone/>
            </a:pPr>
            <a:r>
              <a:rPr lang="sl-SI" dirty="0" err="1"/>
              <a:t>Medicirana</a:t>
            </a:r>
            <a:r>
              <a:rPr lang="sl-SI" dirty="0"/>
              <a:t> krma </a:t>
            </a:r>
            <a:r>
              <a:rPr lang="sl-SI" b="1" dirty="0">
                <a:solidFill>
                  <a:srgbClr val="FF0000"/>
                </a:solidFill>
              </a:rPr>
              <a:t>ne sme vsebovati več kot enega veterinarskega zdravila</a:t>
            </a:r>
            <a:r>
              <a:rPr lang="sl-SI" dirty="0"/>
              <a:t>, ki vsebuje protimikrobna sredstva.</a:t>
            </a:r>
          </a:p>
          <a:p>
            <a:pPr marL="0" marR="0" lvl="0" indent="0" defTabSz="914400" eaLnBrk="1" fontAlgn="auto" latinLnBrk="0" hangingPunct="1">
              <a:lnSpc>
                <a:spcPct val="100000"/>
              </a:lnSpc>
              <a:spcBef>
                <a:spcPts val="998"/>
              </a:spcBef>
              <a:spcAft>
                <a:spcPts val="0"/>
              </a:spcAft>
              <a:buClrTx/>
              <a:buSzTx/>
              <a:buFont typeface="+mj-lt"/>
              <a:buNone/>
              <a:tabLst/>
              <a:defRPr/>
            </a:pPr>
            <a:r>
              <a:rPr kumimoji="0" lang="sl-SI" sz="1597" b="0"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Označevanje in sledenje:</a:t>
            </a:r>
          </a:p>
          <a:p>
            <a:pPr marL="285750" marR="0" lvl="0" indent="-285750" defTabSz="914400" eaLnBrk="1" fontAlgn="auto" latinLnBrk="0" hangingPunct="1">
              <a:lnSpc>
                <a:spcPct val="100000"/>
              </a:lnSpc>
              <a:spcBef>
                <a:spcPts val="998"/>
              </a:spcBef>
              <a:spcAft>
                <a:spcPts val="0"/>
              </a:spcAft>
              <a:buClrTx/>
              <a:buSzTx/>
              <a:buFont typeface="Wingdings" panose="05000000000000000000" pitchFamily="2" charset="2"/>
              <a:buChar char="Ø"/>
              <a:tabLst/>
              <a:defRPr/>
            </a:pPr>
            <a:r>
              <a:rPr kumimoji="0" lang="sl-SI" sz="1597"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Veterinarji morajo poskrbeti za natančne podatke na receptih, vključno z dnevnim odmerkom in predpisano vsebnostjo zdravil.</a:t>
            </a:r>
          </a:p>
          <a:p>
            <a:pPr marL="285750" marR="0" lvl="0" indent="-285750" defTabSz="914400" eaLnBrk="1" fontAlgn="auto" latinLnBrk="0" hangingPunct="1">
              <a:lnSpc>
                <a:spcPct val="100000"/>
              </a:lnSpc>
              <a:spcBef>
                <a:spcPts val="998"/>
              </a:spcBef>
              <a:spcAft>
                <a:spcPts val="0"/>
              </a:spcAft>
              <a:buClrTx/>
              <a:buSzTx/>
              <a:buFont typeface="Wingdings" panose="05000000000000000000" pitchFamily="2" charset="2"/>
              <a:buChar char="Ø"/>
              <a:tabLst/>
              <a:defRPr/>
            </a:pPr>
            <a:r>
              <a:rPr kumimoji="0" lang="sl-SI" sz="1597"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Shranjevanje kopij receptov za najmanj pet let.</a:t>
            </a:r>
          </a:p>
          <a:p>
            <a:pPr marL="0" marR="0" lvl="0" indent="0" defTabSz="914400" eaLnBrk="1" fontAlgn="auto" latinLnBrk="0" hangingPunct="1">
              <a:lnSpc>
                <a:spcPct val="100000"/>
              </a:lnSpc>
              <a:spcBef>
                <a:spcPts val="998"/>
              </a:spcBef>
              <a:spcAft>
                <a:spcPts val="0"/>
              </a:spcAft>
              <a:buClrTx/>
              <a:buSzTx/>
              <a:buFont typeface="+mj-lt"/>
              <a:buNone/>
              <a:tabLst/>
              <a:defRPr/>
            </a:pPr>
            <a:r>
              <a:rPr kumimoji="0" lang="sl-SI" sz="1597" b="0" i="0" u="none" strike="noStrike" kern="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Omejitve za protimikrobna zdravila:</a:t>
            </a:r>
          </a:p>
          <a:p>
            <a:pPr marL="285750" marR="0" lvl="0" indent="-285750" defTabSz="914400" eaLnBrk="1" fontAlgn="auto" latinLnBrk="0" hangingPunct="1">
              <a:lnSpc>
                <a:spcPct val="100000"/>
              </a:lnSpc>
              <a:spcBef>
                <a:spcPts val="998"/>
              </a:spcBef>
              <a:spcAft>
                <a:spcPts val="0"/>
              </a:spcAft>
              <a:buClrTx/>
              <a:buSzTx/>
              <a:buFont typeface="Wingdings" panose="05000000000000000000" pitchFamily="2" charset="2"/>
              <a:buChar char="Ø"/>
              <a:tabLst/>
              <a:defRPr/>
            </a:pPr>
            <a:r>
              <a:rPr kumimoji="0" lang="sl-SI" sz="1597"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Uporaba protimikrobnih zdravil je dovoljena samo v izjemnih primerih.</a:t>
            </a:r>
          </a:p>
          <a:p>
            <a:pPr marL="285750" marR="0" lvl="0" indent="-285750" defTabSz="914400" eaLnBrk="1" fontAlgn="auto" latinLnBrk="0" hangingPunct="1">
              <a:lnSpc>
                <a:spcPct val="100000"/>
              </a:lnSpc>
              <a:spcBef>
                <a:spcPts val="998"/>
              </a:spcBef>
              <a:spcAft>
                <a:spcPts val="0"/>
              </a:spcAft>
              <a:buClrTx/>
              <a:buSzTx/>
              <a:buFont typeface="Wingdings" panose="05000000000000000000" pitchFamily="2" charset="2"/>
              <a:buChar char="Ø"/>
              <a:tabLst/>
              <a:defRPr/>
            </a:pPr>
            <a:r>
              <a:rPr kumimoji="0" lang="sl-SI" sz="1597"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Profilaksa (preventivna uporaba) ni dovoljena, razen kadar je tveganje za bolezen zelo veliko.</a:t>
            </a:r>
          </a:p>
          <a:p>
            <a:pPr marL="0" indent="0">
              <a:buNone/>
            </a:pPr>
            <a:endParaRPr lang="sl-SI" dirty="0"/>
          </a:p>
        </p:txBody>
      </p:sp>
    </p:spTree>
    <p:extLst>
      <p:ext uri="{BB962C8B-B14F-4D97-AF65-F5344CB8AC3E}">
        <p14:creationId xmlns:p14="http://schemas.microsoft.com/office/powerpoint/2010/main" val="337372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CF5392F7-2D79-EDF2-2046-211C169132E4}"/>
              </a:ext>
            </a:extLst>
          </p:cNvPr>
          <p:cNvSpPr>
            <a:spLocks noGrp="1"/>
          </p:cNvSpPr>
          <p:nvPr>
            <p:ph type="body" sz="quarter" idx="10"/>
          </p:nvPr>
        </p:nvSpPr>
        <p:spPr/>
        <p:txBody>
          <a:bodyPr/>
          <a:lstStyle/>
          <a:p>
            <a:r>
              <a:rPr lang="sl-SI" dirty="0"/>
              <a:t>REJCI</a:t>
            </a:r>
          </a:p>
        </p:txBody>
      </p:sp>
      <p:sp>
        <p:nvSpPr>
          <p:cNvPr id="3" name="Označba mesta besedila 2">
            <a:extLst>
              <a:ext uri="{FF2B5EF4-FFF2-40B4-BE49-F238E27FC236}">
                <a16:creationId xmlns:a16="http://schemas.microsoft.com/office/drawing/2014/main" id="{0481727C-0658-9D7E-DAF5-6B5769929C95}"/>
              </a:ext>
            </a:extLst>
          </p:cNvPr>
          <p:cNvSpPr>
            <a:spLocks noGrp="1"/>
          </p:cNvSpPr>
          <p:nvPr>
            <p:ph type="body" sz="quarter" idx="11"/>
          </p:nvPr>
        </p:nvSpPr>
        <p:spPr>
          <a:xfrm>
            <a:off x="789972" y="1682750"/>
            <a:ext cx="9677400" cy="4191000"/>
          </a:xfrm>
        </p:spPr>
        <p:txBody>
          <a:bodyPr/>
          <a:lstStyle/>
          <a:p>
            <a:pPr marL="0" indent="0">
              <a:buNone/>
            </a:pPr>
            <a:r>
              <a:rPr lang="sl-SI" dirty="0">
                <a:solidFill>
                  <a:srgbClr val="FFFF00"/>
                </a:solidFill>
              </a:rPr>
              <a:t>Uporaba </a:t>
            </a:r>
            <a:r>
              <a:rPr lang="sl-SI" dirty="0" err="1">
                <a:solidFill>
                  <a:srgbClr val="FFFF00"/>
                </a:solidFill>
              </a:rPr>
              <a:t>medicirane</a:t>
            </a:r>
            <a:r>
              <a:rPr lang="sl-SI" dirty="0">
                <a:solidFill>
                  <a:srgbClr val="FFFF00"/>
                </a:solidFill>
              </a:rPr>
              <a:t> krme:</a:t>
            </a:r>
          </a:p>
          <a:p>
            <a:pPr marL="0" indent="0">
              <a:buNone/>
            </a:pPr>
            <a:r>
              <a:rPr lang="sl-SI" dirty="0" err="1"/>
              <a:t>Medicirana</a:t>
            </a:r>
            <a:r>
              <a:rPr lang="sl-SI" dirty="0"/>
              <a:t> krma se lahko uporablja samo za živali, za katere je predpisana, in v skladu z veterinarskim receptom.</a:t>
            </a:r>
          </a:p>
          <a:p>
            <a:pPr marL="0" indent="0">
              <a:buNone/>
            </a:pPr>
            <a:r>
              <a:rPr lang="sl-SI" dirty="0"/>
              <a:t>Uporaba protimikrobne </a:t>
            </a:r>
            <a:r>
              <a:rPr lang="sl-SI" dirty="0" err="1"/>
              <a:t>medicirane</a:t>
            </a:r>
            <a:r>
              <a:rPr lang="sl-SI" dirty="0"/>
              <a:t> krme za profilakso je prepovedana, razen če so izpolnjeni strogi pogoji.</a:t>
            </a:r>
          </a:p>
          <a:p>
            <a:pPr marL="0" indent="0">
              <a:buNone/>
            </a:pPr>
            <a:r>
              <a:rPr lang="sl-SI" dirty="0">
                <a:solidFill>
                  <a:srgbClr val="FFFF00"/>
                </a:solidFill>
              </a:rPr>
              <a:t>Karenca in varnost živil:</a:t>
            </a:r>
          </a:p>
          <a:p>
            <a:pPr marL="0" indent="0">
              <a:buNone/>
            </a:pPr>
            <a:r>
              <a:rPr lang="sl-SI" dirty="0"/>
              <a:t>Rejci morajo strogo upoštevati karence, določenimi na receptu, za vse živali za proizvodnjo živil.</a:t>
            </a:r>
          </a:p>
          <a:p>
            <a:pPr marL="0" indent="0">
              <a:buNone/>
            </a:pPr>
            <a:r>
              <a:rPr lang="sl-SI" dirty="0"/>
              <a:t>Uporaba </a:t>
            </a:r>
            <a:r>
              <a:rPr lang="sl-SI" dirty="0" err="1"/>
              <a:t>medicirane</a:t>
            </a:r>
            <a:r>
              <a:rPr lang="sl-SI" dirty="0"/>
              <a:t> krme s pretečenim rokom uporabnosti je prepovedana.</a:t>
            </a:r>
          </a:p>
          <a:p>
            <a:pPr marL="0" indent="0">
              <a:buNone/>
            </a:pPr>
            <a:r>
              <a:rPr lang="sl-SI" dirty="0">
                <a:solidFill>
                  <a:srgbClr val="FFFF00"/>
                </a:solidFill>
              </a:rPr>
              <a:t>Sistem za odstranjevanje odpadkov</a:t>
            </a:r>
            <a:r>
              <a:rPr lang="sl-SI" dirty="0"/>
              <a:t>:</a:t>
            </a:r>
          </a:p>
          <a:p>
            <a:pPr marL="0" indent="0">
              <a:buNone/>
            </a:pPr>
            <a:r>
              <a:rPr lang="sl-SI" dirty="0"/>
              <a:t>Rejci morajo neporabljeno </a:t>
            </a:r>
            <a:r>
              <a:rPr lang="sl-SI" dirty="0" err="1"/>
              <a:t>medicirano</a:t>
            </a:r>
            <a:r>
              <a:rPr lang="sl-SI" dirty="0"/>
              <a:t> krmo ali zdravila s pretečenim rokom uporabnosti odstraniti v skladu z ustreznimi predpisi – neškodljivo uničenje.</a:t>
            </a:r>
          </a:p>
          <a:p>
            <a:pPr marL="0" indent="0">
              <a:buNone/>
            </a:pPr>
            <a:r>
              <a:rPr lang="sl-SI" dirty="0"/>
              <a:t>Države članice morajo zagotoviti sisteme za zbiranje ali odstranjevanje teh proizvodov ter o tem seznaniti rejce.</a:t>
            </a:r>
          </a:p>
          <a:p>
            <a:pPr marL="0" indent="0">
              <a:buNone/>
            </a:pPr>
            <a:endParaRPr lang="sl-SI" dirty="0"/>
          </a:p>
        </p:txBody>
      </p:sp>
    </p:spTree>
    <p:extLst>
      <p:ext uri="{BB962C8B-B14F-4D97-AF65-F5344CB8AC3E}">
        <p14:creationId xmlns:p14="http://schemas.microsoft.com/office/powerpoint/2010/main" val="45704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2D4CBB09-7587-2D79-12EE-47910B0C20EB}"/>
              </a:ext>
            </a:extLst>
          </p:cNvPr>
          <p:cNvSpPr>
            <a:spLocks noGrp="1"/>
          </p:cNvSpPr>
          <p:nvPr>
            <p:ph type="body" sz="quarter" idx="10"/>
          </p:nvPr>
        </p:nvSpPr>
        <p:spPr>
          <a:xfrm>
            <a:off x="1257300" y="3511550"/>
            <a:ext cx="9677400" cy="609600"/>
          </a:xfrm>
        </p:spPr>
        <p:txBody>
          <a:bodyPr/>
          <a:lstStyle/>
          <a:p>
            <a:r>
              <a:rPr lang="sl-SI" dirty="0">
                <a:solidFill>
                  <a:srgbClr val="FFFF00"/>
                </a:solidFill>
              </a:rPr>
              <a:t>VETERINARJI IN REJCI</a:t>
            </a:r>
          </a:p>
        </p:txBody>
      </p:sp>
      <p:sp>
        <p:nvSpPr>
          <p:cNvPr id="3" name="Označba mesta besedila 2">
            <a:extLst>
              <a:ext uri="{FF2B5EF4-FFF2-40B4-BE49-F238E27FC236}">
                <a16:creationId xmlns:a16="http://schemas.microsoft.com/office/drawing/2014/main" id="{D0EB1FFE-7CBC-E3C0-2F79-31FD56276E0C}"/>
              </a:ext>
            </a:extLst>
          </p:cNvPr>
          <p:cNvSpPr>
            <a:spLocks noGrp="1"/>
          </p:cNvSpPr>
          <p:nvPr>
            <p:ph type="body" sz="quarter" idx="11"/>
          </p:nvPr>
        </p:nvSpPr>
        <p:spPr>
          <a:xfrm>
            <a:off x="533400" y="1606550"/>
            <a:ext cx="9677400" cy="4191000"/>
          </a:xfrm>
        </p:spPr>
        <p:txBody>
          <a:bodyPr/>
          <a:lstStyle/>
          <a:p>
            <a:pPr marL="0" indent="0">
              <a:buNone/>
            </a:pPr>
            <a:r>
              <a:rPr lang="sl-SI" dirty="0">
                <a:solidFill>
                  <a:srgbClr val="FFFF00"/>
                </a:solidFill>
              </a:rPr>
              <a:t>Vodenje evidenc:</a:t>
            </a:r>
          </a:p>
          <a:p>
            <a:pPr marL="285750" indent="-285750">
              <a:buFont typeface="Wingdings" panose="05000000000000000000" pitchFamily="2" charset="2"/>
              <a:buChar char="Ø"/>
            </a:pPr>
            <a:r>
              <a:rPr lang="sl-SI" dirty="0"/>
              <a:t>Rejci morajo voditi natančne zapise o uporabi </a:t>
            </a:r>
            <a:r>
              <a:rPr lang="sl-SI" dirty="0" err="1"/>
              <a:t>medicirane</a:t>
            </a:r>
            <a:r>
              <a:rPr lang="sl-SI" dirty="0"/>
              <a:t> krme, vključno z datumi, odmerki in izpolnjevanjem obdobij karence.</a:t>
            </a:r>
          </a:p>
          <a:p>
            <a:pPr marL="285750" indent="-285750">
              <a:buFont typeface="Wingdings" panose="05000000000000000000" pitchFamily="2" charset="2"/>
              <a:buChar char="Ø"/>
            </a:pPr>
            <a:r>
              <a:rPr lang="sl-SI" dirty="0"/>
              <a:t>Te evidence je treba </a:t>
            </a:r>
            <a:r>
              <a:rPr lang="sl-SI" u="sng" dirty="0"/>
              <a:t>hraniti najmanj 5 let</a:t>
            </a:r>
            <a:r>
              <a:rPr lang="sl-SI" dirty="0"/>
              <a:t>.</a:t>
            </a:r>
          </a:p>
          <a:p>
            <a:pPr marL="285750" indent="-285750">
              <a:buFont typeface="Wingdings" panose="05000000000000000000" pitchFamily="2" charset="2"/>
              <a:buChar char="Ø"/>
            </a:pPr>
            <a:endParaRPr lang="sl-SI" dirty="0"/>
          </a:p>
          <a:p>
            <a:pPr marL="285750" indent="-285750">
              <a:buFont typeface="Wingdings" panose="05000000000000000000" pitchFamily="2" charset="2"/>
              <a:buChar char="Ø"/>
            </a:pPr>
            <a:endParaRPr lang="sl-SI" dirty="0"/>
          </a:p>
          <a:p>
            <a:pPr marL="285750" indent="-285750">
              <a:buFont typeface="Wingdings" panose="05000000000000000000" pitchFamily="2" charset="2"/>
              <a:buChar char="Ø"/>
            </a:pPr>
            <a:endParaRPr lang="sl-SI" dirty="0"/>
          </a:p>
          <a:p>
            <a:pPr marL="285750" indent="-285750">
              <a:buFont typeface="Wingdings" panose="05000000000000000000" pitchFamily="2" charset="2"/>
              <a:buChar char="Ø"/>
            </a:pPr>
            <a:endParaRPr lang="sl-SI" dirty="0"/>
          </a:p>
          <a:p>
            <a:pPr marL="0" indent="0">
              <a:buNone/>
            </a:pPr>
            <a:r>
              <a:rPr lang="sl-SI" dirty="0">
                <a:solidFill>
                  <a:srgbClr val="FFFF00"/>
                </a:solidFill>
              </a:rPr>
              <a:t>Skladiščenje in prevoz:</a:t>
            </a:r>
          </a:p>
          <a:p>
            <a:pPr marL="285750" indent="-285750">
              <a:buFont typeface="Wingdings" panose="05000000000000000000" pitchFamily="2" charset="2"/>
              <a:buChar char="Ø"/>
            </a:pPr>
            <a:r>
              <a:rPr lang="sl-SI" dirty="0" err="1"/>
              <a:t>Medicirana</a:t>
            </a:r>
            <a:r>
              <a:rPr lang="sl-SI" dirty="0"/>
              <a:t> krma se lahko skladišči in prevaža le v zapečateni embalaži, ki jo ni mogoče ponovno uporabiti.</a:t>
            </a:r>
          </a:p>
          <a:p>
            <a:pPr marL="0" indent="0">
              <a:buNone/>
            </a:pPr>
            <a:r>
              <a:rPr lang="sl-SI" dirty="0">
                <a:solidFill>
                  <a:srgbClr val="FFFF00"/>
                </a:solidFill>
              </a:rPr>
              <a:t>Nadzor in kazni:</a:t>
            </a:r>
          </a:p>
          <a:p>
            <a:pPr marL="285750" indent="-285750">
              <a:buFont typeface="Wingdings" panose="05000000000000000000" pitchFamily="2" charset="2"/>
              <a:buChar char="Ø"/>
            </a:pPr>
            <a:r>
              <a:rPr lang="sl-SI" dirty="0"/>
              <a:t>Veterinarji in rejci so dolžni spoštovati predpise. Kršitve so sankcionirane z učinkovitimi, sorazmernimi in odvračilnimi kaznimi, ki jih določijo države članice.</a:t>
            </a:r>
          </a:p>
          <a:p>
            <a:pPr marL="285750" indent="-285750">
              <a:buFont typeface="Wingdings" panose="05000000000000000000" pitchFamily="2" charset="2"/>
              <a:buChar char="Ø"/>
            </a:pPr>
            <a:endParaRPr lang="sl-SI" dirty="0"/>
          </a:p>
          <a:p>
            <a:endParaRPr lang="sl-SI" dirty="0"/>
          </a:p>
        </p:txBody>
      </p:sp>
    </p:spTree>
    <p:extLst>
      <p:ext uri="{BB962C8B-B14F-4D97-AF65-F5344CB8AC3E}">
        <p14:creationId xmlns:p14="http://schemas.microsoft.com/office/powerpoint/2010/main" val="66249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sl-SI" sz="4000" b="1">
                <a:solidFill>
                  <a:srgbClr val="003399"/>
                </a:solidFill>
              </a:rPr>
              <a:t>Hvala vam</a:t>
            </a:r>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sl-SI" sz="3200" b="1">
                <a:solidFill>
                  <a:srgbClr val="003399"/>
                </a:solidFill>
                <a:latin typeface="EC Square Sans Pro"/>
              </a:rPr>
              <a:t>Pomembni elementi novih uredb EU o medicirani krmi</a:t>
            </a:r>
          </a:p>
          <a:p>
            <a:pPr algn="l"/>
            <a:endParaRPr lang="en-US" sz="3200" b="1" dirty="0">
              <a:solidFill>
                <a:srgbClr val="003399"/>
              </a:solidFill>
              <a:latin typeface="EC Square Sans Pro"/>
            </a:endParaRPr>
          </a:p>
          <a:p>
            <a:pPr algn="l"/>
            <a:r>
              <a:rPr lang="sl-SI" sz="1600" i="1">
                <a:solidFill>
                  <a:srgbClr val="003399"/>
                </a:solidFill>
                <a:latin typeface="EC Square Sans Pro"/>
              </a:rPr>
              <a:t>Predavanje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sl-SI">
                <a:latin typeface="EC Square Sans Pro" panose="020B0506040000020004" pitchFamily="34" charset="0"/>
              </a:rPr>
              <a:t>SLOVENIJA, 12. DECEMBER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sl-SI" sz="2400" b="0" i="0" u="none" strike="noStrike" cap="none" normalizeH="0" baseline="0" noProof="0">
                <a:ln>
                  <a:noFill/>
                </a:ln>
                <a:effectLst/>
                <a:uLnTx/>
                <a:uFillTx/>
                <a:latin typeface="EC Square Sans Pro" panose="020B0506040000020004" pitchFamily="34" charset="0"/>
              </a:rPr>
              <a:t>Regulativni okvir EU o zdravilih za uporabo v veterinarski medicini/medicirani krmi</a:t>
            </a: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Uredba (EU) 2019/6 o zdravilih za uporabo v veterinarski medicini</a:t>
            </a:r>
            <a:br>
              <a:rPr kumimoji="0" lang="sl-SI" sz="1800" b="1" i="0" u="none" strike="noStrike" cap="none" normalizeH="0" baseline="0" noProof="0">
                <a:ln>
                  <a:noFill/>
                </a:ln>
                <a:solidFill>
                  <a:srgbClr val="FFFFFF"/>
                </a:solidFill>
                <a:effectLst/>
                <a:uLnTx/>
                <a:uFillTx/>
                <a:latin typeface="Calibri"/>
                <a:ea typeface="+mn-ea"/>
                <a:cs typeface="+mn-cs"/>
              </a:rPr>
            </a:br>
            <a:r>
              <a:rPr kumimoji="0" lang="sl-SI"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Uredba (EU) 2019/4 o medicirani krmi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sl-SI" sz="2800">
                <a:latin typeface="EC Square Sans Pro" panose="020B0506040000020004" pitchFamily="34" charset="0"/>
              </a:rPr>
              <a:t>Skupna pravila</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800" b="1" i="0" u="none" strike="noStrike" cap="none" normalizeH="0" baseline="0" noProof="0">
                <a:ln>
                  <a:noFill/>
                </a:ln>
                <a:solidFill>
                  <a:srgbClr val="FFFFFF"/>
                </a:solidFill>
                <a:effectLst/>
                <a:uLnTx/>
                <a:uFillTx/>
                <a:latin typeface="EC Square Sans Pro" panose="020B0506040000020004" pitchFamily="34" charset="0"/>
                <a:ea typeface="+mn-ea"/>
                <a:cs typeface="+mn-cs"/>
              </a:rPr>
              <a:t>MEDICIRANJE PREK KRME ALI VODE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Skupna pravila – veterinarski recept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681610310"/>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1" i="0" u="none" strike="noStrike" cap="none" normalizeH="0" baseline="0" noProof="0">
                <a:ln>
                  <a:noFill/>
                </a:ln>
                <a:solidFill>
                  <a:srgbClr val="3163B5"/>
                </a:solidFill>
                <a:effectLst/>
                <a:uLnTx/>
                <a:uFillTx/>
                <a:latin typeface="EC Square Sans Pro" panose="020B0506040000020004" pitchFamily="34" charset="0"/>
                <a:ea typeface="Verdana" panose="020B0604030504040204" pitchFamily="34" charset="0"/>
              </a:rPr>
              <a:t>Uredba (EU) 2019/4 (medicirana krma)</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708861"/>
            <a:ext cx="2243688" cy="20313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Uredba (EU) 2019/6 (zdravilo za uporabo v veterinarski medicini) in </a:t>
            </a:r>
            <a:r>
              <a:rPr lang="sl-SI" b="1" dirty="0">
                <a:solidFill>
                  <a:srgbClr val="3163B5"/>
                </a:solidFill>
                <a:latin typeface="EC Square Sans Pro" panose="020B0506040000020004" pitchFamily="34" charset="0"/>
                <a:ea typeface="Verdana" panose="020B0604030504040204" pitchFamily="34" charset="0"/>
              </a:rPr>
              <a:t>Delegirana uredba komisije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762000" y="311150"/>
            <a:ext cx="10210800" cy="533400"/>
          </a:xfrm>
        </p:spPr>
        <p:txBody>
          <a:bodyPr/>
          <a:lstStyle/>
          <a:p>
            <a:r>
              <a:rPr lang="sl-SI" sz="2400" dirty="0">
                <a:latin typeface="EC Square Sans Pro" panose="020B0506040000020004" pitchFamily="34" charset="0"/>
              </a:rPr>
              <a:t>Uporaba protimikrobnih zdravil za uporabo v veterinarski medicini</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800" b="1" i="0" u="none" strike="noStrike" cap="none" normalizeH="0" baseline="0" noProof="0">
                <a:ln>
                  <a:noFill/>
                </a:ln>
                <a:solidFill>
                  <a:prstClr val="white"/>
                </a:solidFill>
                <a:effectLst/>
                <a:uLnTx/>
                <a:uFillTx/>
                <a:latin typeface="Calibri"/>
                <a:ea typeface="Steelfish" charset="0"/>
                <a:cs typeface="Steelfish" charset="0"/>
              </a:rPr>
              <a:t>Prepoved sistematske profilakse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l-SI"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Načela za uporabo medicirane krme</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l-SI"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t>Zakonski okvir EU:  Uredba (EU) 2019/4 o MEDICIRANI KRMI (medicirana krma)</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sl-SI"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Prepoved uporabe medicirane krme s protimikrobnimi snovmi za profilakso.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sl-SI"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Zahteva za diagnosticiranje bolezni pred obvezno izdajo recepta za medicirano krmo.</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sl-SI"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Omejitev trajanja zdravljenja in veljavnost recepta.</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sl-SI"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Zmanjšanje kakršne koli morebitne sinergije med prenašanjem ostankov medicirane krme in pojavom odpornosti na protimikrobna zdravila.</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sl-SI"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Ukrepi za povečanje kakovosti proizvodnje medicirane krme (bolj natančno odmerjanje), da se prepreči subterapevtsko izpostavljanje.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sl-SI"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Največje stopnje navzkrižne kontaminacije za 24 protimikrobnih zdravilnih učinkovin v krmi, ki ni ciljna.</a:t>
            </a: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sl-SI" sz="2800">
                <a:latin typeface="EC Square Sans Pro" panose="020B0506040000020004" pitchFamily="34" charset="0"/>
              </a:rPr>
              <a:t>Skupna pravila</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sl-SI" sz="2800" b="1" dirty="0">
                <a:solidFill>
                  <a:schemeClr val="bg1"/>
                </a:solidFill>
                <a:latin typeface="EC Square Sans Pro" panose="020B0506040000020004" pitchFamily="34" charset="0"/>
              </a:rPr>
              <a:t>Veterinarski recepti, povezani s </a:t>
            </a:r>
            <a:r>
              <a:rPr lang="sl-SI" sz="2800" b="1" dirty="0" err="1">
                <a:solidFill>
                  <a:schemeClr val="bg1"/>
                </a:solidFill>
                <a:latin typeface="EC Square Sans Pro" panose="020B0506040000020004" pitchFamily="34" charset="0"/>
              </a:rPr>
              <a:t>medicirano</a:t>
            </a:r>
            <a:r>
              <a:rPr lang="sl-SI" sz="2800" b="1" dirty="0">
                <a:solidFill>
                  <a:schemeClr val="bg1"/>
                </a:solidFill>
                <a:latin typeface="EC Square Sans Pro" panose="020B0506040000020004" pitchFamily="34" charset="0"/>
              </a:rPr>
              <a:t> krmo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l-SI" sz="2800">
                <a:latin typeface="EC Square Sans Pro" panose="020B0506040000020004" pitchFamily="34" charset="0"/>
              </a:rPr>
              <a:t>Skupna pravila – veterinarski recept</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sl-SI" sz="2800" b="1">
                <a:solidFill>
                  <a:srgbClr val="003399"/>
                </a:solidFill>
                <a:latin typeface="EC Square Sans Pro" panose="020B0506040000020004" pitchFamily="34" charset="0"/>
              </a:rPr>
              <a:t>Člen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2394857" cy="276999"/>
          </a:xfrm>
          <a:prstGeom prst="rect">
            <a:avLst/>
          </a:prstGeom>
          <a:noFill/>
        </p:spPr>
        <p:txBody>
          <a:bodyPr wrap="square" rtlCol="0">
            <a:spAutoFit/>
          </a:bodyPr>
          <a:lstStyle/>
          <a:p>
            <a:r>
              <a:rPr lang="sl-SI" sz="1200" dirty="0">
                <a:solidFill>
                  <a:srgbClr val="024B9C"/>
                </a:solidFill>
                <a:latin typeface="EC Square Sans Pro" panose="020B0506040000020004" pitchFamily="34" charset="0"/>
                <a:ea typeface="+mn-ea"/>
                <a:cs typeface="+mn-cs"/>
              </a:rPr>
              <a:t>Uredba (EU)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sl-SI">
                <a:solidFill>
                  <a:schemeClr val="tx1"/>
                </a:solidFill>
                <a:latin typeface="EC Square Sans Pro" panose="020B0506040000020004" pitchFamily="34" charset="0"/>
              </a:rPr>
              <a:t>Medicirana krma (živalska krma, ki jo nosilec dejavnosti poslovanja s krmo zmeša z zdravili):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sl-SI">
                <a:solidFill>
                  <a:schemeClr val="tx1"/>
                </a:solidFill>
                <a:latin typeface="EC Square Sans Pro" panose="020B0506040000020004" pitchFamily="34" charset="0"/>
              </a:rPr>
              <a:t>za katero je potreben veterinarski recept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sl-SI">
                <a:solidFill>
                  <a:schemeClr val="tx1"/>
                </a:solidFill>
                <a:latin typeface="EC Square Sans Pro" panose="020B0506040000020004" pitchFamily="34" charset="0"/>
              </a:rPr>
              <a:t>ki se lahko izdaja samo po kliničnem pregledu ali drugi primerni oceni zdravstvenega stanja živali</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sl-SI">
                <a:solidFill>
                  <a:schemeClr val="tx1"/>
                </a:solidFill>
                <a:latin typeface="EC Square Sans Pro" panose="020B0506040000020004" pitchFamily="34" charset="0"/>
              </a:rPr>
              <a:t>je namenjena samo za diagnosticirane bolezni (z izjemo cepiv in zdravil proti parazitom)</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sl-SI" sz="2000">
                <a:solidFill>
                  <a:schemeClr val="bg1"/>
                </a:solidFill>
                <a:latin typeface="EC Square Sans Pro" panose="020B0506040000020004" pitchFamily="34" charset="0"/>
                <a:sym typeface="Wingdings 2" panose="05020102010507070707" pitchFamily="18" charset="2"/>
              </a:rPr>
              <a:t>Pazite na medsebojna delovanja z drugimi zdravili!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sl-SI" sz="2800">
                <a:latin typeface="EC Square Sans Pro" panose="020B0506040000020004" pitchFamily="34" charset="0"/>
              </a:rPr>
              <a:t>Skupna pravila</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sl-SI" sz="2800" b="1" dirty="0">
                <a:solidFill>
                  <a:schemeClr val="bg1"/>
                </a:solidFill>
                <a:latin typeface="EC Square Sans Pro" panose="020B0506040000020004" pitchFamily="34" charset="0"/>
              </a:rPr>
              <a:t>Veterinarski recepti, povezani s </a:t>
            </a:r>
            <a:r>
              <a:rPr lang="sl-SI" sz="2800" b="1" dirty="0" err="1">
                <a:solidFill>
                  <a:schemeClr val="bg1"/>
                </a:solidFill>
                <a:latin typeface="EC Square Sans Pro" panose="020B0506040000020004" pitchFamily="34" charset="0"/>
              </a:rPr>
              <a:t>medicirano</a:t>
            </a:r>
            <a:r>
              <a:rPr lang="sl-SI" sz="2800" b="1" dirty="0">
                <a:solidFill>
                  <a:schemeClr val="bg1"/>
                </a:solidFill>
                <a:latin typeface="EC Square Sans Pro" panose="020B0506040000020004" pitchFamily="34" charset="0"/>
              </a:rPr>
              <a:t> krmo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sl-SI" sz="2800">
                <a:latin typeface="EC Square Sans Pro" panose="020B0506040000020004" pitchFamily="34" charset="0"/>
              </a:rPr>
              <a:t>Skupna pravila – veterinarski recept</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2394857" cy="276999"/>
          </a:xfrm>
          <a:prstGeom prst="rect">
            <a:avLst/>
          </a:prstGeom>
          <a:noFill/>
        </p:spPr>
        <p:txBody>
          <a:bodyPr wrap="square" rtlCol="0">
            <a:spAutoFit/>
          </a:bodyPr>
          <a:lstStyle/>
          <a:p>
            <a:r>
              <a:rPr lang="sl-SI" sz="1200">
                <a:solidFill>
                  <a:srgbClr val="024B9C"/>
                </a:solidFill>
                <a:latin typeface="EC Square Sans Pro" panose="020B0506040000020004" pitchFamily="34" charset="0"/>
                <a:ea typeface="+mn-ea"/>
                <a:cs typeface="+mn-cs"/>
              </a:rPr>
              <a:t>Uredba (EU)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sl-SI" sz="2000" b="1" dirty="0">
                <a:solidFill>
                  <a:srgbClr val="003399"/>
                </a:solidFill>
                <a:latin typeface="EC Square Sans Pro" panose="020B0506040000020004" pitchFamily="34" charset="0"/>
              </a:rPr>
              <a:t>Vodenje evidenc</a:t>
            </a:r>
            <a:r>
              <a:rPr lang="sl-SI" sz="2000" dirty="0">
                <a:solidFill>
                  <a:srgbClr val="003399"/>
                </a:solidFill>
                <a:latin typeface="EC Square Sans Pro" panose="020B0506040000020004" pitchFamily="34" charset="0"/>
              </a:rPr>
              <a:t>: </a:t>
            </a:r>
            <a:r>
              <a:rPr lang="sl-SI" sz="2000" dirty="0">
                <a:solidFill>
                  <a:schemeClr val="tx1"/>
                </a:solidFill>
                <a:latin typeface="EC Square Sans Pro" panose="020B0506040000020004" pitchFamily="34" charset="0"/>
              </a:rPr>
              <a:t>Veterinarske recepte morajo obrat za proizvodnjo krme, veterinar, ki je predpisal recept, ter imetnik živali hraniti 5 let</a:t>
            </a:r>
            <a:br>
              <a:rPr lang="sl-SI" sz="2000" dirty="0">
                <a:solidFill>
                  <a:schemeClr val="tx1"/>
                </a:solidFill>
                <a:latin typeface="EC Square Sans Pro" panose="020B0506040000020004" pitchFamily="34" charset="0"/>
              </a:rPr>
            </a:br>
            <a:endParaRPr lang="sl-SI"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sl-SI" sz="2000" dirty="0">
                <a:solidFill>
                  <a:schemeClr val="tx1"/>
                </a:solidFill>
                <a:latin typeface="EC Square Sans Pro" panose="020B0506040000020004" pitchFamily="34" charset="0"/>
              </a:rPr>
              <a:t>1 recept = 1 veterinarsko zdravljenje </a:t>
            </a:r>
            <a:br>
              <a:rPr lang="sl-SI" sz="2000" dirty="0">
                <a:solidFill>
                  <a:schemeClr val="tx1"/>
                </a:solidFill>
                <a:latin typeface="EC Square Sans Pro" panose="020B0506040000020004" pitchFamily="34" charset="0"/>
              </a:rPr>
            </a:br>
            <a:endParaRPr lang="sl-SI"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sl-SI" sz="2000" b="1" dirty="0">
                <a:solidFill>
                  <a:srgbClr val="003399"/>
                </a:solidFill>
                <a:latin typeface="EC Square Sans Pro" panose="020B0506040000020004" pitchFamily="34" charset="0"/>
              </a:rPr>
              <a:t>Najdaljše trajanje zdravljenja</a:t>
            </a:r>
            <a:r>
              <a:rPr lang="sl-SI" sz="2000" dirty="0">
                <a:solidFill>
                  <a:schemeClr val="tx1"/>
                </a:solidFill>
                <a:latin typeface="EC Square Sans Pro" panose="020B0506040000020004" pitchFamily="34" charset="0"/>
              </a:rPr>
              <a:t>: 2 tedna za antibiotike, 1 mesec za druga zdravila</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sl-SI" sz="2000" b="1" dirty="0">
                <a:solidFill>
                  <a:srgbClr val="003399"/>
                </a:solidFill>
                <a:latin typeface="EC Square Sans Pro" panose="020B0506040000020004" pitchFamily="34" charset="0"/>
              </a:rPr>
              <a:t>Veljavnost recepta</a:t>
            </a:r>
            <a:r>
              <a:rPr lang="sl-SI" sz="2000" dirty="0">
                <a:solidFill>
                  <a:schemeClr val="tx1"/>
                </a:solidFill>
                <a:latin typeface="EC Square Sans Pro" panose="020B0506040000020004" pitchFamily="34" charset="0"/>
              </a:rPr>
              <a:t>: največ 5 dni za krmo s protimikrobnimi zdravili, največ 3 tedne za druga zdravila za živali za proizvodnjo živil, ostala zdravila pa 6 mesecev</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sl-SI" sz="2800" b="1" dirty="0">
                <a:solidFill>
                  <a:srgbClr val="003399"/>
                </a:solidFill>
                <a:latin typeface="EC Square Sans Pro" panose="020B0506040000020004" pitchFamily="34" charset="0"/>
              </a:rPr>
              <a:t>Člen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sl-SI" sz="2750" b="1">
                <a:latin typeface="EC Square Sans Pro"/>
                <a:cs typeface="Arial"/>
              </a:rPr>
              <a:t>Delegirana uredba</a:t>
            </a:r>
            <a:r>
              <a:rPr lang="sl-SI" sz="2750" b="1">
                <a:solidFill>
                  <a:srgbClr val="FF0000"/>
                </a:solidFill>
                <a:latin typeface="EC Square Sans Pro"/>
                <a:cs typeface="Arial"/>
              </a:rPr>
              <a:t> </a:t>
            </a:r>
            <a:r>
              <a:rPr lang="sl-SI" sz="2750" b="1">
                <a:latin typeface="EC Square Sans Pro"/>
                <a:cs typeface="Arial"/>
              </a:rPr>
              <a:t>(EU) 2024/1159</a:t>
            </a:r>
            <a:r>
              <a:rPr lang="sl-SI" sz="2750" b="1">
                <a:solidFill>
                  <a:srgbClr val="FF0000"/>
                </a:solidFill>
                <a:latin typeface="EC Square Sans Pro"/>
                <a:cs typeface="Arial"/>
              </a:rPr>
              <a:t> </a:t>
            </a:r>
            <a:r>
              <a:rPr lang="sl-SI" sz="2750" b="1">
                <a:latin typeface="EC Square Sans Pro"/>
                <a:cs typeface="Arial"/>
              </a:rPr>
              <a:t>o peroralnem dajanju</a:t>
            </a: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sl-SI" sz="1996">
                <a:solidFill>
                  <a:srgbClr val="003399"/>
                </a:solidFill>
                <a:latin typeface="EC Square Sans Pro" panose="020B0506040000020004" pitchFamily="34" charset="0"/>
                <a:ea typeface="+mn-ea"/>
                <a:cs typeface="Arial" panose="020B0604020202020204" pitchFamily="34" charset="0"/>
              </a:rPr>
              <a:t>Za preprečitev zmanjšanja učinkovitosti, razvoja odpornosti, kontaminacijo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sl-SI" sz="1950">
                <a:solidFill>
                  <a:srgbClr val="003399"/>
                </a:solidFill>
                <a:latin typeface="EC Square Sans Pro"/>
                <a:ea typeface="+mn-ea"/>
                <a:cs typeface="Arial"/>
              </a:rPr>
              <a:t>Vključuje zdravila za uporabo v veterinarski medicini v pitni vodi ali zmešana oziroma porazdeljena po krmi, kar izvede </a:t>
            </a:r>
            <a:r>
              <a:rPr lang="sl-SI" sz="1950" b="1">
                <a:solidFill>
                  <a:srgbClr val="003399"/>
                </a:solidFill>
                <a:latin typeface="EC Square Sans Pro"/>
                <a:ea typeface="+mn-ea"/>
                <a:cs typeface="Arial"/>
              </a:rPr>
              <a:t>imetnik živali</a:t>
            </a:r>
            <a:r>
              <a:rPr lang="sl-SI" sz="1950">
                <a:solidFill>
                  <a:srgbClr val="003399"/>
                </a:solidFill>
                <a:latin typeface="EC Square Sans Pro"/>
                <a:ea typeface="+mn-ea"/>
                <a:cs typeface="Arial"/>
              </a:rPr>
              <a:t>. Ne vključuje medicirane krme (ali krme, ki jo z mobilnim mešalcem zmeša nosilec dejavnosti poslovanja s krmo na kmetijskem gospodarstvu).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sl-SI" sz="1996">
                <a:solidFill>
                  <a:srgbClr val="003399"/>
                </a:solidFill>
                <a:latin typeface="EC Square Sans Pro" panose="020B0506040000020004" pitchFamily="34" charset="0"/>
                <a:ea typeface="+mn-ea"/>
                <a:cs typeface="Arial" panose="020B0604020202020204" pitchFamily="34" charset="0"/>
              </a:rPr>
              <a:t>Pomembna vloga za veterinarje – pred predpisovanjem morajo oceniti opremo, živalske vrste, situacijo na kmetijskem gospodarstvu itd. Poleg tega morajo lastniku svetovati glede pravilnega odmerjanja in pravilne odstranitve.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sl-SI" sz="1950">
                <a:solidFill>
                  <a:srgbClr val="003399"/>
                </a:solidFill>
                <a:latin typeface="EC Square Sans Pro"/>
                <a:ea typeface="+mn-ea"/>
                <a:cs typeface="Arial"/>
              </a:rPr>
              <a:t>Pomembna vloga za imetnika živali: skrbeti mora za pravilno shranjevanje in pripravo, imeti ustrezno opremo za dajanje ter zavreči ostanke. Poskrbite, da bo krma/voda primerna. Poskrbite, da ne bo nobene kontaminacije.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sl-SI" sz="1048" b="1">
                <a:solidFill>
                  <a:srgbClr val="FFFFFF"/>
                </a:solidFill>
                <a:latin typeface="Montserrat" panose="00000500000000000000" pitchFamily="2" charset="0"/>
              </a:rPr>
              <a:t>Določa pravila za zagotovitev učinkovite in varne uporabe zdravil za uporabo v veterinarski medicini, ki so odobrena in se predpisujejo za peroralno dajanje, razen prek medicirane krme, in jih imetnik živali daje živalim za proizvodnjo živil</a:t>
            </a: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sl-SI" sz="2750" b="1">
                <a:latin typeface="EC Square Sans Pro"/>
                <a:cs typeface="Arial"/>
              </a:rPr>
              <a:t>Delegirana uredba</a:t>
            </a:r>
            <a:r>
              <a:rPr lang="sl-SI" sz="2750" b="1">
                <a:solidFill>
                  <a:srgbClr val="FF0000"/>
                </a:solidFill>
                <a:latin typeface="EC Square Sans Pro"/>
                <a:cs typeface="Arial"/>
              </a:rPr>
              <a:t> </a:t>
            </a:r>
            <a:r>
              <a:rPr lang="sl-SI" sz="2750" b="1">
                <a:latin typeface="EC Square Sans Pro"/>
                <a:cs typeface="Arial"/>
              </a:rPr>
              <a:t>(EU) 2024/1159 o peroralnem dajanju</a:t>
            </a: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sl-SI" sz="1950">
                <a:solidFill>
                  <a:srgbClr val="003399"/>
                </a:solidFill>
                <a:latin typeface="EC Square Sans Pro"/>
                <a:ea typeface="+mn-ea"/>
                <a:cs typeface="Arial"/>
              </a:rPr>
              <a:t>Mešanje antibiotikov ali antiparazitikov se lahko izvaja samo p</a:t>
            </a:r>
            <a:r>
              <a:rPr lang="sl-SI" sz="1950">
                <a:solidFill>
                  <a:srgbClr val="003399"/>
                </a:solidFill>
                <a:latin typeface="EC Square Sans Pro" panose="020B0506040000020004" pitchFamily="34" charset="0"/>
                <a:ea typeface="+mn-ea"/>
                <a:cs typeface="Arial"/>
              </a:rPr>
              <a:t>r</a:t>
            </a:r>
            <a:r>
              <a:rPr lang="sl-SI" sz="1950">
                <a:solidFill>
                  <a:srgbClr val="003399"/>
                </a:solidFill>
                <a:latin typeface="EC Square Sans Pro"/>
                <a:ea typeface="+mn-ea"/>
                <a:cs typeface="Arial"/>
              </a:rPr>
              <a:t>i živalih, ki se krmijo posamično, ali</a:t>
            </a:r>
            <a:r>
              <a:rPr lang="sl-SI" sz="1950">
                <a:solidFill>
                  <a:srgbClr val="FF0000"/>
                </a:solidFill>
                <a:latin typeface="EC Square Sans Pro"/>
                <a:ea typeface="+mn-ea"/>
                <a:cs typeface="Arial"/>
              </a:rPr>
              <a:t> </a:t>
            </a:r>
            <a:r>
              <a:rPr lang="sl-SI" sz="1950">
                <a:solidFill>
                  <a:srgbClr val="003399"/>
                </a:solidFill>
                <a:latin typeface="EC Square Sans Pro"/>
                <a:ea typeface="+mn-ea"/>
                <a:cs typeface="Arial"/>
              </a:rPr>
              <a:t>za</a:t>
            </a:r>
            <a:r>
              <a:rPr lang="sl-SI" sz="1950">
                <a:solidFill>
                  <a:srgbClr val="FF0000"/>
                </a:solidFill>
                <a:latin typeface="EC Square Sans Pro"/>
                <a:ea typeface="+mn-ea"/>
                <a:cs typeface="Arial"/>
              </a:rPr>
              <a:t> </a:t>
            </a:r>
            <a:r>
              <a:rPr lang="sl-SI" sz="1950">
                <a:solidFill>
                  <a:srgbClr val="003399"/>
                </a:solidFill>
                <a:latin typeface="EC Square Sans Pro"/>
                <a:ea typeface="+mn-ea"/>
                <a:cs typeface="Arial"/>
              </a:rPr>
              <a:t>majhno skupino živali. Države članice lahko take uporabe omejijo samo na živali, ki se krmijo posamično (če ni škodljivo za zdravje ali dobrobit živali).</a:t>
            </a:r>
            <a:r>
              <a:rPr lang="sl-SI" sz="1950">
                <a:solidFill>
                  <a:srgbClr val="FF0000"/>
                </a:solidFill>
                <a:latin typeface="EC Square Sans Pro"/>
                <a:ea typeface="+mn-ea"/>
                <a:cs typeface="Arial"/>
              </a:rPr>
              <a:t> </a:t>
            </a:r>
            <a:r>
              <a:rPr lang="sl-SI" sz="1950">
                <a:solidFill>
                  <a:srgbClr val="003399"/>
                </a:solidFill>
                <a:latin typeface="EC Square Sans Pro"/>
                <a:ea typeface="+mn-ea"/>
                <a:cs typeface="Arial"/>
              </a:rPr>
              <a:t>Dajanje prek</a:t>
            </a:r>
            <a:r>
              <a:rPr lang="sl-SI" sz="1950">
                <a:solidFill>
                  <a:srgbClr val="FF0000"/>
                </a:solidFill>
                <a:latin typeface="EC Square Sans Pro"/>
                <a:ea typeface="+mn-ea"/>
                <a:cs typeface="Arial"/>
              </a:rPr>
              <a:t> </a:t>
            </a:r>
            <a:r>
              <a:rPr lang="sl-SI" sz="1950">
                <a:solidFill>
                  <a:srgbClr val="003399"/>
                </a:solidFill>
                <a:latin typeface="EC Square Sans Pro"/>
                <a:ea typeface="+mn-ea"/>
                <a:cs typeface="Arial"/>
              </a:rPr>
              <a:t> pitne vode za skupine živali je dovoljeno.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sl-SI" sz="1996">
                <a:solidFill>
                  <a:srgbClr val="003399"/>
                </a:solidFill>
                <a:latin typeface="EC Square Sans Pro" panose="020B0506040000020004" pitchFamily="34" charset="0"/>
                <a:ea typeface="+mn-ea"/>
                <a:cs typeface="Arial" panose="020B0604020202020204" pitchFamily="34" charset="0"/>
              </a:rPr>
              <a:t>IZJEMA – Če medicirana krma ni na voljo ali se čaka na njeno dobavo, se lahko za vodne živali v krmo zameša protimikrobna in antiparazitna zdravila za skupinsko zdravljenje.</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sl-SI" sz="1996">
                <a:solidFill>
                  <a:srgbClr val="003399"/>
                </a:solidFill>
                <a:latin typeface="EC Square Sans Pro" panose="020B0506040000020004" pitchFamily="34" charset="0"/>
                <a:ea typeface="+mn-ea"/>
                <a:cs typeface="Arial" panose="020B0604020202020204" pitchFamily="34" charset="0"/>
              </a:rPr>
              <a:t>Dajanje več vrst protimikrobnih zdravil sočasno ni dovoljeno.</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sl-SI" sz="1950">
                <a:solidFill>
                  <a:srgbClr val="003399"/>
                </a:solidFill>
                <a:latin typeface="EC Square Sans Pro"/>
                <a:ea typeface="+mn-ea"/>
                <a:cs typeface="Arial"/>
              </a:rPr>
              <a:t>Samo na veterinarski recept na podlagi diagnoze in z navedbo</a:t>
            </a:r>
            <a:r>
              <a:rPr lang="sl-SI" sz="1950">
                <a:solidFill>
                  <a:srgbClr val="FF0000"/>
                </a:solidFill>
                <a:latin typeface="EC Square Sans Pro"/>
                <a:ea typeface="+mn-ea"/>
                <a:cs typeface="Arial"/>
              </a:rPr>
              <a:t> </a:t>
            </a:r>
            <a:r>
              <a:rPr lang="sl-SI" sz="1950">
                <a:solidFill>
                  <a:srgbClr val="003399"/>
                </a:solidFill>
                <a:latin typeface="EC Square Sans Pro"/>
                <a:ea typeface="+mn-ea"/>
                <a:cs typeface="Arial"/>
              </a:rPr>
              <a:t>ciljne vrste in števila živali, ki se lahko zdravi.</a:t>
            </a:r>
            <a:br>
              <a:rPr lang="sl-SI" sz="1950">
                <a:latin typeface="EC Square Sans Pro"/>
                <a:ea typeface="+mn-ea"/>
                <a:cs typeface="Arial"/>
              </a:rPr>
            </a:br>
            <a:endParaRPr lang="sl-SI" sz="1950">
              <a:latin typeface="EC Square Sans Pro"/>
              <a:ea typeface="+mn-ea"/>
              <a:cs typeface="Arial"/>
            </a:endParaRPr>
          </a:p>
          <a:p>
            <a:pPr marL="285115" indent="-285115" algn="l" defTabSz="912754" rtl="0">
              <a:buFont typeface="Wingdings" panose="05000000000000000000" pitchFamily="2" charset="2"/>
              <a:buChar char="ü"/>
            </a:pPr>
            <a:r>
              <a:rPr lang="sl-SI" sz="1996">
                <a:solidFill>
                  <a:srgbClr val="003399"/>
                </a:solidFill>
                <a:latin typeface="EC Square Sans Pro" panose="020B0506040000020004" pitchFamily="34" charset="0"/>
                <a:ea typeface="+mn-ea"/>
                <a:cs typeface="Arial" panose="020B0604020202020204" pitchFamily="34" charset="0"/>
              </a:rPr>
              <a:t>Pri uporabi biocidov, dodatkov za krmo ali drugih snovi, ki se uporabljajo sočasno, bodite previdni, saj lahko pride do medsebojnega delovanja.</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sl-SI" sz="1048" b="1">
                <a:solidFill>
                  <a:srgbClr val="FFFFFF"/>
                </a:solidFill>
                <a:latin typeface="Montserrat" panose="00000500000000000000" pitchFamily="2" charset="0"/>
              </a:rPr>
              <a:t>Določa pravila za zagotovitev učinkovite in varne uporabe zdravil za uporabo v veterinarski medicini, ki so odobrena in se predpisujejo za peroralno dajanje, razen prek medicirane krme, in jih imetnik živali daje živalim za proizvodnjo živil</a:t>
            </a: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FE384F-3399-4817-93DB-14B4ABEF4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6959F-56DD-4ED9-A80A-D1C1A304E00C}">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3.xml><?xml version="1.0" encoding="utf-8"?>
<ds:datastoreItem xmlns:ds="http://schemas.openxmlformats.org/officeDocument/2006/customXml" ds:itemID="{AA7BCCA0-9E3A-4C41-A669-5D5F203617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3030</Words>
  <Application>Microsoft Office PowerPoint</Application>
  <PresentationFormat>Custom</PresentationFormat>
  <Paragraphs>218</Paragraphs>
  <Slides>18</Slides>
  <Notes>8</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Arial</vt:lpstr>
      <vt:lpstr>Calibri</vt:lpstr>
      <vt:lpstr>EC Square Sans Pro</vt:lpstr>
      <vt:lpstr>EUAlbertina</vt:lpstr>
      <vt:lpstr>Gill Sans</vt:lpstr>
      <vt:lpstr>Montserrat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 EMA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67</cp:revision>
  <dcterms:created xsi:type="dcterms:W3CDTF">2023-11-20T15:58:16Z</dcterms:created>
  <dcterms:modified xsi:type="dcterms:W3CDTF">2024-12-09T10:13:22Z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13371400</vt:r8>
  </property>
  <property fmtid="{D5CDD505-2E9C-101B-9397-08002B2CF9AE}" pid="16" name="MediaServiceImageTags">
    <vt:lpwstr/>
  </property>
</Properties>
</file>