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9"/>
  </p:notesMasterIdLst>
  <p:sldIdLst>
    <p:sldId id="261" r:id="rId6"/>
    <p:sldId id="262" r:id="rId7"/>
    <p:sldId id="264" r:id="rId8"/>
    <p:sldId id="2434" r:id="rId9"/>
    <p:sldId id="288" r:id="rId10"/>
    <p:sldId id="287" r:id="rId11"/>
    <p:sldId id="2445" r:id="rId12"/>
    <p:sldId id="284" r:id="rId13"/>
    <p:sldId id="2447" r:id="rId14"/>
    <p:sldId id="2446" r:id="rId15"/>
    <p:sldId id="295" r:id="rId16"/>
    <p:sldId id="297" r:id="rId17"/>
    <p:sldId id="2428" r:id="rId18"/>
    <p:sldId id="286" r:id="rId19"/>
    <p:sldId id="276" r:id="rId20"/>
    <p:sldId id="2443" r:id="rId21"/>
    <p:sldId id="2448" r:id="rId22"/>
    <p:sldId id="2450" r:id="rId23"/>
    <p:sldId id="2452" r:id="rId24"/>
    <p:sldId id="2451" r:id="rId25"/>
    <p:sldId id="2454" r:id="rId26"/>
    <p:sldId id="2453" r:id="rId27"/>
    <p:sldId id="270" r:id="rId28"/>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 id="{95F4DDA3-1A2D-18BE-0C05-087E103B53BC}" name="Nancy De Briyne" initials="ND" userId="7477b57e3544f6d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86" d="100"/>
          <a:sy n="86" d="100"/>
        </p:scale>
        <p:origin x="151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6AD7C-A9EC-4F53-88F7-963AF2937F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61E4FA4-E3F6-4F3C-8A69-42C4295CDA99}">
      <dgm:prSet phldrT="[Text]"/>
      <dgm:spPr/>
      <dgm:t>
        <a:bodyPr/>
        <a:lstStyle/>
        <a:p>
          <a:r>
            <a:rPr lang="en-US" dirty="0"/>
            <a:t>Unintended, </a:t>
          </a:r>
          <a:r>
            <a:rPr lang="en-US" dirty="0" err="1"/>
            <a:t>unfavourable</a:t>
          </a:r>
          <a:r>
            <a:rPr lang="en-US" dirty="0"/>
            <a:t> reaction in animals to a veterinary or human medicine</a:t>
          </a:r>
          <a:endParaRPr lang="en-GB" dirty="0"/>
        </a:p>
      </dgm:t>
    </dgm:pt>
    <dgm:pt modelId="{3418EE03-848B-4816-A6D4-F51ED2AD9A29}" type="parTrans" cxnId="{F085946F-D26C-4011-BD40-1975BEB19F79}">
      <dgm:prSet/>
      <dgm:spPr/>
      <dgm:t>
        <a:bodyPr/>
        <a:lstStyle/>
        <a:p>
          <a:endParaRPr lang="en-GB"/>
        </a:p>
      </dgm:t>
    </dgm:pt>
    <dgm:pt modelId="{42872792-1292-4646-B545-AB11FEC2B12A}" type="sibTrans" cxnId="{F085946F-D26C-4011-BD40-1975BEB19F79}">
      <dgm:prSet/>
      <dgm:spPr/>
      <dgm:t>
        <a:bodyPr/>
        <a:lstStyle/>
        <a:p>
          <a:endParaRPr lang="en-GB"/>
        </a:p>
      </dgm:t>
    </dgm:pt>
    <dgm:pt modelId="{009380A0-004B-48AE-A4E7-A33E872F2BA5}">
      <dgm:prSet phldrT="[Text]"/>
      <dgm:spPr/>
      <dgm:t>
        <a:bodyPr/>
        <a:lstStyle/>
        <a:p>
          <a:r>
            <a:rPr lang="en-US" b="1" dirty="0"/>
            <a:t>Lack of efficacy </a:t>
          </a:r>
          <a:r>
            <a:rPr lang="en-US" dirty="0"/>
            <a:t>of a veterinary medicine </a:t>
          </a:r>
          <a:endParaRPr lang="en-GB" dirty="0"/>
        </a:p>
      </dgm:t>
    </dgm:pt>
    <dgm:pt modelId="{20EFA9A1-A24C-45D5-8A60-4A5725FC7DA2}" type="parTrans" cxnId="{A2658F25-1353-4EFC-A425-8AAD18C4D4E6}">
      <dgm:prSet/>
      <dgm:spPr/>
      <dgm:t>
        <a:bodyPr/>
        <a:lstStyle/>
        <a:p>
          <a:endParaRPr lang="en-GB"/>
        </a:p>
      </dgm:t>
    </dgm:pt>
    <dgm:pt modelId="{39D71728-8342-496E-A5B0-7758D6F5BECB}" type="sibTrans" cxnId="{A2658F25-1353-4EFC-A425-8AAD18C4D4E6}">
      <dgm:prSet/>
      <dgm:spPr/>
      <dgm:t>
        <a:bodyPr/>
        <a:lstStyle/>
        <a:p>
          <a:endParaRPr lang="en-GB"/>
        </a:p>
      </dgm:t>
    </dgm:pt>
    <dgm:pt modelId="{AA566B66-1C37-40E1-AF4F-2B4C69430EC3}">
      <dgm:prSet phldrT="[Text]"/>
      <dgm:spPr/>
      <dgm:t>
        <a:bodyPr/>
        <a:lstStyle/>
        <a:p>
          <a:r>
            <a:rPr lang="en-US" dirty="0"/>
            <a:t>Any </a:t>
          </a:r>
          <a:r>
            <a:rPr lang="en-US" b="1" dirty="0">
              <a:solidFill>
                <a:srgbClr val="FFFF00"/>
              </a:solidFill>
            </a:rPr>
            <a:t>environmental</a:t>
          </a:r>
          <a:r>
            <a:rPr lang="en-US" dirty="0"/>
            <a:t> incidents after applying a veterinary medicine</a:t>
          </a:r>
        </a:p>
      </dgm:t>
    </dgm:pt>
    <dgm:pt modelId="{CE637B9D-821B-4A0E-AEE5-706EC8CB7FF6}" type="parTrans" cxnId="{42A53D0C-9B95-48C2-8B30-DE473114B49C}">
      <dgm:prSet/>
      <dgm:spPr/>
      <dgm:t>
        <a:bodyPr/>
        <a:lstStyle/>
        <a:p>
          <a:endParaRPr lang="en-GB"/>
        </a:p>
      </dgm:t>
    </dgm:pt>
    <dgm:pt modelId="{DB3159B3-A07E-45C9-9DED-6402166F566F}" type="sibTrans" cxnId="{42A53D0C-9B95-48C2-8B30-DE473114B49C}">
      <dgm:prSet/>
      <dgm:spPr/>
      <dgm:t>
        <a:bodyPr/>
        <a:lstStyle/>
        <a:p>
          <a:endParaRPr lang="en-GB"/>
        </a:p>
      </dgm:t>
    </dgm:pt>
    <dgm:pt modelId="{1CA35AA6-2F22-4944-8CE3-B14B097F2CAB}">
      <dgm:prSet phldrT="[Text]"/>
      <dgm:spPr/>
      <dgm:t>
        <a:bodyPr/>
        <a:lstStyle/>
        <a:p>
          <a:r>
            <a:rPr lang="en-US" dirty="0"/>
            <a:t>Any noxious reaction to </a:t>
          </a:r>
          <a:r>
            <a:rPr lang="en-US" b="1" dirty="0">
              <a:solidFill>
                <a:srgbClr val="FFFF00"/>
              </a:solidFill>
            </a:rPr>
            <a:t>humans</a:t>
          </a:r>
        </a:p>
      </dgm:t>
    </dgm:pt>
    <dgm:pt modelId="{FE101BD6-3FEF-4DBF-B125-8A1861D0424D}" type="parTrans" cxnId="{3539EE44-5257-4FDE-B624-0C5AD8CBC2BD}">
      <dgm:prSet/>
      <dgm:spPr/>
      <dgm:t>
        <a:bodyPr/>
        <a:lstStyle/>
        <a:p>
          <a:endParaRPr lang="en-GB"/>
        </a:p>
      </dgm:t>
    </dgm:pt>
    <dgm:pt modelId="{A87EFFFA-D902-47DA-BAA7-FB236FA6C418}" type="sibTrans" cxnId="{3539EE44-5257-4FDE-B624-0C5AD8CBC2BD}">
      <dgm:prSet/>
      <dgm:spPr/>
      <dgm:t>
        <a:bodyPr/>
        <a:lstStyle/>
        <a:p>
          <a:endParaRPr lang="en-GB"/>
        </a:p>
      </dgm:t>
    </dgm:pt>
    <dgm:pt modelId="{BCED0F91-A659-4C6D-B4C2-4EFDEAFA6470}">
      <dgm:prSet phldrT="[Text]"/>
      <dgm:spPr/>
      <dgm:t>
        <a:bodyPr/>
        <a:lstStyle/>
        <a:p>
          <a:r>
            <a:rPr lang="en-US" dirty="0"/>
            <a:t>Exceeding the MRL when withdrawal period was respected</a:t>
          </a:r>
        </a:p>
      </dgm:t>
    </dgm:pt>
    <dgm:pt modelId="{7A128D80-C027-4BBF-80B2-7E8AAC36A026}" type="parTrans" cxnId="{11A4749A-F086-4B7C-846F-712DC457FB57}">
      <dgm:prSet/>
      <dgm:spPr/>
      <dgm:t>
        <a:bodyPr/>
        <a:lstStyle/>
        <a:p>
          <a:endParaRPr lang="en-GB"/>
        </a:p>
      </dgm:t>
    </dgm:pt>
    <dgm:pt modelId="{05F8176C-BE16-46DB-96DE-9A37D859287F}" type="sibTrans" cxnId="{11A4749A-F086-4B7C-846F-712DC457FB57}">
      <dgm:prSet/>
      <dgm:spPr/>
      <dgm:t>
        <a:bodyPr/>
        <a:lstStyle/>
        <a:p>
          <a:endParaRPr lang="en-GB"/>
        </a:p>
      </dgm:t>
    </dgm:pt>
    <dgm:pt modelId="{89F8A6F4-5B7B-4916-A231-B5D87ED62E39}">
      <dgm:prSet phldrT="[Text]"/>
      <dgm:spPr/>
      <dgm:t>
        <a:bodyPr/>
        <a:lstStyle/>
        <a:p>
          <a:r>
            <a:rPr lang="en-US" dirty="0"/>
            <a:t>Any suspected transmission of an infectious agent via the medicine</a:t>
          </a:r>
        </a:p>
      </dgm:t>
    </dgm:pt>
    <dgm:pt modelId="{D47EB2B3-CA2D-4C02-9C49-6CEB51888425}" type="parTrans" cxnId="{02853DA6-692F-414B-AACD-A6927E4B3825}">
      <dgm:prSet/>
      <dgm:spPr/>
      <dgm:t>
        <a:bodyPr/>
        <a:lstStyle/>
        <a:p>
          <a:endParaRPr lang="en-GB"/>
        </a:p>
      </dgm:t>
    </dgm:pt>
    <dgm:pt modelId="{28EB3569-C8AB-46B6-948C-AF34CB43C354}" type="sibTrans" cxnId="{02853DA6-692F-414B-AACD-A6927E4B3825}">
      <dgm:prSet/>
      <dgm:spPr/>
      <dgm:t>
        <a:bodyPr/>
        <a:lstStyle/>
        <a:p>
          <a:endParaRPr lang="en-GB"/>
        </a:p>
      </dgm:t>
    </dgm:pt>
    <dgm:pt modelId="{6AFD968A-4C7B-4949-BF4E-614DFCC27ED7}" type="pres">
      <dgm:prSet presAssocID="{5296AD7C-A9EC-4F53-88F7-963AF2937FC0}" presName="Name0" presStyleCnt="0">
        <dgm:presLayoutVars>
          <dgm:chMax val="7"/>
          <dgm:chPref val="7"/>
          <dgm:dir/>
        </dgm:presLayoutVars>
      </dgm:prSet>
      <dgm:spPr/>
    </dgm:pt>
    <dgm:pt modelId="{31161598-2E99-4A25-BC74-17820376D112}" type="pres">
      <dgm:prSet presAssocID="{5296AD7C-A9EC-4F53-88F7-963AF2937FC0}" presName="Name1" presStyleCnt="0"/>
      <dgm:spPr/>
    </dgm:pt>
    <dgm:pt modelId="{E6E673D8-F68B-41EA-8896-0B02F6C9BD8A}" type="pres">
      <dgm:prSet presAssocID="{5296AD7C-A9EC-4F53-88F7-963AF2937FC0}" presName="cycle" presStyleCnt="0"/>
      <dgm:spPr/>
    </dgm:pt>
    <dgm:pt modelId="{9DE5BF74-F10D-4219-B273-AD31F3513AB6}" type="pres">
      <dgm:prSet presAssocID="{5296AD7C-A9EC-4F53-88F7-963AF2937FC0}" presName="srcNode" presStyleLbl="node1" presStyleIdx="0" presStyleCnt="6"/>
      <dgm:spPr/>
    </dgm:pt>
    <dgm:pt modelId="{51A75133-46DD-4A8D-8131-84FD498D41F3}" type="pres">
      <dgm:prSet presAssocID="{5296AD7C-A9EC-4F53-88F7-963AF2937FC0}" presName="conn" presStyleLbl="parChTrans1D2" presStyleIdx="0" presStyleCnt="1"/>
      <dgm:spPr/>
    </dgm:pt>
    <dgm:pt modelId="{70DD336E-5E4C-4B70-8601-BF6004317DA2}" type="pres">
      <dgm:prSet presAssocID="{5296AD7C-A9EC-4F53-88F7-963AF2937FC0}" presName="extraNode" presStyleLbl="node1" presStyleIdx="0" presStyleCnt="6"/>
      <dgm:spPr/>
    </dgm:pt>
    <dgm:pt modelId="{8FBE2D77-5B0E-4A4D-86E3-A570288F89B0}" type="pres">
      <dgm:prSet presAssocID="{5296AD7C-A9EC-4F53-88F7-963AF2937FC0}" presName="dstNode" presStyleLbl="node1" presStyleIdx="0" presStyleCnt="6"/>
      <dgm:spPr/>
    </dgm:pt>
    <dgm:pt modelId="{A31A18A8-59AC-4D86-BCA3-418A794C19F0}" type="pres">
      <dgm:prSet presAssocID="{861E4FA4-E3F6-4F3C-8A69-42C4295CDA99}" presName="text_1" presStyleLbl="node1" presStyleIdx="0" presStyleCnt="6" custLinFactNeighborX="420" custLinFactNeighborY="4163">
        <dgm:presLayoutVars>
          <dgm:bulletEnabled val="1"/>
        </dgm:presLayoutVars>
      </dgm:prSet>
      <dgm:spPr/>
    </dgm:pt>
    <dgm:pt modelId="{9CC5CFC4-0290-46C7-AA4D-9B8E27221D3E}" type="pres">
      <dgm:prSet presAssocID="{861E4FA4-E3F6-4F3C-8A69-42C4295CDA99}" presName="accent_1" presStyleCnt="0"/>
      <dgm:spPr/>
    </dgm:pt>
    <dgm:pt modelId="{CD04DB5F-7094-41F9-81F1-88451018A60C}" type="pres">
      <dgm:prSet presAssocID="{861E4FA4-E3F6-4F3C-8A69-42C4295CDA99}" presName="accentRepeatNode" presStyleLbl="solidFgAcc1" presStyleIdx="0" presStyleCnt="6"/>
      <dgm:spPr/>
    </dgm:pt>
    <dgm:pt modelId="{EBB3077A-C06A-4664-A3D5-109D31229CD9}" type="pres">
      <dgm:prSet presAssocID="{009380A0-004B-48AE-A4E7-A33E872F2BA5}" presName="text_2" presStyleLbl="node1" presStyleIdx="1" presStyleCnt="6">
        <dgm:presLayoutVars>
          <dgm:bulletEnabled val="1"/>
        </dgm:presLayoutVars>
      </dgm:prSet>
      <dgm:spPr/>
    </dgm:pt>
    <dgm:pt modelId="{84BF26B4-04D1-41F5-8C48-E9151DF8C74C}" type="pres">
      <dgm:prSet presAssocID="{009380A0-004B-48AE-A4E7-A33E872F2BA5}" presName="accent_2" presStyleCnt="0"/>
      <dgm:spPr/>
    </dgm:pt>
    <dgm:pt modelId="{B2F7EF5A-42BA-456D-9233-CBB21F9DCF53}" type="pres">
      <dgm:prSet presAssocID="{009380A0-004B-48AE-A4E7-A33E872F2BA5}" presName="accentRepeatNode" presStyleLbl="solidFgAcc1" presStyleIdx="1" presStyleCnt="6"/>
      <dgm:spPr/>
    </dgm:pt>
    <dgm:pt modelId="{7CA5BEBE-59C9-4E31-AE2A-FCFA4454EA26}" type="pres">
      <dgm:prSet presAssocID="{AA566B66-1C37-40E1-AF4F-2B4C69430EC3}" presName="text_3" presStyleLbl="node1" presStyleIdx="2" presStyleCnt="6">
        <dgm:presLayoutVars>
          <dgm:bulletEnabled val="1"/>
        </dgm:presLayoutVars>
      </dgm:prSet>
      <dgm:spPr/>
    </dgm:pt>
    <dgm:pt modelId="{8BA00056-6601-4FF0-88E7-30ED7F04484B}" type="pres">
      <dgm:prSet presAssocID="{AA566B66-1C37-40E1-AF4F-2B4C69430EC3}" presName="accent_3" presStyleCnt="0"/>
      <dgm:spPr/>
    </dgm:pt>
    <dgm:pt modelId="{7E36C8E2-AD4A-4124-9A77-AA7F0C9760F8}" type="pres">
      <dgm:prSet presAssocID="{AA566B66-1C37-40E1-AF4F-2B4C69430EC3}" presName="accentRepeatNode" presStyleLbl="solidFgAcc1" presStyleIdx="2" presStyleCnt="6"/>
      <dgm:spPr/>
    </dgm:pt>
    <dgm:pt modelId="{6FA290B4-CE31-4C75-BAA2-350581B5DFED}" type="pres">
      <dgm:prSet presAssocID="{1CA35AA6-2F22-4944-8CE3-B14B097F2CAB}" presName="text_4" presStyleLbl="node1" presStyleIdx="3" presStyleCnt="6">
        <dgm:presLayoutVars>
          <dgm:bulletEnabled val="1"/>
        </dgm:presLayoutVars>
      </dgm:prSet>
      <dgm:spPr/>
    </dgm:pt>
    <dgm:pt modelId="{CF21CFFB-C29E-4C72-8BDB-01506C9DC67E}" type="pres">
      <dgm:prSet presAssocID="{1CA35AA6-2F22-4944-8CE3-B14B097F2CAB}" presName="accent_4" presStyleCnt="0"/>
      <dgm:spPr/>
    </dgm:pt>
    <dgm:pt modelId="{002ABF4F-09D0-48A9-9FA7-B93B606DD02F}" type="pres">
      <dgm:prSet presAssocID="{1CA35AA6-2F22-4944-8CE3-B14B097F2CAB}" presName="accentRepeatNode" presStyleLbl="solidFgAcc1" presStyleIdx="3" presStyleCnt="6"/>
      <dgm:spPr/>
    </dgm:pt>
    <dgm:pt modelId="{697F80A6-739E-46C1-B7A8-ABC1A3325588}" type="pres">
      <dgm:prSet presAssocID="{BCED0F91-A659-4C6D-B4C2-4EFDEAFA6470}" presName="text_5" presStyleLbl="node1" presStyleIdx="4" presStyleCnt="6">
        <dgm:presLayoutVars>
          <dgm:bulletEnabled val="1"/>
        </dgm:presLayoutVars>
      </dgm:prSet>
      <dgm:spPr/>
    </dgm:pt>
    <dgm:pt modelId="{65CC507E-DACC-4665-9E0C-3F75217FCAD0}" type="pres">
      <dgm:prSet presAssocID="{BCED0F91-A659-4C6D-B4C2-4EFDEAFA6470}" presName="accent_5" presStyleCnt="0"/>
      <dgm:spPr/>
    </dgm:pt>
    <dgm:pt modelId="{989DC285-43AD-4630-A85E-5D9F5C5E6801}" type="pres">
      <dgm:prSet presAssocID="{BCED0F91-A659-4C6D-B4C2-4EFDEAFA6470}" presName="accentRepeatNode" presStyleLbl="solidFgAcc1" presStyleIdx="4" presStyleCnt="6"/>
      <dgm:spPr/>
    </dgm:pt>
    <dgm:pt modelId="{32002815-90B2-4E0F-9890-66D3FAE4E08F}" type="pres">
      <dgm:prSet presAssocID="{89F8A6F4-5B7B-4916-A231-B5D87ED62E39}" presName="text_6" presStyleLbl="node1" presStyleIdx="5" presStyleCnt="6">
        <dgm:presLayoutVars>
          <dgm:bulletEnabled val="1"/>
        </dgm:presLayoutVars>
      </dgm:prSet>
      <dgm:spPr/>
    </dgm:pt>
    <dgm:pt modelId="{9F0C4B98-F563-45FB-9AF3-29A4CBCCACE6}" type="pres">
      <dgm:prSet presAssocID="{89F8A6F4-5B7B-4916-A231-B5D87ED62E39}" presName="accent_6" presStyleCnt="0"/>
      <dgm:spPr/>
    </dgm:pt>
    <dgm:pt modelId="{3B7CF105-8859-41CF-8500-898202B4DBBD}" type="pres">
      <dgm:prSet presAssocID="{89F8A6F4-5B7B-4916-A231-B5D87ED62E39}" presName="accentRepeatNode" presStyleLbl="solidFgAcc1" presStyleIdx="5" presStyleCnt="6"/>
      <dgm:spPr/>
    </dgm:pt>
  </dgm:ptLst>
  <dgm:cxnLst>
    <dgm:cxn modelId="{42A53D0C-9B95-48C2-8B30-DE473114B49C}" srcId="{5296AD7C-A9EC-4F53-88F7-963AF2937FC0}" destId="{AA566B66-1C37-40E1-AF4F-2B4C69430EC3}" srcOrd="2" destOrd="0" parTransId="{CE637B9D-821B-4A0E-AEE5-706EC8CB7FF6}" sibTransId="{DB3159B3-A07E-45C9-9DED-6402166F566F}"/>
    <dgm:cxn modelId="{CA7F1711-4D83-4890-8137-8AC269759AED}" type="presOf" srcId="{AA566B66-1C37-40E1-AF4F-2B4C69430EC3}" destId="{7CA5BEBE-59C9-4E31-AE2A-FCFA4454EA26}" srcOrd="0" destOrd="0" presId="urn:microsoft.com/office/officeart/2008/layout/VerticalCurvedList"/>
    <dgm:cxn modelId="{A28CEC12-8CF6-4487-8007-128A1CED7C92}" type="presOf" srcId="{BCED0F91-A659-4C6D-B4C2-4EFDEAFA6470}" destId="{697F80A6-739E-46C1-B7A8-ABC1A3325588}" srcOrd="0" destOrd="0" presId="urn:microsoft.com/office/officeart/2008/layout/VerticalCurvedList"/>
    <dgm:cxn modelId="{2C8B4120-C314-4375-BA60-9DCD860F5359}" type="presOf" srcId="{009380A0-004B-48AE-A4E7-A33E872F2BA5}" destId="{EBB3077A-C06A-4664-A3D5-109D31229CD9}" srcOrd="0" destOrd="0" presId="urn:microsoft.com/office/officeart/2008/layout/VerticalCurvedList"/>
    <dgm:cxn modelId="{A2658F25-1353-4EFC-A425-8AAD18C4D4E6}" srcId="{5296AD7C-A9EC-4F53-88F7-963AF2937FC0}" destId="{009380A0-004B-48AE-A4E7-A33E872F2BA5}" srcOrd="1" destOrd="0" parTransId="{20EFA9A1-A24C-45D5-8A60-4A5725FC7DA2}" sibTransId="{39D71728-8342-496E-A5B0-7758D6F5BECB}"/>
    <dgm:cxn modelId="{4ACFE344-9866-48AE-AD94-E4BDF7D41FDC}" type="presOf" srcId="{861E4FA4-E3F6-4F3C-8A69-42C4295CDA99}" destId="{A31A18A8-59AC-4D86-BCA3-418A794C19F0}" srcOrd="0" destOrd="0" presId="urn:microsoft.com/office/officeart/2008/layout/VerticalCurvedList"/>
    <dgm:cxn modelId="{3539EE44-5257-4FDE-B624-0C5AD8CBC2BD}" srcId="{5296AD7C-A9EC-4F53-88F7-963AF2937FC0}" destId="{1CA35AA6-2F22-4944-8CE3-B14B097F2CAB}" srcOrd="3" destOrd="0" parTransId="{FE101BD6-3FEF-4DBF-B125-8A1861D0424D}" sibTransId="{A87EFFFA-D902-47DA-BAA7-FB236FA6C418}"/>
    <dgm:cxn modelId="{F085946F-D26C-4011-BD40-1975BEB19F79}" srcId="{5296AD7C-A9EC-4F53-88F7-963AF2937FC0}" destId="{861E4FA4-E3F6-4F3C-8A69-42C4295CDA99}" srcOrd="0" destOrd="0" parTransId="{3418EE03-848B-4816-A6D4-F51ED2AD9A29}" sibTransId="{42872792-1292-4646-B545-AB11FEC2B12A}"/>
    <dgm:cxn modelId="{5123EC98-929A-470C-AB8E-CAB2E103F671}" type="presOf" srcId="{42872792-1292-4646-B545-AB11FEC2B12A}" destId="{51A75133-46DD-4A8D-8131-84FD498D41F3}" srcOrd="0" destOrd="0" presId="urn:microsoft.com/office/officeart/2008/layout/VerticalCurvedList"/>
    <dgm:cxn modelId="{11A4749A-F086-4B7C-846F-712DC457FB57}" srcId="{5296AD7C-A9EC-4F53-88F7-963AF2937FC0}" destId="{BCED0F91-A659-4C6D-B4C2-4EFDEAFA6470}" srcOrd="4" destOrd="0" parTransId="{7A128D80-C027-4BBF-80B2-7E8AAC36A026}" sibTransId="{05F8176C-BE16-46DB-96DE-9A37D859287F}"/>
    <dgm:cxn modelId="{02853DA6-692F-414B-AACD-A6927E4B3825}" srcId="{5296AD7C-A9EC-4F53-88F7-963AF2937FC0}" destId="{89F8A6F4-5B7B-4916-A231-B5D87ED62E39}" srcOrd="5" destOrd="0" parTransId="{D47EB2B3-CA2D-4C02-9C49-6CEB51888425}" sibTransId="{28EB3569-C8AB-46B6-948C-AF34CB43C354}"/>
    <dgm:cxn modelId="{4AEE7FA9-06C7-4119-8AF0-56C76F115C3E}" type="presOf" srcId="{89F8A6F4-5B7B-4916-A231-B5D87ED62E39}" destId="{32002815-90B2-4E0F-9890-66D3FAE4E08F}" srcOrd="0" destOrd="0" presId="urn:microsoft.com/office/officeart/2008/layout/VerticalCurvedList"/>
    <dgm:cxn modelId="{A2DBFAE1-EA05-4AB9-AF12-834F01FAE7F6}" type="presOf" srcId="{5296AD7C-A9EC-4F53-88F7-963AF2937FC0}" destId="{6AFD968A-4C7B-4949-BF4E-614DFCC27ED7}" srcOrd="0" destOrd="0" presId="urn:microsoft.com/office/officeart/2008/layout/VerticalCurvedList"/>
    <dgm:cxn modelId="{BDACB3F9-4F21-408D-B3B0-C9A022ABB373}" type="presOf" srcId="{1CA35AA6-2F22-4944-8CE3-B14B097F2CAB}" destId="{6FA290B4-CE31-4C75-BAA2-350581B5DFED}" srcOrd="0" destOrd="0" presId="urn:microsoft.com/office/officeart/2008/layout/VerticalCurvedList"/>
    <dgm:cxn modelId="{FDF22870-2617-463C-9F50-43FF1BB24D3F}" type="presParOf" srcId="{6AFD968A-4C7B-4949-BF4E-614DFCC27ED7}" destId="{31161598-2E99-4A25-BC74-17820376D112}" srcOrd="0" destOrd="0" presId="urn:microsoft.com/office/officeart/2008/layout/VerticalCurvedList"/>
    <dgm:cxn modelId="{4362D089-B618-4FAE-8F75-A1EC6D20E26E}" type="presParOf" srcId="{31161598-2E99-4A25-BC74-17820376D112}" destId="{E6E673D8-F68B-41EA-8896-0B02F6C9BD8A}" srcOrd="0" destOrd="0" presId="urn:microsoft.com/office/officeart/2008/layout/VerticalCurvedList"/>
    <dgm:cxn modelId="{363B4A6D-FC81-4C23-8592-490A801B5CC7}" type="presParOf" srcId="{E6E673D8-F68B-41EA-8896-0B02F6C9BD8A}" destId="{9DE5BF74-F10D-4219-B273-AD31F3513AB6}" srcOrd="0" destOrd="0" presId="urn:microsoft.com/office/officeart/2008/layout/VerticalCurvedList"/>
    <dgm:cxn modelId="{27AB6EB4-168D-4E6B-908C-A651B37581B2}" type="presParOf" srcId="{E6E673D8-F68B-41EA-8896-0B02F6C9BD8A}" destId="{51A75133-46DD-4A8D-8131-84FD498D41F3}" srcOrd="1" destOrd="0" presId="urn:microsoft.com/office/officeart/2008/layout/VerticalCurvedList"/>
    <dgm:cxn modelId="{78110CEE-952E-4608-90EB-CBA4164C438A}" type="presParOf" srcId="{E6E673D8-F68B-41EA-8896-0B02F6C9BD8A}" destId="{70DD336E-5E4C-4B70-8601-BF6004317DA2}" srcOrd="2" destOrd="0" presId="urn:microsoft.com/office/officeart/2008/layout/VerticalCurvedList"/>
    <dgm:cxn modelId="{EF627A9C-2CB1-4674-893A-9C2260D86DC6}" type="presParOf" srcId="{E6E673D8-F68B-41EA-8896-0B02F6C9BD8A}" destId="{8FBE2D77-5B0E-4A4D-86E3-A570288F89B0}" srcOrd="3" destOrd="0" presId="urn:microsoft.com/office/officeart/2008/layout/VerticalCurvedList"/>
    <dgm:cxn modelId="{4FB15A2B-1A6D-4189-9CEF-CC0E1F8E3294}" type="presParOf" srcId="{31161598-2E99-4A25-BC74-17820376D112}" destId="{A31A18A8-59AC-4D86-BCA3-418A794C19F0}" srcOrd="1" destOrd="0" presId="urn:microsoft.com/office/officeart/2008/layout/VerticalCurvedList"/>
    <dgm:cxn modelId="{395F517D-374E-40B4-A11E-E86B4E865941}" type="presParOf" srcId="{31161598-2E99-4A25-BC74-17820376D112}" destId="{9CC5CFC4-0290-46C7-AA4D-9B8E27221D3E}" srcOrd="2" destOrd="0" presId="urn:microsoft.com/office/officeart/2008/layout/VerticalCurvedList"/>
    <dgm:cxn modelId="{0A502258-E554-4D10-85DB-CBB0B2F394F0}" type="presParOf" srcId="{9CC5CFC4-0290-46C7-AA4D-9B8E27221D3E}" destId="{CD04DB5F-7094-41F9-81F1-88451018A60C}" srcOrd="0" destOrd="0" presId="urn:microsoft.com/office/officeart/2008/layout/VerticalCurvedList"/>
    <dgm:cxn modelId="{A00A8970-18EA-4650-AF51-CE229ACCD761}" type="presParOf" srcId="{31161598-2E99-4A25-BC74-17820376D112}" destId="{EBB3077A-C06A-4664-A3D5-109D31229CD9}" srcOrd="3" destOrd="0" presId="urn:microsoft.com/office/officeart/2008/layout/VerticalCurvedList"/>
    <dgm:cxn modelId="{C4073B6A-8DC8-43BC-910D-6163F4AF07FB}" type="presParOf" srcId="{31161598-2E99-4A25-BC74-17820376D112}" destId="{84BF26B4-04D1-41F5-8C48-E9151DF8C74C}" srcOrd="4" destOrd="0" presId="urn:microsoft.com/office/officeart/2008/layout/VerticalCurvedList"/>
    <dgm:cxn modelId="{93E2249A-BCE7-4BBA-B18A-0AEC13BCC8F0}" type="presParOf" srcId="{84BF26B4-04D1-41F5-8C48-E9151DF8C74C}" destId="{B2F7EF5A-42BA-456D-9233-CBB21F9DCF53}" srcOrd="0" destOrd="0" presId="urn:microsoft.com/office/officeart/2008/layout/VerticalCurvedList"/>
    <dgm:cxn modelId="{DBFB267E-5E07-4B9A-969B-4FFDF87EF031}" type="presParOf" srcId="{31161598-2E99-4A25-BC74-17820376D112}" destId="{7CA5BEBE-59C9-4E31-AE2A-FCFA4454EA26}" srcOrd="5" destOrd="0" presId="urn:microsoft.com/office/officeart/2008/layout/VerticalCurvedList"/>
    <dgm:cxn modelId="{286075A5-8607-4975-BBD8-99C7741E1116}" type="presParOf" srcId="{31161598-2E99-4A25-BC74-17820376D112}" destId="{8BA00056-6601-4FF0-88E7-30ED7F04484B}" srcOrd="6" destOrd="0" presId="urn:microsoft.com/office/officeart/2008/layout/VerticalCurvedList"/>
    <dgm:cxn modelId="{B630AB61-98EE-4E22-AE64-72F287C3D0E7}" type="presParOf" srcId="{8BA00056-6601-4FF0-88E7-30ED7F04484B}" destId="{7E36C8E2-AD4A-4124-9A77-AA7F0C9760F8}" srcOrd="0" destOrd="0" presId="urn:microsoft.com/office/officeart/2008/layout/VerticalCurvedList"/>
    <dgm:cxn modelId="{1D01B8C7-AD38-438E-BA7F-7BBC4D762050}" type="presParOf" srcId="{31161598-2E99-4A25-BC74-17820376D112}" destId="{6FA290B4-CE31-4C75-BAA2-350581B5DFED}" srcOrd="7" destOrd="0" presId="urn:microsoft.com/office/officeart/2008/layout/VerticalCurvedList"/>
    <dgm:cxn modelId="{23F1BCB8-137A-410A-890C-5C96B1DCBDA4}" type="presParOf" srcId="{31161598-2E99-4A25-BC74-17820376D112}" destId="{CF21CFFB-C29E-4C72-8BDB-01506C9DC67E}" srcOrd="8" destOrd="0" presId="urn:microsoft.com/office/officeart/2008/layout/VerticalCurvedList"/>
    <dgm:cxn modelId="{BB6C103E-78AA-4BAD-8888-FC30567A5FA5}" type="presParOf" srcId="{CF21CFFB-C29E-4C72-8BDB-01506C9DC67E}" destId="{002ABF4F-09D0-48A9-9FA7-B93B606DD02F}" srcOrd="0" destOrd="0" presId="urn:microsoft.com/office/officeart/2008/layout/VerticalCurvedList"/>
    <dgm:cxn modelId="{E9939BA2-0B22-4A4B-BC71-2A0A11FF4722}" type="presParOf" srcId="{31161598-2E99-4A25-BC74-17820376D112}" destId="{697F80A6-739E-46C1-B7A8-ABC1A3325588}" srcOrd="9" destOrd="0" presId="urn:microsoft.com/office/officeart/2008/layout/VerticalCurvedList"/>
    <dgm:cxn modelId="{0A0B2B1E-0CBB-4FCC-87BC-3BEDF72FDBD3}" type="presParOf" srcId="{31161598-2E99-4A25-BC74-17820376D112}" destId="{65CC507E-DACC-4665-9E0C-3F75217FCAD0}" srcOrd="10" destOrd="0" presId="urn:microsoft.com/office/officeart/2008/layout/VerticalCurvedList"/>
    <dgm:cxn modelId="{670ADD96-85FE-4E34-A51F-64CA29581722}" type="presParOf" srcId="{65CC507E-DACC-4665-9E0C-3F75217FCAD0}" destId="{989DC285-43AD-4630-A85E-5D9F5C5E6801}" srcOrd="0" destOrd="0" presId="urn:microsoft.com/office/officeart/2008/layout/VerticalCurvedList"/>
    <dgm:cxn modelId="{E243C463-5BDD-4D61-88C2-CD16EE5A89AC}" type="presParOf" srcId="{31161598-2E99-4A25-BC74-17820376D112}" destId="{32002815-90B2-4E0F-9890-66D3FAE4E08F}" srcOrd="11" destOrd="0" presId="urn:microsoft.com/office/officeart/2008/layout/VerticalCurvedList"/>
    <dgm:cxn modelId="{52975BFC-C806-4836-AF8E-53855D41B8A5}" type="presParOf" srcId="{31161598-2E99-4A25-BC74-17820376D112}" destId="{9F0C4B98-F563-45FB-9AF3-29A4CBCCACE6}" srcOrd="12" destOrd="0" presId="urn:microsoft.com/office/officeart/2008/layout/VerticalCurvedList"/>
    <dgm:cxn modelId="{8E9EA5D4-0590-4F34-9B1A-C6EF616C1C2F}" type="presParOf" srcId="{9F0C4B98-F563-45FB-9AF3-29A4CBCCACE6}" destId="{3B7CF105-8859-41CF-8500-898202B4DB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75133-46DD-4A8D-8131-84FD498D41F3}">
      <dsp:nvSpPr>
        <dsp:cNvPr id="0" name=""/>
        <dsp:cNvSpPr/>
      </dsp:nvSpPr>
      <dsp:spPr>
        <a:xfrm>
          <a:off x="-5820451" y="-890810"/>
          <a:ext cx="6929353" cy="6929353"/>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A18A8-59AC-4D86-BCA3-418A794C19F0}">
      <dsp:nvSpPr>
        <dsp:cNvPr id="0" name=""/>
        <dsp:cNvSpPr/>
      </dsp:nvSpPr>
      <dsp:spPr>
        <a:xfrm>
          <a:off x="444373" y="293641"/>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Unintended, </a:t>
          </a:r>
          <a:r>
            <a:rPr lang="en-US" sz="1600" kern="1200" dirty="0" err="1"/>
            <a:t>unfavourable</a:t>
          </a:r>
          <a:r>
            <a:rPr lang="en-US" sz="1600" kern="1200" dirty="0"/>
            <a:t> reaction in animals to a veterinary or human medicine</a:t>
          </a:r>
          <a:endParaRPr lang="en-GB" sz="1600" kern="1200" dirty="0"/>
        </a:p>
      </dsp:txBody>
      <dsp:txXfrm>
        <a:off x="444373" y="293641"/>
        <a:ext cx="7439368" cy="541953"/>
      </dsp:txXfrm>
    </dsp:sp>
    <dsp:sp modelId="{CD04DB5F-7094-41F9-81F1-88451018A60C}">
      <dsp:nvSpPr>
        <dsp:cNvPr id="0" name=""/>
        <dsp:cNvSpPr/>
      </dsp:nvSpPr>
      <dsp:spPr>
        <a:xfrm>
          <a:off x="74407" y="20333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3077A-C06A-4664-A3D5-109D31229CD9}">
      <dsp:nvSpPr>
        <dsp:cNvPr id="0" name=""/>
        <dsp:cNvSpPr/>
      </dsp:nvSpPr>
      <dsp:spPr>
        <a:xfrm>
          <a:off x="858921" y="1083906"/>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Lack of efficacy </a:t>
          </a:r>
          <a:r>
            <a:rPr lang="en-US" sz="1600" kern="1200" dirty="0"/>
            <a:t>of a veterinary medicine </a:t>
          </a:r>
          <a:endParaRPr lang="en-GB" sz="1600" kern="1200" dirty="0"/>
        </a:p>
      </dsp:txBody>
      <dsp:txXfrm>
        <a:off x="858921" y="1083906"/>
        <a:ext cx="6993575" cy="541953"/>
      </dsp:txXfrm>
    </dsp:sp>
    <dsp:sp modelId="{B2F7EF5A-42BA-456D-9233-CBB21F9DCF53}">
      <dsp:nvSpPr>
        <dsp:cNvPr id="0" name=""/>
        <dsp:cNvSpPr/>
      </dsp:nvSpPr>
      <dsp:spPr>
        <a:xfrm>
          <a:off x="520201" y="1016162"/>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5BEBE-59C9-4E31-AE2A-FCFA4454EA26}">
      <dsp:nvSpPr>
        <dsp:cNvPr id="0" name=""/>
        <dsp:cNvSpPr/>
      </dsp:nvSpPr>
      <dsp:spPr>
        <a:xfrm>
          <a:off x="1062772" y="1896733"/>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a:t>
          </a:r>
          <a:r>
            <a:rPr lang="en-US" sz="1600" b="1" kern="1200" dirty="0">
              <a:solidFill>
                <a:srgbClr val="FFFF00"/>
              </a:solidFill>
            </a:rPr>
            <a:t>environmental</a:t>
          </a:r>
          <a:r>
            <a:rPr lang="en-US" sz="1600" kern="1200" dirty="0"/>
            <a:t> incidents after applying a veterinary medicine</a:t>
          </a:r>
        </a:p>
      </dsp:txBody>
      <dsp:txXfrm>
        <a:off x="1062772" y="1896733"/>
        <a:ext cx="6789724" cy="541953"/>
      </dsp:txXfrm>
    </dsp:sp>
    <dsp:sp modelId="{7E36C8E2-AD4A-4124-9A77-AA7F0C9760F8}">
      <dsp:nvSpPr>
        <dsp:cNvPr id="0" name=""/>
        <dsp:cNvSpPr/>
      </dsp:nvSpPr>
      <dsp:spPr>
        <a:xfrm>
          <a:off x="724051" y="1828989"/>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290B4-CE31-4C75-BAA2-350581B5DFED}">
      <dsp:nvSpPr>
        <dsp:cNvPr id="0" name=""/>
        <dsp:cNvSpPr/>
      </dsp:nvSpPr>
      <dsp:spPr>
        <a:xfrm>
          <a:off x="1062772" y="2709045"/>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noxious reaction to </a:t>
          </a:r>
          <a:r>
            <a:rPr lang="en-US" sz="1600" b="1" kern="1200" dirty="0">
              <a:solidFill>
                <a:srgbClr val="FFFF00"/>
              </a:solidFill>
            </a:rPr>
            <a:t>humans</a:t>
          </a:r>
        </a:p>
      </dsp:txBody>
      <dsp:txXfrm>
        <a:off x="1062772" y="2709045"/>
        <a:ext cx="6789724" cy="541953"/>
      </dsp:txXfrm>
    </dsp:sp>
    <dsp:sp modelId="{002ABF4F-09D0-48A9-9FA7-B93B606DD02F}">
      <dsp:nvSpPr>
        <dsp:cNvPr id="0" name=""/>
        <dsp:cNvSpPr/>
      </dsp:nvSpPr>
      <dsp:spPr>
        <a:xfrm>
          <a:off x="724051" y="2641301"/>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F80A6-739E-46C1-B7A8-ABC1A3325588}">
      <dsp:nvSpPr>
        <dsp:cNvPr id="0" name=""/>
        <dsp:cNvSpPr/>
      </dsp:nvSpPr>
      <dsp:spPr>
        <a:xfrm>
          <a:off x="858921" y="3521873"/>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Exceeding the MRL when withdrawal period was respected</a:t>
          </a:r>
        </a:p>
      </dsp:txBody>
      <dsp:txXfrm>
        <a:off x="858921" y="3521873"/>
        <a:ext cx="6993575" cy="541953"/>
      </dsp:txXfrm>
    </dsp:sp>
    <dsp:sp modelId="{989DC285-43AD-4630-A85E-5D9F5C5E6801}">
      <dsp:nvSpPr>
        <dsp:cNvPr id="0" name=""/>
        <dsp:cNvSpPr/>
      </dsp:nvSpPr>
      <dsp:spPr>
        <a:xfrm>
          <a:off x="520201" y="3454128"/>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02815-90B2-4E0F-9890-66D3FAE4E08F}">
      <dsp:nvSpPr>
        <dsp:cNvPr id="0" name=""/>
        <dsp:cNvSpPr/>
      </dsp:nvSpPr>
      <dsp:spPr>
        <a:xfrm>
          <a:off x="413128" y="4334700"/>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suspected transmission of an infectious agent via the medicine</a:t>
          </a:r>
        </a:p>
      </dsp:txBody>
      <dsp:txXfrm>
        <a:off x="413128" y="4334700"/>
        <a:ext cx="7439368" cy="541953"/>
      </dsp:txXfrm>
    </dsp:sp>
    <dsp:sp modelId="{3B7CF105-8859-41CF-8500-898202B4DBBD}">
      <dsp:nvSpPr>
        <dsp:cNvPr id="0" name=""/>
        <dsp:cNvSpPr/>
      </dsp:nvSpPr>
      <dsp:spPr>
        <a:xfrm>
          <a:off x="74407" y="426695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06/12/2024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67D969EE-8504-40E2-BDC7-DADBB7B68133}" type="slidenum">
              <a:rPr lang="es-ES" smtClean="0"/>
              <a:t>21</a:t>
            </a:fld>
            <a:endParaRPr lang="es-ES"/>
          </a:p>
        </p:txBody>
      </p:sp>
    </p:spTree>
    <p:extLst>
      <p:ext uri="{BB962C8B-B14F-4D97-AF65-F5344CB8AC3E}">
        <p14:creationId xmlns:p14="http://schemas.microsoft.com/office/powerpoint/2010/main" val="332350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837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144132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12</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cid:image004.jpg@01D9F6A4.3DC88080"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91600" y="5605463"/>
            <a:ext cx="3022600" cy="797281"/>
          </a:xfrm>
          <a:prstGeom prst="rect">
            <a:avLst/>
          </a:prstGeom>
          <a:noFill/>
          <a:ln>
            <a:noFill/>
          </a:ln>
        </p:spPr>
      </p:pic>
    </p:spTree>
    <p:extLst>
      <p:ext uri="{BB962C8B-B14F-4D97-AF65-F5344CB8AC3E}">
        <p14:creationId xmlns:p14="http://schemas.microsoft.com/office/powerpoint/2010/main" val="1090198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2"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3755333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2" y="6181329"/>
            <a:ext cx="2567305" cy="560264"/>
          </a:xfrm>
          <a:prstGeom prst="rect">
            <a:avLst/>
          </a:prstGeom>
          <a:noFill/>
          <a:ln>
            <a:noFill/>
          </a:ln>
        </p:spPr>
      </p:pic>
    </p:spTree>
    <p:extLst>
      <p:ext uri="{BB962C8B-B14F-4D97-AF65-F5344CB8AC3E}">
        <p14:creationId xmlns:p14="http://schemas.microsoft.com/office/powerpoint/2010/main" val="117429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870123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828341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2982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792323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388720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67733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1262181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855393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832681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11"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954398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12/6/2024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741868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332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12/6/2024</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315781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383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12/6/2024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346851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9361673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54164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pisrs.si/pregledPredpisa?id=URED8611"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gov.si/teme/zdravila-v-veterinarski-medicini/"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7.emf"/><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eli/reg_impl/2024/1973/oj"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0.emf"/></Relationships>
</file>

<file path=ppt/slides/_rels/slide9.xml.rels><?xml version="1.0" encoding="UTF-8" standalone="yes"?>
<Relationships xmlns="http://schemas.openxmlformats.org/package/2006/relationships"><Relationship Id="rId3" Type="http://schemas.openxmlformats.org/officeDocument/2006/relationships/hyperlink" Target="https://food.ec.europa.eu/document/download/c98a296f-5589-4efe-9112-e0389b59058d_en?filename=ah_vet-med_imp-reg-2019-06_ema-advice_art-115-5.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SLOVENIA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12 DECEMBER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49F1055A-BA09-8515-B87A-77FC82F3B10F}"/>
              </a:ext>
            </a:extLst>
          </p:cNvPr>
          <p:cNvSpPr/>
          <p:nvPr/>
        </p:nvSpPr>
        <p:spPr>
          <a:xfrm>
            <a:off x="9448800" y="2520950"/>
            <a:ext cx="2445213" cy="1217732"/>
          </a:xfrm>
          <a:prstGeom prst="wedgeRectCallout">
            <a:avLst>
              <a:gd name="adj1" fmla="val -69927"/>
              <a:gd name="adj2" fmla="val -183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It</a:t>
            </a:r>
            <a:r>
              <a:rPr lang="es-ES" sz="2800" b="1" dirty="0">
                <a:latin typeface="EC Square Sans Pro" panose="020B0506040000020004" pitchFamily="34" charset="0"/>
              </a:rPr>
              <a:t> </a:t>
            </a:r>
            <a:r>
              <a:rPr lang="es-ES" sz="2800" b="1" dirty="0" err="1">
                <a:latin typeface="EC Square Sans Pro" panose="020B0506040000020004" pitchFamily="34" charset="0"/>
              </a:rPr>
              <a:t>is</a:t>
            </a:r>
            <a:r>
              <a:rPr lang="es-ES" sz="2800" b="1" dirty="0">
                <a:latin typeface="EC Square Sans Pro" panose="020B0506040000020004" pitchFamily="34" charset="0"/>
              </a:rPr>
              <a:t> crucial </a:t>
            </a:r>
            <a:r>
              <a:rPr lang="es-ES" sz="2800" b="1" dirty="0" err="1">
                <a:latin typeface="EC Square Sans Pro" panose="020B0506040000020004" pitchFamily="34" charset="0"/>
              </a:rPr>
              <a:t>to</a:t>
            </a:r>
            <a:r>
              <a:rPr lang="es-ES" sz="2800" b="1" dirty="0">
                <a:latin typeface="EC Square Sans Pro" panose="020B0506040000020004" pitchFamily="34" charset="0"/>
              </a:rPr>
              <a:t> </a:t>
            </a:r>
            <a:r>
              <a:rPr lang="es-ES" sz="2800" b="1" dirty="0" err="1">
                <a:latin typeface="EC Square Sans Pro" panose="020B0506040000020004" pitchFamily="34" charset="0"/>
              </a:rPr>
              <a:t>report</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
        <p:nvSpPr>
          <p:cNvPr id="5" name="Speech Bubble: Rectangle 4">
            <a:extLst>
              <a:ext uri="{FF2B5EF4-FFF2-40B4-BE49-F238E27FC236}">
                <a16:creationId xmlns:a16="http://schemas.microsoft.com/office/drawing/2014/main" id="{FC1A1F8C-AE51-78BD-FBBB-8533FF0C7835}"/>
              </a:ext>
            </a:extLst>
          </p:cNvPr>
          <p:cNvSpPr/>
          <p:nvPr/>
        </p:nvSpPr>
        <p:spPr>
          <a:xfrm>
            <a:off x="9296400" y="5035550"/>
            <a:ext cx="2819400" cy="1447800"/>
          </a:xfrm>
          <a:prstGeom prst="wedgeRectCallout">
            <a:avLst>
              <a:gd name="adj1" fmla="val -61304"/>
              <a:gd name="adj2" fmla="val -632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Why report? To ensure safety, monitor efficacy, prevent harm, guide regulation and to inform research.</a:t>
            </a:r>
            <a:endParaRPr lang="en-GB" dirty="0">
              <a:ln w="0"/>
              <a:solidFill>
                <a:schemeClr val="tx1"/>
              </a:solidFill>
              <a:effectLst>
                <a:outerShdw blurRad="38100" dist="19050" dir="2700000" algn="tl" rotWithShape="0">
                  <a:schemeClr val="dk1">
                    <a:alpha val="40000"/>
                  </a:schemeClr>
                </a:outerShdw>
              </a:effectLst>
            </a:endParaRPr>
          </a:p>
        </p:txBody>
      </p:sp>
      <p:graphicFrame>
        <p:nvGraphicFramePr>
          <p:cNvPr id="6" name="Diagram 5">
            <a:extLst>
              <a:ext uri="{FF2B5EF4-FFF2-40B4-BE49-F238E27FC236}">
                <a16:creationId xmlns:a16="http://schemas.microsoft.com/office/drawing/2014/main" id="{B565DF45-1A4A-43A0-4D72-FBBCAE837E4D}"/>
              </a:ext>
            </a:extLst>
          </p:cNvPr>
          <p:cNvGraphicFramePr/>
          <p:nvPr>
            <p:extLst>
              <p:ext uri="{D42A27DB-BD31-4B8C-83A1-F6EECF244321}">
                <p14:modId xmlns:p14="http://schemas.microsoft.com/office/powerpoint/2010/main" val="958755149"/>
              </p:ext>
            </p:extLst>
          </p:nvPr>
        </p:nvGraphicFramePr>
        <p:xfrm>
          <a:off x="990600" y="1530350"/>
          <a:ext cx="7924800" cy="514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8FD1B9D-9852-04F1-8D08-ADBE1CE5FC21}"/>
              </a:ext>
            </a:extLst>
          </p:cNvPr>
          <p:cNvSpPr/>
          <p:nvPr/>
        </p:nvSpPr>
        <p:spPr>
          <a:xfrm>
            <a:off x="27354" y="3054350"/>
            <a:ext cx="1725246" cy="1981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Adverse events are: </a:t>
            </a:r>
            <a:endParaRPr lang="en-GB" sz="2400" b="1" dirty="0"/>
          </a:p>
        </p:txBody>
      </p:sp>
    </p:spTree>
    <p:extLst>
      <p:ext uri="{BB962C8B-B14F-4D97-AF65-F5344CB8AC3E}">
        <p14:creationId xmlns:p14="http://schemas.microsoft.com/office/powerpoint/2010/main" val="20543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r>
              <a:rPr lang="es-ES" sz="2800" b="1" err="1">
                <a:latin typeface="EC Square Sans Pro"/>
                <a:cs typeface="Arial"/>
              </a:rPr>
              <a:t>Disposal</a:t>
            </a:r>
            <a:r>
              <a:rPr lang="es-ES" sz="2800" b="1" dirty="0">
                <a:latin typeface="EC Square Sans Pro"/>
                <a:cs typeface="Arial"/>
              </a:rPr>
              <a:t> of </a:t>
            </a:r>
            <a:r>
              <a:rPr lang="es-ES" sz="2800" b="1" err="1">
                <a:latin typeface="EC Square Sans Pro"/>
                <a:cs typeface="Arial"/>
              </a:rPr>
              <a:t>Veterinary</a:t>
            </a:r>
            <a:r>
              <a:rPr lang="es-ES" sz="2800" b="1" dirty="0">
                <a:latin typeface="EC Square Sans Pro"/>
                <a:cs typeface="Arial"/>
              </a:rPr>
              <a:t> Medicines</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a:t>
            </a:r>
            <a:r>
              <a:rPr lang="es-ES" sz="2800" b="1" dirty="0" err="1">
                <a:latin typeface="EC Square Sans Pro" panose="020B0506040000020004" pitchFamily="34" charset="0"/>
              </a:rPr>
              <a:t>Veterinary</a:t>
            </a:r>
            <a:r>
              <a:rPr lang="es-ES" sz="2800" b="1" dirty="0">
                <a:latin typeface="EC Square Sans Pro" panose="020B0506040000020004" pitchFamily="34" charset="0"/>
              </a:rPr>
              <a:t> Medicines</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B6685459-96AD-2B09-E4C9-6A879F259762}"/>
              </a:ext>
            </a:extLst>
          </p:cNvPr>
          <p:cNvPicPr>
            <a:picLocks noChangeAspect="1"/>
          </p:cNvPicPr>
          <p:nvPr/>
        </p:nvPicPr>
        <p:blipFill>
          <a:blip r:embed="rId3"/>
          <a:stretch>
            <a:fillRect/>
          </a:stretch>
        </p:blipFill>
        <p:spPr>
          <a:xfrm>
            <a:off x="1001859" y="2764"/>
            <a:ext cx="4495800" cy="6029190"/>
          </a:xfrm>
          <a:prstGeom prst="rect">
            <a:avLst/>
          </a:prstGeom>
        </p:spPr>
      </p:pic>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7576" y="1259483"/>
            <a:ext cx="17474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EC Square Sans Pro" panose="020B0506040000020004" pitchFamily="34" charset="0"/>
                <a:ea typeface="+mn-ea"/>
                <a:cs typeface="+mn-cs"/>
              </a:rPr>
              <a:t>Other considerations for prescriptions</a:t>
            </a:r>
            <a:endParaRPr kumimoji="0" lang="en-GB" sz="1600" b="1" i="0" u="none" strike="noStrike" kern="0" cap="none" spc="0" normalizeH="0" baseline="0" noProof="0" dirty="0">
              <a:ln>
                <a:noFill/>
              </a:ln>
              <a:solidFill>
                <a:schemeClr val="tx1"/>
              </a:solidFill>
              <a:effectLst/>
              <a:uLnTx/>
              <a:uFillTx/>
              <a:latin typeface="EC Square Sans Pro" panose="020B0506040000020004" pitchFamily="34" charset="0"/>
              <a:ea typeface="+mn-ea"/>
              <a:cs typeface="+mn-cs"/>
            </a:endParaRPr>
          </a:p>
        </p:txBody>
      </p:sp>
      <p:pic>
        <p:nvPicPr>
          <p:cNvPr id="3" name="Slika 2">
            <a:extLst>
              <a:ext uri="{FF2B5EF4-FFF2-40B4-BE49-F238E27FC236}">
                <a16:creationId xmlns:a16="http://schemas.microsoft.com/office/drawing/2014/main" id="{67040557-0736-73F3-78A9-EB6E8232B913}"/>
              </a:ext>
            </a:extLst>
          </p:cNvPr>
          <p:cNvPicPr>
            <a:picLocks noChangeAspect="1"/>
          </p:cNvPicPr>
          <p:nvPr/>
        </p:nvPicPr>
        <p:blipFill>
          <a:blip r:embed="rId5"/>
          <a:stretch>
            <a:fillRect/>
          </a:stretch>
        </p:blipFill>
        <p:spPr>
          <a:xfrm>
            <a:off x="5486400" y="0"/>
            <a:ext cx="6584168" cy="6870700"/>
          </a:xfrm>
          <a:prstGeom prst="rect">
            <a:avLst/>
          </a:prstGeom>
        </p:spPr>
      </p:pic>
      <p:pic>
        <p:nvPicPr>
          <p:cNvPr id="4" name="Slika 3">
            <a:extLst>
              <a:ext uri="{FF2B5EF4-FFF2-40B4-BE49-F238E27FC236}">
                <a16:creationId xmlns:a16="http://schemas.microsoft.com/office/drawing/2014/main" id="{3F32309A-A645-ECD6-2FA5-94D310817887}"/>
              </a:ext>
            </a:extLst>
          </p:cNvPr>
          <p:cNvPicPr>
            <a:picLocks noChangeAspect="1"/>
          </p:cNvPicPr>
          <p:nvPr/>
        </p:nvPicPr>
        <p:blipFill>
          <a:blip r:embed="rId6"/>
          <a:stretch>
            <a:fillRect/>
          </a:stretch>
        </p:blipFill>
        <p:spPr>
          <a:xfrm>
            <a:off x="457200" y="5658498"/>
            <a:ext cx="4391574" cy="1212202"/>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3269385" cy="1637690"/>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ES" sz="4400" b="1" err="1">
                <a:solidFill>
                  <a:schemeClr val="tx2"/>
                </a:solidFill>
                <a:latin typeface="EC Square Sans Pro"/>
                <a:cs typeface="Arial"/>
              </a:rPr>
              <a:t>National</a:t>
            </a:r>
            <a:r>
              <a:rPr lang="es-ES" sz="4400" b="1" dirty="0">
                <a:solidFill>
                  <a:schemeClr val="tx2"/>
                </a:solidFill>
                <a:latin typeface="EC Square Sans Pro"/>
                <a:cs typeface="Arial"/>
              </a:rPr>
              <a:t> </a:t>
            </a:r>
            <a:r>
              <a:rPr lang="es-ES" sz="4400" b="1" err="1">
                <a:solidFill>
                  <a:schemeClr val="tx2"/>
                </a:solidFill>
                <a:latin typeface="EC Square Sans Pro"/>
                <a:cs typeface="Arial"/>
              </a:rPr>
              <a:t>provision</a:t>
            </a:r>
            <a:r>
              <a:rPr lang="es-ES" sz="4400" b="1" err="1">
                <a:latin typeface="EC Square Sans Pro"/>
                <a:cs typeface="Arial"/>
              </a:rPr>
              <a:t>s</a:t>
            </a:r>
            <a:endParaRPr lang="es-ES" sz="3200" b="1">
              <a:latin typeface="EC Square Sans Pro"/>
              <a:cs typeface="Arial"/>
            </a:endParaRPr>
          </a:p>
        </p:txBody>
      </p:sp>
      <p:pic>
        <p:nvPicPr>
          <p:cNvPr id="1026" name="Picture 2">
            <a:extLst>
              <a:ext uri="{FF2B5EF4-FFF2-40B4-BE49-F238E27FC236}">
                <a16:creationId xmlns:a16="http://schemas.microsoft.com/office/drawing/2014/main" id="{F208CF0B-FC71-EA31-B631-34D0372A334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6096000" y="3076944"/>
            <a:ext cx="2428875" cy="14121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69834260-4133-049B-FC30-66E89EEF377E}"/>
              </a:ext>
            </a:extLst>
          </p:cNvPr>
          <p:cNvSpPr>
            <a:spLocks noGrp="1"/>
          </p:cNvSpPr>
          <p:nvPr>
            <p:ph type="body" sz="quarter" idx="10"/>
          </p:nvPr>
        </p:nvSpPr>
        <p:spPr/>
        <p:txBody>
          <a:bodyPr/>
          <a:lstStyle/>
          <a:p>
            <a:r>
              <a:rPr lang="sl-SI" dirty="0"/>
              <a:t>EMA, 2022</a:t>
            </a:r>
          </a:p>
        </p:txBody>
      </p:sp>
      <p:pic>
        <p:nvPicPr>
          <p:cNvPr id="5" name="Slika 4">
            <a:extLst>
              <a:ext uri="{FF2B5EF4-FFF2-40B4-BE49-F238E27FC236}">
                <a16:creationId xmlns:a16="http://schemas.microsoft.com/office/drawing/2014/main" id="{20ABCCF6-ED34-A14E-CB21-D7E320B9404C}"/>
              </a:ext>
            </a:extLst>
          </p:cNvPr>
          <p:cNvPicPr>
            <a:picLocks noChangeAspect="1"/>
          </p:cNvPicPr>
          <p:nvPr/>
        </p:nvPicPr>
        <p:blipFill>
          <a:blip r:embed="rId2"/>
          <a:stretch>
            <a:fillRect/>
          </a:stretch>
        </p:blipFill>
        <p:spPr>
          <a:xfrm>
            <a:off x="2057400" y="1443932"/>
            <a:ext cx="7802064" cy="4963218"/>
          </a:xfrm>
          <a:prstGeom prst="rect">
            <a:avLst/>
          </a:prstGeom>
        </p:spPr>
      </p:pic>
    </p:spTree>
    <p:extLst>
      <p:ext uri="{BB962C8B-B14F-4D97-AF65-F5344CB8AC3E}">
        <p14:creationId xmlns:p14="http://schemas.microsoft.com/office/powerpoint/2010/main" val="398338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4570B5AD-C342-CC35-CCA8-010BC659ABD0}"/>
              </a:ext>
            </a:extLst>
          </p:cNvPr>
          <p:cNvSpPr>
            <a:spLocks noGrp="1"/>
          </p:cNvSpPr>
          <p:nvPr>
            <p:ph type="body" sz="quarter" idx="10"/>
          </p:nvPr>
        </p:nvSpPr>
        <p:spPr/>
        <p:txBody>
          <a:bodyPr/>
          <a:lstStyle/>
          <a:p>
            <a:r>
              <a:rPr lang="sl-SI"/>
              <a:t>CIA  (EMA, 2022)</a:t>
            </a:r>
          </a:p>
        </p:txBody>
      </p:sp>
      <p:pic>
        <p:nvPicPr>
          <p:cNvPr id="7" name="Slika 6">
            <a:extLst>
              <a:ext uri="{FF2B5EF4-FFF2-40B4-BE49-F238E27FC236}">
                <a16:creationId xmlns:a16="http://schemas.microsoft.com/office/drawing/2014/main" id="{F4A1D1F1-EAF0-8D22-14BA-FD78FD8EE088}"/>
              </a:ext>
            </a:extLst>
          </p:cNvPr>
          <p:cNvPicPr>
            <a:picLocks noChangeAspect="1"/>
          </p:cNvPicPr>
          <p:nvPr/>
        </p:nvPicPr>
        <p:blipFill>
          <a:blip r:embed="rId2"/>
          <a:stretch>
            <a:fillRect/>
          </a:stretch>
        </p:blipFill>
        <p:spPr>
          <a:xfrm>
            <a:off x="2161626" y="920750"/>
            <a:ext cx="7868748" cy="5611008"/>
          </a:xfrm>
          <a:prstGeom prst="rect">
            <a:avLst/>
          </a:prstGeom>
        </p:spPr>
      </p:pic>
      <p:pic>
        <p:nvPicPr>
          <p:cNvPr id="4" name="Slika 3">
            <a:extLst>
              <a:ext uri="{FF2B5EF4-FFF2-40B4-BE49-F238E27FC236}">
                <a16:creationId xmlns:a16="http://schemas.microsoft.com/office/drawing/2014/main" id="{6157EBBD-35AB-8FEA-7348-8B9E5BBBDAFF}"/>
              </a:ext>
            </a:extLst>
          </p:cNvPr>
          <p:cNvPicPr>
            <a:picLocks noChangeAspect="1"/>
          </p:cNvPicPr>
          <p:nvPr/>
        </p:nvPicPr>
        <p:blipFill>
          <a:blip r:embed="rId3"/>
          <a:stretch>
            <a:fillRect/>
          </a:stretch>
        </p:blipFill>
        <p:spPr>
          <a:xfrm>
            <a:off x="152400" y="5150440"/>
            <a:ext cx="2915057" cy="1381318"/>
          </a:xfrm>
          <a:prstGeom prst="rect">
            <a:avLst/>
          </a:prstGeom>
        </p:spPr>
      </p:pic>
    </p:spTree>
    <p:extLst>
      <p:ext uri="{BB962C8B-B14F-4D97-AF65-F5344CB8AC3E}">
        <p14:creationId xmlns:p14="http://schemas.microsoft.com/office/powerpoint/2010/main" val="3894062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102F40AC-E992-C2D9-E0D9-286B68AEB1C8}"/>
              </a:ext>
            </a:extLst>
          </p:cNvPr>
          <p:cNvSpPr>
            <a:spLocks noGrp="1"/>
          </p:cNvSpPr>
          <p:nvPr>
            <p:ph type="body" sz="quarter" idx="10"/>
          </p:nvPr>
        </p:nvSpPr>
        <p:spPr>
          <a:xfrm>
            <a:off x="1219200" y="996950"/>
            <a:ext cx="8008947" cy="1143000"/>
          </a:xfrm>
        </p:spPr>
        <p:txBody>
          <a:bodyPr/>
          <a:lstStyle/>
          <a:p>
            <a:r>
              <a:rPr lang="en-US" dirty="0"/>
              <a:t>Regulation implementing Regulation (Regulation (EU) 2019/6) on veterinary medicinal products - Official Gazette of the Republic of Slovenia, No. 109/23</a:t>
            </a:r>
            <a:endParaRPr lang="sl-SI" dirty="0"/>
          </a:p>
        </p:txBody>
      </p:sp>
      <p:sp>
        <p:nvSpPr>
          <p:cNvPr id="4" name="PoljeZBesedilom 3">
            <a:extLst>
              <a:ext uri="{FF2B5EF4-FFF2-40B4-BE49-F238E27FC236}">
                <a16:creationId xmlns:a16="http://schemas.microsoft.com/office/drawing/2014/main" id="{6E89D9B4-3494-601C-FFAF-1DE619790510}"/>
              </a:ext>
            </a:extLst>
          </p:cNvPr>
          <p:cNvSpPr txBox="1"/>
          <p:nvPr/>
        </p:nvSpPr>
        <p:spPr>
          <a:xfrm>
            <a:off x="2514600" y="2597150"/>
            <a:ext cx="6094140"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ysClr val="windowText" lastClr="000000"/>
                </a:solidFill>
                <a:effectLst/>
                <a:uLnTx/>
                <a:uFillTx/>
                <a:hlinkClick r:id="rId2"/>
              </a:rPr>
              <a:t>https://pisrs.si/pregledPredpisa?id=URED8611</a:t>
            </a:r>
            <a:r>
              <a:rPr kumimoji="0" lang="sl-SI" sz="1800" b="0" i="0" u="none" strike="noStrike" kern="0" cap="none" spc="0" normalizeH="0" baseline="0" noProof="0" dirty="0">
                <a:ln>
                  <a:noFill/>
                </a:ln>
                <a:solidFill>
                  <a:sysClr val="windowText" lastClr="000000"/>
                </a:solidFill>
                <a:effectLst/>
                <a:uLnTx/>
                <a:uFillTx/>
              </a:rPr>
              <a:t> </a:t>
            </a:r>
          </a:p>
        </p:txBody>
      </p:sp>
      <p:sp>
        <p:nvSpPr>
          <p:cNvPr id="5" name="PoljeZBesedilom 4">
            <a:extLst>
              <a:ext uri="{FF2B5EF4-FFF2-40B4-BE49-F238E27FC236}">
                <a16:creationId xmlns:a16="http://schemas.microsoft.com/office/drawing/2014/main" id="{5100DAA6-5056-CF57-1FF9-F2CC453056C0}"/>
              </a:ext>
            </a:extLst>
          </p:cNvPr>
          <p:cNvSpPr txBox="1"/>
          <p:nvPr/>
        </p:nvSpPr>
        <p:spPr>
          <a:xfrm>
            <a:off x="1524000" y="3761253"/>
            <a:ext cx="8915400" cy="120032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ysClr val="windowText" lastClr="000000"/>
                </a:solidFill>
                <a:effectLst/>
                <a:uLnTx/>
                <a:uFillTx/>
              </a:rPr>
              <a:t>A</a:t>
            </a:r>
            <a:r>
              <a:rPr kumimoji="0" lang="en-US" sz="1800" b="0" i="0" u="none" strike="noStrike" kern="0" cap="none" spc="0" normalizeH="0" baseline="0" noProof="0" dirty="0" err="1">
                <a:ln>
                  <a:noFill/>
                </a:ln>
                <a:solidFill>
                  <a:sysClr val="windowText" lastClr="000000"/>
                </a:solidFill>
                <a:effectLst/>
                <a:uLnTx/>
                <a:uFillTx/>
              </a:rPr>
              <a:t>ntimicrobial</a:t>
            </a:r>
            <a:r>
              <a:rPr kumimoji="0" lang="en-US" sz="1800" b="0" i="0" u="none" strike="noStrike" kern="0" cap="none" spc="0" normalizeH="0" baseline="0" noProof="0" dirty="0">
                <a:ln>
                  <a:noFill/>
                </a:ln>
                <a:solidFill>
                  <a:sysClr val="windowText" lastClr="000000"/>
                </a:solidFill>
                <a:effectLst/>
                <a:uLnTx/>
                <a:uFillTx/>
              </a:rPr>
              <a:t> VMPs are only dispensed in the Republic of Slovenia on the</a:t>
            </a:r>
            <a:r>
              <a:rPr kumimoji="0" lang="sl-SI"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a:ln>
                  <a:noFill/>
                </a:ln>
                <a:solidFill>
                  <a:sysClr val="windowText" lastClr="000000"/>
                </a:solidFill>
                <a:effectLst/>
                <a:uLnTx/>
                <a:uFillTx/>
              </a:rPr>
              <a:t>basis of a veterinary prescription. </a:t>
            </a:r>
            <a:endParaRPr kumimoji="0" lang="sl-SI"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Wholesalers</a:t>
            </a:r>
            <a:r>
              <a:rPr kumimoji="0" lang="en-US" sz="1800" b="0" i="0" u="none" strike="noStrike" kern="0" cap="none" spc="0" normalizeH="0" baseline="0" noProof="0" dirty="0">
                <a:ln>
                  <a:noFill/>
                </a:ln>
                <a:solidFill>
                  <a:sysClr val="windowText" lastClr="000000"/>
                </a:solidFill>
                <a:effectLst/>
                <a:uLnTx/>
                <a:uFillTx/>
              </a:rPr>
              <a:t> deliver antimicrobial VMPs to retailers, i.e.</a:t>
            </a:r>
            <a:r>
              <a:rPr kumimoji="0" lang="sl-SI" sz="1800" b="0" i="0" u="none" strike="noStrike" kern="0" cap="none" spc="0" normalizeH="0" baseline="0" noProof="0" dirty="0">
                <a:ln>
                  <a:noFill/>
                </a:ln>
                <a:solidFill>
                  <a:sysClr val="windowText" lastClr="000000"/>
                </a:solidFill>
                <a:effectLst/>
                <a:uLnTx/>
                <a:uFillTx/>
              </a:rPr>
              <a:t> </a:t>
            </a:r>
            <a:r>
              <a:rPr kumimoji="0" lang="en-US" sz="1800" b="0" i="0" u="sng" strike="noStrike" kern="0" cap="none" spc="0" normalizeH="0" baseline="0" noProof="0" dirty="0">
                <a:ln>
                  <a:noFill/>
                </a:ln>
                <a:solidFill>
                  <a:sysClr val="windowText" lastClr="000000"/>
                </a:solidFill>
                <a:effectLst/>
                <a:uLnTx/>
                <a:uFillTx/>
              </a:rPr>
              <a:t>pharmacies and veterinary</a:t>
            </a:r>
            <a:r>
              <a:rPr kumimoji="0" lang="sl-SI" sz="1800" b="0" i="0" u="sng" strike="noStrike" kern="0" cap="none" spc="0" normalizeH="0" baseline="0" noProof="0" dirty="0">
                <a:ln>
                  <a:noFill/>
                </a:ln>
                <a:solidFill>
                  <a:sysClr val="windowText" lastClr="000000"/>
                </a:solidFill>
                <a:effectLst/>
                <a:uLnTx/>
                <a:uFillTx/>
              </a:rPr>
              <a:t> </a:t>
            </a:r>
            <a:r>
              <a:rPr kumimoji="0" lang="en-US" sz="1800" b="0" i="0" u="sng" strike="noStrike" kern="0" cap="none" spc="0" normalizeH="0" baseline="0" noProof="0" dirty="0" err="1">
                <a:ln>
                  <a:noFill/>
                </a:ln>
                <a:solidFill>
                  <a:sysClr val="windowText" lastClr="000000"/>
                </a:solidFill>
                <a:effectLst/>
                <a:uLnTx/>
                <a:uFillTx/>
              </a:rPr>
              <a:t>organisations</a:t>
            </a:r>
            <a:r>
              <a:rPr kumimoji="0" lang="en-US" sz="1800" b="0" i="0" u="none" strike="noStrike" kern="0" cap="none" spc="0" normalizeH="0" baseline="0" noProof="0" dirty="0">
                <a:ln>
                  <a:noFill/>
                </a:ln>
                <a:solidFill>
                  <a:sysClr val="windowText" lastClr="000000"/>
                </a:solidFill>
                <a:effectLst/>
                <a:uLnTx/>
                <a:uFillTx/>
              </a:rPr>
              <a:t>.</a:t>
            </a:r>
            <a:endParaRPr kumimoji="0" lang="sl-SI" sz="1800" b="0" i="0" u="none" strike="noStrike" kern="0" cap="none" spc="0" normalizeH="0" baseline="0" noProof="0" dirty="0">
              <a:ln>
                <a:noFill/>
              </a:ln>
              <a:solidFill>
                <a:sysClr val="windowText" lastClr="000000"/>
              </a:solidFill>
              <a:effectLst/>
              <a:uLnTx/>
              <a:uFillTx/>
            </a:endParaRPr>
          </a:p>
        </p:txBody>
      </p:sp>
      <p:sp>
        <p:nvSpPr>
          <p:cNvPr id="7" name="PoljeZBesedilom 6">
            <a:extLst>
              <a:ext uri="{FF2B5EF4-FFF2-40B4-BE49-F238E27FC236}">
                <a16:creationId xmlns:a16="http://schemas.microsoft.com/office/drawing/2014/main" id="{C0E82438-9295-214B-61A4-5C9BDF1CF67F}"/>
              </a:ext>
            </a:extLst>
          </p:cNvPr>
          <p:cNvSpPr txBox="1"/>
          <p:nvPr/>
        </p:nvSpPr>
        <p:spPr>
          <a:xfrm>
            <a:off x="2176638" y="4975366"/>
            <a:ext cx="6094070"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Wholesalers are required by law to report to the competent authority on the turnover (sales) of all medicinal products.</a:t>
            </a:r>
            <a:endParaRPr kumimoji="0" lang="sl-S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2913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SLOVENIA, 12 DECEMBER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5AC5FC91-E7C2-70B1-35BD-0DC6965FB80C}"/>
              </a:ext>
            </a:extLst>
          </p:cNvPr>
          <p:cNvSpPr>
            <a:spLocks noGrp="1"/>
          </p:cNvSpPr>
          <p:nvPr>
            <p:ph type="body" sz="quarter" idx="10"/>
          </p:nvPr>
        </p:nvSpPr>
        <p:spPr/>
        <p:txBody>
          <a:bodyPr/>
          <a:lstStyle/>
          <a:p>
            <a:r>
              <a:rPr lang="sl-SI" dirty="0"/>
              <a:t>GUIDELINES FOR PRUDENT USE</a:t>
            </a:r>
          </a:p>
        </p:txBody>
      </p:sp>
      <p:sp>
        <p:nvSpPr>
          <p:cNvPr id="3" name="Označba mesta besedila 2">
            <a:extLst>
              <a:ext uri="{FF2B5EF4-FFF2-40B4-BE49-F238E27FC236}">
                <a16:creationId xmlns:a16="http://schemas.microsoft.com/office/drawing/2014/main" id="{B3B51D67-03BF-729D-0E55-F9A551B4CD19}"/>
              </a:ext>
            </a:extLst>
          </p:cNvPr>
          <p:cNvSpPr>
            <a:spLocks noGrp="1"/>
          </p:cNvSpPr>
          <p:nvPr>
            <p:ph type="body" sz="quarter" idx="11"/>
          </p:nvPr>
        </p:nvSpPr>
        <p:spPr/>
        <p:txBody>
          <a:bodyPr/>
          <a:lstStyle/>
          <a:p>
            <a:r>
              <a:rPr lang="sl-SI" dirty="0">
                <a:solidFill>
                  <a:srgbClr val="FF0000"/>
                </a:solidFill>
                <a:hlinkClick r:id="rId2">
                  <a:extLst>
                    <a:ext uri="{A12FA001-AC4F-418D-AE19-62706E023703}">
                      <ahyp:hlinkClr xmlns:ahyp="http://schemas.microsoft.com/office/drawing/2018/hyperlinkcolor" val="tx"/>
                    </a:ext>
                  </a:extLst>
                </a:hlinkClick>
              </a:rPr>
              <a:t>https://www.gov.si/teme/zdravila-v-veterinarski-medicini/</a:t>
            </a:r>
            <a:endParaRPr lang="sl-SI" dirty="0">
              <a:solidFill>
                <a:srgbClr val="FF0000"/>
              </a:solidFill>
            </a:endParaRPr>
          </a:p>
          <a:p>
            <a:endParaRPr lang="sl-SI" dirty="0"/>
          </a:p>
          <a:p>
            <a:r>
              <a:rPr lang="sl-SI" dirty="0"/>
              <a:t>AMR </a:t>
            </a:r>
          </a:p>
          <a:p>
            <a:pPr marL="0" indent="0" algn="ctr">
              <a:lnSpc>
                <a:spcPct val="115000"/>
              </a:lnSpc>
              <a:spcBef>
                <a:spcPts val="600"/>
              </a:spcBef>
              <a:spcAft>
                <a:spcPts val="600"/>
              </a:spcAft>
              <a:buNone/>
            </a:pPr>
            <a:r>
              <a:rPr lang="en-US" sz="1800" b="1" dirty="0">
                <a:ea typeface="Calibri" panose="020F0502020204030204" pitchFamily="34" charset="0"/>
              </a:rPr>
              <a:t>NATIONAL "ONE HEALTH" STRATEGY FOR THE MANAGEMENT OF MICROBIAL RESISTANCE (2019-2024)</a:t>
            </a:r>
            <a:endParaRPr lang="sl-SI" sz="1800" b="1" dirty="0">
              <a:ea typeface="Calibri" panose="020F0502020204030204" pitchFamily="34" charset="0"/>
            </a:endParaRPr>
          </a:p>
          <a:p>
            <a:pPr marL="0" indent="0" algn="l">
              <a:lnSpc>
                <a:spcPct val="115000"/>
              </a:lnSpc>
              <a:spcBef>
                <a:spcPts val="600"/>
              </a:spcBef>
              <a:spcAft>
                <a:spcPts val="600"/>
              </a:spcAft>
              <a:buNone/>
            </a:pPr>
            <a:r>
              <a:rPr lang="sl-SI" sz="1800" b="1" dirty="0">
                <a:ea typeface="Calibri" panose="020F0502020204030204" pitchFamily="34" charset="0"/>
              </a:rPr>
              <a:t>3. NRL </a:t>
            </a:r>
            <a:r>
              <a:rPr lang="sl-SI" sz="1800" b="1" dirty="0" err="1">
                <a:ea typeface="Calibri" panose="020F0502020204030204" pitchFamily="34" charset="0"/>
              </a:rPr>
              <a:t>for</a:t>
            </a:r>
            <a:r>
              <a:rPr lang="sl-SI" sz="1800" b="1" dirty="0">
                <a:ea typeface="Calibri" panose="020F0502020204030204" pitchFamily="34" charset="0"/>
              </a:rPr>
              <a:t> </a:t>
            </a:r>
            <a:r>
              <a:rPr lang="sl-SI" sz="1800" b="1" dirty="0" err="1">
                <a:ea typeface="Calibri" panose="020F0502020204030204" pitchFamily="34" charset="0"/>
              </a:rPr>
              <a:t>antimicrobial</a:t>
            </a:r>
            <a:r>
              <a:rPr lang="sl-SI" sz="1800" b="1" dirty="0">
                <a:ea typeface="Calibri" panose="020F0502020204030204" pitchFamily="34" charset="0"/>
              </a:rPr>
              <a:t> </a:t>
            </a:r>
            <a:r>
              <a:rPr lang="sl-SI" sz="1800" b="1" dirty="0" err="1">
                <a:ea typeface="Calibri" panose="020F0502020204030204" pitchFamily="34" charset="0"/>
              </a:rPr>
              <a:t>susceptability</a:t>
            </a:r>
            <a:r>
              <a:rPr lang="sl-SI" sz="1800" b="1" dirty="0">
                <a:ea typeface="Calibri" panose="020F0502020204030204" pitchFamily="34" charset="0"/>
              </a:rPr>
              <a:t> </a:t>
            </a:r>
            <a:r>
              <a:rPr lang="sl-SI" sz="1800" b="1" dirty="0" err="1">
                <a:ea typeface="Calibri" panose="020F0502020204030204" pitchFamily="34" charset="0"/>
              </a:rPr>
              <a:t>testing</a:t>
            </a:r>
            <a:endParaRPr lang="sl-SI" sz="1800" b="1" dirty="0">
              <a:ea typeface="Calibri" panose="020F0502020204030204" pitchFamily="34" charset="0"/>
            </a:endParaRPr>
          </a:p>
          <a:p>
            <a:pPr marL="0" indent="0" algn="l">
              <a:lnSpc>
                <a:spcPct val="115000"/>
              </a:lnSpc>
              <a:spcBef>
                <a:spcPts val="600"/>
              </a:spcBef>
              <a:spcAft>
                <a:spcPts val="600"/>
              </a:spcAft>
              <a:buNone/>
            </a:pPr>
            <a:r>
              <a:rPr lang="sl-SI" sz="1800" b="1" dirty="0">
                <a:ea typeface="Calibri" panose="020F0502020204030204" pitchFamily="34" charset="0"/>
              </a:rPr>
              <a:t>	</a:t>
            </a:r>
            <a:r>
              <a:rPr lang="sl-SI" sz="1800" b="1" dirty="0" err="1">
                <a:ea typeface="Calibri" panose="020F0502020204030204" pitchFamily="34" charset="0"/>
              </a:rPr>
              <a:t>National</a:t>
            </a:r>
            <a:r>
              <a:rPr lang="sl-SI" sz="1800" b="1" dirty="0">
                <a:ea typeface="Calibri" panose="020F0502020204030204" pitchFamily="34" charset="0"/>
              </a:rPr>
              <a:t> </a:t>
            </a:r>
            <a:r>
              <a:rPr lang="sl-SI" sz="1800" b="1" dirty="0" err="1">
                <a:ea typeface="Calibri" panose="020F0502020204030204" pitchFamily="34" charset="0"/>
              </a:rPr>
              <a:t>veterinary</a:t>
            </a:r>
            <a:r>
              <a:rPr lang="sl-SI" sz="1800" b="1" dirty="0">
                <a:ea typeface="Calibri" panose="020F0502020204030204" pitchFamily="34" charset="0"/>
              </a:rPr>
              <a:t> institute – Institute </a:t>
            </a:r>
            <a:r>
              <a:rPr lang="sl-SI" sz="1800" b="1" dirty="0" err="1">
                <a:ea typeface="Calibri" panose="020F0502020204030204" pitchFamily="34" charset="0"/>
              </a:rPr>
              <a:t>for</a:t>
            </a:r>
            <a:r>
              <a:rPr lang="sl-SI" sz="1800" b="1" dirty="0">
                <a:ea typeface="Calibri" panose="020F0502020204030204" pitchFamily="34" charset="0"/>
              </a:rPr>
              <a:t> </a:t>
            </a:r>
            <a:r>
              <a:rPr lang="sl-SI" sz="1800" b="1" dirty="0" err="1">
                <a:ea typeface="Calibri" panose="020F0502020204030204" pitchFamily="34" charset="0"/>
              </a:rPr>
              <a:t>microbiolgy</a:t>
            </a:r>
            <a:r>
              <a:rPr lang="sl-SI" sz="1800" b="1" dirty="0">
                <a:ea typeface="Calibri" panose="020F0502020204030204" pitchFamily="34" charset="0"/>
              </a:rPr>
              <a:t> at Veterinary </a:t>
            </a:r>
            <a:r>
              <a:rPr lang="sl-SI" sz="1800" b="1" dirty="0" err="1">
                <a:ea typeface="Calibri" panose="020F0502020204030204" pitchFamily="34" charset="0"/>
              </a:rPr>
              <a:t>faculty</a:t>
            </a:r>
            <a:r>
              <a:rPr lang="sl-SI" sz="1800" b="1" dirty="0">
                <a:ea typeface="Calibri" panose="020F0502020204030204" pitchFamily="34" charset="0"/>
              </a:rPr>
              <a:t> UL</a:t>
            </a:r>
          </a:p>
          <a:p>
            <a:pPr marL="0" indent="0" algn="l">
              <a:lnSpc>
                <a:spcPct val="115000"/>
              </a:lnSpc>
              <a:spcBef>
                <a:spcPts val="600"/>
              </a:spcBef>
              <a:spcAft>
                <a:spcPts val="600"/>
              </a:spcAft>
              <a:buNone/>
            </a:pPr>
            <a:r>
              <a:rPr lang="sl-SI" sz="1800" b="1" dirty="0">
                <a:ea typeface="Calibri" panose="020F0502020204030204" pitchFamily="34" charset="0"/>
              </a:rPr>
              <a:t>	</a:t>
            </a:r>
            <a:r>
              <a:rPr lang="en-US" sz="1800" b="1" dirty="0">
                <a:ea typeface="Calibri" panose="020F0502020204030204" pitchFamily="34" charset="0"/>
              </a:rPr>
              <a:t>The regional units </a:t>
            </a:r>
            <a:r>
              <a:rPr lang="sl-SI" sz="1800" b="1" dirty="0">
                <a:ea typeface="Calibri" panose="020F0502020204030204" pitchFamily="34" charset="0"/>
              </a:rPr>
              <a:t>(Kranj, Ljubljana, Novo mesto, Nova Gorica, Celje, Maribor, Murska Sobota) </a:t>
            </a:r>
            <a:r>
              <a:rPr lang="en-US" sz="1800" b="1" dirty="0">
                <a:ea typeface="Calibri" panose="020F0502020204030204" pitchFamily="34" charset="0"/>
              </a:rPr>
              <a:t>of the National Veterinary Institute (NVI) perform professional and</a:t>
            </a:r>
            <a:r>
              <a:rPr lang="sl-SI" sz="1800" b="1" dirty="0">
                <a:ea typeface="Calibri" panose="020F0502020204030204" pitchFamily="34" charset="0"/>
              </a:rPr>
              <a:t> </a:t>
            </a:r>
            <a:r>
              <a:rPr lang="en-US" sz="1800" b="1" dirty="0">
                <a:ea typeface="Calibri" panose="020F0502020204030204" pitchFamily="34" charset="0"/>
              </a:rPr>
              <a:t>operational activities</a:t>
            </a:r>
            <a:r>
              <a:rPr lang="sl-SI" sz="1800" b="1" dirty="0">
                <a:ea typeface="Calibri" panose="020F0502020204030204" pitchFamily="34" charset="0"/>
              </a:rPr>
              <a:t> – </a:t>
            </a:r>
            <a:r>
              <a:rPr lang="sl-SI" sz="1800" b="1" dirty="0" err="1">
                <a:ea typeface="Calibri" panose="020F0502020204030204" pitchFamily="34" charset="0"/>
              </a:rPr>
              <a:t>concerning</a:t>
            </a:r>
            <a:r>
              <a:rPr lang="sl-SI" sz="1800" b="1" dirty="0">
                <a:ea typeface="Calibri" panose="020F0502020204030204" pitchFamily="34" charset="0"/>
              </a:rPr>
              <a:t> AMR</a:t>
            </a:r>
            <a:endParaRPr lang="sl-SI" dirty="0"/>
          </a:p>
        </p:txBody>
      </p:sp>
    </p:spTree>
    <p:extLst>
      <p:ext uri="{BB962C8B-B14F-4D97-AF65-F5344CB8AC3E}">
        <p14:creationId xmlns:p14="http://schemas.microsoft.com/office/powerpoint/2010/main" val="167031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3D0545F7-F154-05EA-24B7-0F27FFE88F44}"/>
              </a:ext>
            </a:extLst>
          </p:cNvPr>
          <p:cNvSpPr>
            <a:spLocks noGrp="1"/>
          </p:cNvSpPr>
          <p:nvPr>
            <p:ph type="body" sz="quarter" idx="10"/>
          </p:nvPr>
        </p:nvSpPr>
        <p:spPr>
          <a:xfrm>
            <a:off x="762000" y="463550"/>
            <a:ext cx="10515600" cy="609600"/>
          </a:xfrm>
        </p:spPr>
        <p:txBody>
          <a:bodyPr/>
          <a:lstStyle/>
          <a:p>
            <a:r>
              <a:rPr lang="en-US" dirty="0"/>
              <a:t>Withdrawal period for medicinal products used outside the terms of the marketing </a:t>
            </a:r>
            <a:r>
              <a:rPr lang="en-US" dirty="0" err="1"/>
              <a:t>authorisation</a:t>
            </a:r>
            <a:r>
              <a:rPr lang="en-US" dirty="0"/>
              <a:t> in food-producing animal species</a:t>
            </a:r>
            <a:r>
              <a:rPr lang="sl-SI" dirty="0"/>
              <a:t> (</a:t>
            </a:r>
            <a:r>
              <a:rPr lang="sl-SI" dirty="0" err="1"/>
              <a:t>Article</a:t>
            </a:r>
            <a:r>
              <a:rPr lang="sl-SI" dirty="0"/>
              <a:t> 115)</a:t>
            </a:r>
          </a:p>
        </p:txBody>
      </p:sp>
      <p:sp>
        <p:nvSpPr>
          <p:cNvPr id="3" name="Označba mesta besedila 2">
            <a:extLst>
              <a:ext uri="{FF2B5EF4-FFF2-40B4-BE49-F238E27FC236}">
                <a16:creationId xmlns:a16="http://schemas.microsoft.com/office/drawing/2014/main" id="{D9A05212-0215-3D83-6156-208173CAE388}"/>
              </a:ext>
            </a:extLst>
          </p:cNvPr>
          <p:cNvSpPr>
            <a:spLocks noGrp="1"/>
          </p:cNvSpPr>
          <p:nvPr>
            <p:ph type="body" sz="quarter" idx="11"/>
          </p:nvPr>
        </p:nvSpPr>
        <p:spPr>
          <a:xfrm>
            <a:off x="457200" y="1454150"/>
            <a:ext cx="10515600" cy="4191000"/>
          </a:xfrm>
        </p:spPr>
        <p:txBody>
          <a:bodyPr/>
          <a:lstStyle/>
          <a:p>
            <a:r>
              <a:rPr lang="en-US" dirty="0"/>
              <a:t>for meat and offal from food-producing mammals and poultry and farmed game birds the withdrawal period shall not be less than:</a:t>
            </a:r>
            <a:endParaRPr lang="sl-SI" dirty="0"/>
          </a:p>
          <a:p>
            <a:pPr marL="285750" indent="-285750">
              <a:buFont typeface="Wingdings" panose="05000000000000000000" pitchFamily="2" charset="2"/>
              <a:buChar char="Ø"/>
            </a:pPr>
            <a:r>
              <a:rPr lang="en-US" dirty="0"/>
              <a:t>the longest withdrawal period provided in its summary of the product characteristics for meat and offal multiplied by factor 1,5;</a:t>
            </a:r>
          </a:p>
          <a:p>
            <a:pPr marL="285750" indent="-285750">
              <a:buFont typeface="Wingdings" panose="05000000000000000000" pitchFamily="2" charset="2"/>
              <a:buChar char="Ø"/>
            </a:pPr>
            <a:r>
              <a:rPr lang="en-US" dirty="0"/>
              <a:t>28 days if the medicinal product is not </a:t>
            </a:r>
            <a:r>
              <a:rPr lang="en-US" dirty="0" err="1"/>
              <a:t>authorised</a:t>
            </a:r>
            <a:r>
              <a:rPr lang="en-US" dirty="0"/>
              <a:t> for food-producing animals;</a:t>
            </a:r>
          </a:p>
          <a:p>
            <a:pPr marL="285750" indent="-285750">
              <a:buFont typeface="Wingdings" panose="05000000000000000000" pitchFamily="2" charset="2"/>
              <a:buChar char="Ø"/>
            </a:pPr>
            <a:r>
              <a:rPr lang="en-US" dirty="0"/>
              <a:t>one day, if the medicinal product has a zero withdrawal period and is used in a different taxonomic family than the target species </a:t>
            </a:r>
            <a:r>
              <a:rPr lang="en-US" dirty="0" err="1"/>
              <a:t>authorised</a:t>
            </a:r>
            <a:r>
              <a:rPr lang="en-US" dirty="0"/>
              <a:t>;</a:t>
            </a:r>
            <a:endParaRPr lang="sl-SI" dirty="0"/>
          </a:p>
          <a:p>
            <a:pPr marL="0" indent="0">
              <a:buNone/>
            </a:pPr>
            <a:r>
              <a:rPr lang="sl-SI" dirty="0"/>
              <a:t>2.  </a:t>
            </a:r>
            <a:r>
              <a:rPr lang="en-US" dirty="0"/>
              <a:t>for milk from animals producing milk for human consumption the withdrawal period shall not be less than:</a:t>
            </a:r>
          </a:p>
          <a:p>
            <a:pPr marL="285750" indent="-285750">
              <a:buFont typeface="Wingdings" panose="05000000000000000000" pitchFamily="2" charset="2"/>
              <a:buChar char="Ø"/>
            </a:pPr>
            <a:r>
              <a:rPr lang="en-US" dirty="0"/>
              <a:t>the longest withdrawal period for milk provided in the summary of the product characteristics for any animal species multiplied by factor 1,5;</a:t>
            </a:r>
          </a:p>
          <a:p>
            <a:pPr marL="285750" indent="-285750">
              <a:buFont typeface="Wingdings" panose="05000000000000000000" pitchFamily="2" charset="2"/>
              <a:buChar char="Ø"/>
            </a:pPr>
            <a:r>
              <a:rPr lang="en-US" dirty="0"/>
              <a:t>seven days, if the medicinal product is not </a:t>
            </a:r>
            <a:r>
              <a:rPr lang="en-US" dirty="0" err="1"/>
              <a:t>authorised</a:t>
            </a:r>
            <a:r>
              <a:rPr lang="en-US" dirty="0"/>
              <a:t> for animals producing milk for human consumption;</a:t>
            </a:r>
          </a:p>
          <a:p>
            <a:pPr marL="285750" indent="-285750">
              <a:buFont typeface="Wingdings" panose="05000000000000000000" pitchFamily="2" charset="2"/>
              <a:buChar char="Ø"/>
            </a:pPr>
            <a:r>
              <a:rPr lang="en-US" dirty="0"/>
              <a:t>one day, if the medicinal product has a zero withdrawal period;</a:t>
            </a:r>
            <a:endParaRPr lang="sl-SI" dirty="0"/>
          </a:p>
          <a:p>
            <a:pPr marL="0" indent="0">
              <a:buNone/>
            </a:pPr>
            <a:r>
              <a:rPr lang="sl-SI" dirty="0"/>
              <a:t>3. </a:t>
            </a:r>
            <a:r>
              <a:rPr lang="en-US" dirty="0"/>
              <a:t>for eggs from animals producing eggs for human consumption the withdrawal period shall not be less than:</a:t>
            </a:r>
          </a:p>
          <a:p>
            <a:pPr marL="285750" indent="-285750">
              <a:buFont typeface="Wingdings" panose="05000000000000000000" pitchFamily="2" charset="2"/>
              <a:buChar char="Ø"/>
            </a:pPr>
            <a:r>
              <a:rPr lang="en-US" dirty="0"/>
              <a:t>the longest withdrawal period for eggs provided in the summary of the product characteristics for any animal species multiplied by factor 1,5;</a:t>
            </a:r>
          </a:p>
          <a:p>
            <a:pPr marL="285750" indent="-285750">
              <a:buFont typeface="Wingdings" panose="05000000000000000000" pitchFamily="2" charset="2"/>
              <a:buChar char="Ø"/>
            </a:pPr>
            <a:r>
              <a:rPr lang="en-US" dirty="0"/>
              <a:t>10 days, if the product is not </a:t>
            </a:r>
            <a:r>
              <a:rPr lang="en-US" dirty="0" err="1"/>
              <a:t>authorised</a:t>
            </a:r>
            <a:r>
              <a:rPr lang="en-US" dirty="0"/>
              <a:t> for animals producing eggs for human consumption;</a:t>
            </a:r>
            <a:endParaRPr lang="sl-SI" dirty="0"/>
          </a:p>
        </p:txBody>
      </p:sp>
      <p:sp>
        <p:nvSpPr>
          <p:cNvPr id="4" name="PoljeZBesedilom 3">
            <a:extLst>
              <a:ext uri="{FF2B5EF4-FFF2-40B4-BE49-F238E27FC236}">
                <a16:creationId xmlns:a16="http://schemas.microsoft.com/office/drawing/2014/main" id="{0BFA6879-B9B1-CA90-BCFB-AE42F1DCC5E9}"/>
              </a:ext>
            </a:extLst>
          </p:cNvPr>
          <p:cNvSpPr txBox="1"/>
          <p:nvPr/>
        </p:nvSpPr>
        <p:spPr>
          <a:xfrm>
            <a:off x="11091746" y="5568950"/>
            <a:ext cx="1066800" cy="1200329"/>
          </a:xfrm>
          <a:prstGeom prst="rect">
            <a:avLst/>
          </a:prstGeom>
          <a:noFill/>
          <a:ln>
            <a:solidFill>
              <a:schemeClr val="accent1"/>
            </a:solidFill>
          </a:ln>
        </p:spPr>
        <p:txBody>
          <a:bodyPr wrap="square" rtlCol="0">
            <a:spAutoFit/>
          </a:bodyPr>
          <a:lstStyle/>
          <a:p>
            <a:r>
              <a:rPr lang="sl-SI" dirty="0"/>
              <a:t>RULES ALSO FOR FISH</a:t>
            </a:r>
          </a:p>
        </p:txBody>
      </p:sp>
      <p:sp>
        <p:nvSpPr>
          <p:cNvPr id="5" name="PoljeZBesedilom 4">
            <a:extLst>
              <a:ext uri="{FF2B5EF4-FFF2-40B4-BE49-F238E27FC236}">
                <a16:creationId xmlns:a16="http://schemas.microsoft.com/office/drawing/2014/main" id="{07A4172C-8AF9-896C-E646-EC569564BB6C}"/>
              </a:ext>
            </a:extLst>
          </p:cNvPr>
          <p:cNvSpPr txBox="1"/>
          <p:nvPr/>
        </p:nvSpPr>
        <p:spPr>
          <a:xfrm>
            <a:off x="11277600" y="3435350"/>
            <a:ext cx="800219" cy="1200329"/>
          </a:xfrm>
          <a:prstGeom prst="rect">
            <a:avLst/>
          </a:prstGeom>
          <a:noFill/>
          <a:ln>
            <a:solidFill>
              <a:srgbClr val="FFFF00"/>
            </a:solidFill>
          </a:ln>
        </p:spPr>
        <p:txBody>
          <a:bodyPr wrap="none" rtlCol="0">
            <a:spAutoFit/>
          </a:bodyPr>
          <a:lstStyle/>
          <a:p>
            <a:r>
              <a:rPr lang="sl-SI" dirty="0">
                <a:solidFill>
                  <a:srgbClr val="FFFF00"/>
                </a:solidFill>
              </a:rPr>
              <a:t>KASK</a:t>
            </a:r>
          </a:p>
          <a:p>
            <a:endParaRPr lang="sl-SI" dirty="0">
              <a:solidFill>
                <a:srgbClr val="FFFF00"/>
              </a:solidFill>
            </a:endParaRPr>
          </a:p>
          <a:p>
            <a:r>
              <a:rPr lang="sl-SI" dirty="0">
                <a:solidFill>
                  <a:srgbClr val="FFFF00"/>
                </a:solidFill>
              </a:rPr>
              <a:t>IP-V</a:t>
            </a:r>
          </a:p>
          <a:p>
            <a:r>
              <a:rPr lang="sl-SI" dirty="0">
                <a:solidFill>
                  <a:srgbClr val="FFFF00"/>
                </a:solidFill>
              </a:rPr>
              <a:t>IP-H</a:t>
            </a:r>
          </a:p>
        </p:txBody>
      </p:sp>
    </p:spTree>
    <p:extLst>
      <p:ext uri="{BB962C8B-B14F-4D97-AF65-F5344CB8AC3E}">
        <p14:creationId xmlns:p14="http://schemas.microsoft.com/office/powerpoint/2010/main" val="3683858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DE272D0D-7631-9A15-543B-B75D77F2B104}"/>
              </a:ext>
            </a:extLst>
          </p:cNvPr>
          <p:cNvSpPr>
            <a:spLocks noGrp="1"/>
          </p:cNvSpPr>
          <p:nvPr>
            <p:ph type="body" sz="quarter" idx="10"/>
          </p:nvPr>
        </p:nvSpPr>
        <p:spPr/>
        <p:txBody>
          <a:bodyPr/>
          <a:lstStyle/>
          <a:p>
            <a:r>
              <a:rPr lang="en-AU" dirty="0"/>
              <a:t>Adverse effects</a:t>
            </a:r>
          </a:p>
        </p:txBody>
      </p:sp>
      <p:sp>
        <p:nvSpPr>
          <p:cNvPr id="3" name="Označba mesta besedila 2">
            <a:extLst>
              <a:ext uri="{FF2B5EF4-FFF2-40B4-BE49-F238E27FC236}">
                <a16:creationId xmlns:a16="http://schemas.microsoft.com/office/drawing/2014/main" id="{7E02114A-620E-B6BE-D9F0-B8071C51948A}"/>
              </a:ext>
            </a:extLst>
          </p:cNvPr>
          <p:cNvSpPr>
            <a:spLocks noGrp="1"/>
          </p:cNvSpPr>
          <p:nvPr>
            <p:ph type="body" sz="quarter" idx="11"/>
          </p:nvPr>
        </p:nvSpPr>
        <p:spPr/>
        <p:txBody>
          <a:bodyPr/>
          <a:lstStyle/>
          <a:p>
            <a:r>
              <a:rPr lang="en-AU" dirty="0"/>
              <a:t>JAZMP</a:t>
            </a:r>
          </a:p>
          <a:p>
            <a:r>
              <a:rPr lang="en-AU" dirty="0"/>
              <a:t>Wholesalers</a:t>
            </a:r>
          </a:p>
          <a:p>
            <a:r>
              <a:rPr lang="en-AU" dirty="0"/>
              <a:t>Veterinarians</a:t>
            </a:r>
          </a:p>
          <a:p>
            <a:pPr marL="0" indent="0">
              <a:buNone/>
            </a:pPr>
            <a:endParaRPr lang="en-AU" dirty="0"/>
          </a:p>
        </p:txBody>
      </p:sp>
      <p:pic>
        <p:nvPicPr>
          <p:cNvPr id="5" name="Slika 4">
            <a:extLst>
              <a:ext uri="{FF2B5EF4-FFF2-40B4-BE49-F238E27FC236}">
                <a16:creationId xmlns:a16="http://schemas.microsoft.com/office/drawing/2014/main" id="{ECF0E7ED-73C9-833F-D5AF-CB8BD55ECF43}"/>
              </a:ext>
            </a:extLst>
          </p:cNvPr>
          <p:cNvPicPr>
            <a:picLocks noChangeAspect="1"/>
          </p:cNvPicPr>
          <p:nvPr/>
        </p:nvPicPr>
        <p:blipFill>
          <a:blip r:embed="rId2"/>
          <a:stretch>
            <a:fillRect/>
          </a:stretch>
        </p:blipFill>
        <p:spPr>
          <a:xfrm>
            <a:off x="4419600" y="490344"/>
            <a:ext cx="7135221" cy="6011114"/>
          </a:xfrm>
          <a:prstGeom prst="rect">
            <a:avLst/>
          </a:prstGeom>
        </p:spPr>
      </p:pic>
    </p:spTree>
    <p:extLst>
      <p:ext uri="{BB962C8B-B14F-4D97-AF65-F5344CB8AC3E}">
        <p14:creationId xmlns:p14="http://schemas.microsoft.com/office/powerpoint/2010/main" val="901644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on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LID4096" sz="2800" dirty="0">
              <a:solidFill>
                <a:schemeClr val="bg1"/>
              </a:solidFill>
              <a:latin typeface="EC Square Sans Pro" panose="020B0506040000020004"/>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533400" y="3293386"/>
            <a:ext cx="5334000" cy="2092881"/>
          </a:xfrm>
          <a:prstGeom prst="rect">
            <a:avLst/>
          </a:prstGeom>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a:rPr>
              <a:t>The antimicrobials and group of antimicrobials listed in this Regulation </a:t>
            </a:r>
            <a:r>
              <a:rPr lang="en-US" sz="2000" b="1" dirty="0">
                <a:solidFill>
                  <a:srgbClr val="024B9C"/>
                </a:solidFill>
                <a:latin typeface="EC Square Sans Pro"/>
              </a:rPr>
              <a:t>cannot</a:t>
            </a:r>
            <a:r>
              <a:rPr lang="en-US" sz="2000" dirty="0">
                <a:solidFill>
                  <a:srgbClr val="024B9C"/>
                </a:solidFill>
                <a:latin typeface="EC Square Sans Pro"/>
              </a:rPr>
              <a:t> be used in animals under any circumstances. </a:t>
            </a:r>
            <a:endParaRPr lang="en-US" sz="2000" strike="sngStrike" dirty="0">
              <a:solidFill>
                <a:srgbClr val="FF0000"/>
              </a:solidFill>
              <a:latin typeface="EC Square Sans Pro"/>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This list will</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103632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CERTAIN ANTIMICROBIALS ARE PROHIBITED TO USE FOR ANIMAL TREATMENT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318139"/>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10287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ANTIMICROBIALS ON THE HUMAN RESERVE LIST</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US" b="1" dirty="0">
                <a:latin typeface="Arial"/>
                <a:cs typeface="Arial"/>
              </a:rPr>
              <a:t>CERTAIN ANTIMICROBIALS ARE NOT ALLOWED OR CONDITIONALLY ALLOWED TO USE </a:t>
            </a:r>
            <a:r>
              <a:rPr lang="en-GB" b="1" dirty="0">
                <a:latin typeface="Arial"/>
                <a:cs typeface="Arial"/>
              </a:rPr>
              <a:t>UNDER</a:t>
            </a:r>
            <a:r>
              <a:rPr lang="en-US" b="1" dirty="0">
                <a:latin typeface="Arial"/>
                <a:cs typeface="Arial"/>
              </a:rPr>
              <a:t> ART 112 &amp; 113*</a:t>
            </a:r>
            <a:endParaRPr lang="es-ES" b="1">
              <a:latin typeface="Arial"/>
              <a:cs typeface="Arial"/>
            </a:endParaRPr>
          </a:p>
          <a:p>
            <a:endParaRPr lang="es-ES" dirty="0"/>
          </a:p>
        </p:txBody>
      </p:sp>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918485" y="1235723"/>
            <a:ext cx="1036480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indent="-342900">
              <a:buFont typeface="Arial" panose="020B0604020202020204" pitchFamily="34" charset="0"/>
              <a:buChar char="•"/>
              <a:defRPr/>
            </a:pPr>
            <a:r>
              <a:rPr lang="en-US" sz="2000" dirty="0">
                <a:solidFill>
                  <a:srgbClr val="002060"/>
                </a:solidFill>
                <a:latin typeface="EC Square Sans Pro"/>
              </a:rPr>
              <a:t>Commission Implementing Regulation (EU) 2024/1973 lists antimicrobials which cannot be used in accordance with</a:t>
            </a:r>
            <a:r>
              <a:rPr lang="bg-BG" sz="2000" dirty="0">
                <a:solidFill>
                  <a:srgbClr val="002060"/>
                </a:solidFill>
                <a:latin typeface="EC Square Sans Pro"/>
              </a:rPr>
              <a:t> </a:t>
            </a:r>
            <a:r>
              <a:rPr lang="en-US" sz="2000" dirty="0">
                <a:solidFill>
                  <a:srgbClr val="002060"/>
                </a:solidFill>
                <a:latin typeface="EC Square Sans Pro"/>
              </a:rPr>
              <a:t>article 112 &amp; 113* (outside </a:t>
            </a:r>
            <a:r>
              <a:rPr lang="en-US" sz="2000" dirty="0">
                <a:solidFill>
                  <a:srgbClr val="003399"/>
                </a:solidFill>
                <a:latin typeface="EC Square Sans Pro"/>
              </a:rPr>
              <a:t>the</a:t>
            </a:r>
            <a:r>
              <a:rPr lang="en-US" sz="2000" dirty="0">
                <a:solidFill>
                  <a:srgbClr val="002060"/>
                </a:solidFill>
                <a:latin typeface="EC Square Sans Pro"/>
              </a:rPr>
              <a:t> marketing </a:t>
            </a:r>
            <a:r>
              <a:rPr lang="en-US" sz="2000" err="1">
                <a:solidFill>
                  <a:srgbClr val="002060"/>
                </a:solidFill>
                <a:latin typeface="EC Square Sans Pro"/>
              </a:rPr>
              <a:t>authorisation</a:t>
            </a:r>
            <a:r>
              <a:rPr lang="en-US" sz="2000" dirty="0">
                <a:solidFill>
                  <a:srgbClr val="002060"/>
                </a:solidFill>
                <a:latin typeface="EC Square Sans Pro"/>
              </a:rPr>
              <a:t>) or </a:t>
            </a:r>
            <a:r>
              <a:rPr lang="en-US" sz="2000" dirty="0">
                <a:solidFill>
                  <a:srgbClr val="003399"/>
                </a:solidFill>
                <a:latin typeface="EC Square Sans Pro"/>
              </a:rPr>
              <a:t>can</a:t>
            </a:r>
            <a:r>
              <a:rPr lang="en-US" sz="2000" dirty="0">
                <a:solidFill>
                  <a:srgbClr val="FF0000"/>
                </a:solidFill>
                <a:latin typeface="EC Square Sans Pro"/>
              </a:rPr>
              <a:t> </a:t>
            </a:r>
            <a:r>
              <a:rPr lang="en-US" sz="2000" dirty="0">
                <a:solidFill>
                  <a:srgbClr val="002060"/>
                </a:solidFill>
                <a:latin typeface="EC Square Sans Pro"/>
              </a:rPr>
              <a:t>only </a:t>
            </a:r>
            <a:r>
              <a:rPr lang="en-US" sz="2000" dirty="0">
                <a:solidFill>
                  <a:srgbClr val="003399"/>
                </a:solidFill>
                <a:latin typeface="EC Square Sans Pro"/>
              </a:rPr>
              <a:t>be used</a:t>
            </a:r>
            <a:r>
              <a:rPr lang="en-US" sz="2000" dirty="0">
                <a:solidFill>
                  <a:srgbClr val="FF0000"/>
                </a:solidFill>
                <a:latin typeface="EC Square Sans Pro"/>
              </a:rPr>
              <a:t> </a:t>
            </a:r>
            <a:r>
              <a:rPr lang="en-US" sz="2000" dirty="0">
                <a:solidFill>
                  <a:srgbClr val="002060"/>
                </a:solidFill>
                <a:latin typeface="EC Square Sans Pro"/>
              </a:rPr>
              <a:t>subject to certain conditions.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Some examples: </a:t>
            </a:r>
          </a:p>
          <a:p>
            <a:pPr marL="342900" lvl="3" indent="-342900">
              <a:buFont typeface="Wingdings" panose="05000000000000000000" pitchFamily="2" charset="2"/>
              <a:buChar char="ü"/>
              <a:defRPr/>
            </a:pPr>
            <a:r>
              <a:rPr lang="en-US" sz="2000">
                <a:solidFill>
                  <a:srgbClr val="002060"/>
                </a:solidFill>
                <a:latin typeface="EC Square Sans Pro"/>
              </a:rPr>
              <a:t>Third- and fourth-generation cephalosporins</a:t>
            </a:r>
            <a:r>
              <a:rPr lang="en-US" sz="2000" dirty="0">
                <a:solidFill>
                  <a:srgbClr val="002060"/>
                </a:solidFill>
                <a:latin typeface="EC Square Sans Pro"/>
              </a:rPr>
              <a:t> </a:t>
            </a:r>
            <a:r>
              <a:rPr lang="en-US" sz="2000" dirty="0">
                <a:solidFill>
                  <a:srgbClr val="003399"/>
                </a:solidFill>
                <a:latin typeface="EC Square Sans Pro"/>
              </a:rPr>
              <a:t>canno</a:t>
            </a:r>
            <a:r>
              <a:rPr lang="en-US" sz="2000" dirty="0">
                <a:solidFill>
                  <a:srgbClr val="002060"/>
                </a:solidFill>
                <a:latin typeface="EC Square Sans Pro"/>
              </a:rPr>
              <a:t>t be used in accordance with Article</a:t>
            </a:r>
            <a:r>
              <a:rPr lang="en-US" sz="2000" dirty="0">
                <a:solidFill>
                  <a:srgbClr val="002060"/>
                </a:solidFill>
                <a:latin typeface="Times New Roman"/>
                <a:cs typeface="Times New Roman"/>
              </a:rPr>
              <a:t> </a:t>
            </a:r>
            <a:r>
              <a:rPr lang="en-US" sz="2000" dirty="0">
                <a:solidFill>
                  <a:srgbClr val="002060"/>
                </a:solidFill>
                <a:latin typeface="EC Square Sans Pro"/>
              </a:rPr>
              <a:t>113 in poultry</a:t>
            </a:r>
          </a:p>
          <a:p>
            <a:pPr marL="342900" lvl="3" indent="-342900">
              <a:buFont typeface="Wingdings" panose="05000000000000000000" pitchFamily="2" charset="2"/>
              <a:buChar char="ü"/>
              <a:defRPr/>
            </a:pPr>
            <a:r>
              <a:rPr lang="en-US" sz="2000" dirty="0">
                <a:solidFill>
                  <a:srgbClr val="003399"/>
                </a:solidFill>
                <a:latin typeface="EC Square Sans Pro"/>
              </a:rPr>
              <a:t>Polymyxins are allowed only after prior pathogen identification and susceptibility testing showing that they are likely to be effective and other preferable antimicrobials would not be effective.</a:t>
            </a:r>
          </a:p>
          <a:p>
            <a:pPr marL="342900" lvl="3" indent="-342900">
              <a:buFont typeface="Wingdings" panose="05000000000000000000" pitchFamily="2" charset="2"/>
              <a:buChar char="ü"/>
              <a:defRPr/>
            </a:pPr>
            <a:r>
              <a:rPr lang="en-US" sz="2000" dirty="0">
                <a:solidFill>
                  <a:srgbClr val="002060"/>
                </a:solidFill>
                <a:latin typeface="EC Square Sans Pro"/>
              </a:rPr>
              <a:t>Quinolones (including fluoroquinolones) </a:t>
            </a:r>
            <a:r>
              <a:rPr lang="en-US" sz="2000" dirty="0">
                <a:solidFill>
                  <a:srgbClr val="003399"/>
                </a:solidFill>
                <a:latin typeface="EC Square Sans Pro"/>
              </a:rPr>
              <a:t>cannot be used</a:t>
            </a:r>
            <a:r>
              <a:rPr lang="bg-BG" sz="2000" dirty="0">
                <a:solidFill>
                  <a:srgbClr val="003399"/>
                </a:solidFill>
                <a:latin typeface="EC Square Sans Pro"/>
              </a:rPr>
              <a:t> </a:t>
            </a:r>
            <a:r>
              <a:rPr lang="en-US" sz="2000" dirty="0">
                <a:solidFill>
                  <a:srgbClr val="003399"/>
                </a:solidFill>
                <a:latin typeface="EC Square Sans Pro"/>
              </a:rPr>
              <a:t>in accordance with Article</a:t>
            </a:r>
            <a:r>
              <a:rPr lang="en-US" sz="2000" dirty="0">
                <a:solidFill>
                  <a:srgbClr val="003399"/>
                </a:solidFill>
                <a:latin typeface="Times New Roman"/>
                <a:cs typeface="Times New Roman"/>
              </a:rPr>
              <a:t> </a:t>
            </a:r>
            <a:r>
              <a:rPr lang="en-US" sz="2000" dirty="0">
                <a:solidFill>
                  <a:srgbClr val="003399"/>
                </a:solidFill>
                <a:latin typeface="EC Square Sans Pro"/>
              </a:rPr>
              <a:t>113 for salmonellosis in poultry or </a:t>
            </a:r>
            <a:r>
              <a:rPr lang="en-GB" sz="2000" dirty="0">
                <a:solidFill>
                  <a:srgbClr val="003399"/>
                </a:solidFill>
                <a:latin typeface="EC Square Sans Pro"/>
              </a:rPr>
              <a:t>f</a:t>
            </a:r>
            <a:r>
              <a:rPr lang="en-US" sz="2000" dirty="0">
                <a:solidFill>
                  <a:srgbClr val="003399"/>
                </a:solidFill>
                <a:latin typeface="EC Square Sans Pro"/>
              </a:rPr>
              <a:t>or metaphylaxis of salmonellosis in </a:t>
            </a:r>
            <a:r>
              <a:rPr lang="en-US" sz="2000" dirty="0">
                <a:solidFill>
                  <a:srgbClr val="002060"/>
                </a:solidFill>
                <a:latin typeface="EC Square Sans Pro"/>
              </a:rPr>
              <a:t>animals other than poultry</a:t>
            </a:r>
            <a:endParaRPr lang="bg-BG" sz="2000" strike="dblStrike" dirty="0">
              <a:solidFill>
                <a:srgbClr val="FF0000"/>
              </a:solidFill>
              <a:latin typeface="EC Square Sans Pro"/>
            </a:endParaRPr>
          </a:p>
          <a:p>
            <a:pPr>
              <a:defRPr/>
            </a:pPr>
            <a:endParaRPr lang="en-US" sz="2000" dirty="0">
              <a:solidFill>
                <a:srgbClr val="002060"/>
              </a:solidFill>
              <a:latin typeface="EC Square Sans Pro"/>
            </a:endParaRPr>
          </a:p>
          <a:p>
            <a:pPr marR="0" lvl="0" defTabSz="914400">
              <a:lnSpc>
                <a:spcPct val="100000"/>
              </a:lnSpc>
              <a:spcBef>
                <a:spcPts val="0"/>
              </a:spcBef>
              <a:spcAft>
                <a:spcPts val="0"/>
              </a:spcAft>
              <a:buClrTx/>
              <a:buSzTx/>
              <a:tabLst/>
              <a:defRPr/>
            </a:pPr>
            <a:r>
              <a:rPr kumimoji="0" lang="en-US" sz="2000" b="0" i="0" u="none" strike="noStrike" kern="0" cap="none" spc="0" normalizeH="0" baseline="0" noProof="0" dirty="0">
                <a:ln>
                  <a:noFill/>
                </a:ln>
                <a:solidFill>
                  <a:srgbClr val="002060"/>
                </a:solidFill>
                <a:effectLst/>
                <a:uLnTx/>
                <a:uFillTx/>
                <a:latin typeface="EC Square Sans Pro"/>
              </a:rPr>
              <a:t>All details here: </a:t>
            </a:r>
            <a:r>
              <a:rPr kumimoji="0" lang="en-US" sz="2000" b="0" i="0" u="none" strike="noStrike" kern="0" cap="none" spc="0" normalizeH="0" baseline="0" noProof="0" dirty="0">
                <a:ln>
                  <a:noFill/>
                </a:ln>
                <a:solidFill>
                  <a:srgbClr val="002060"/>
                </a:solidFill>
                <a:effectLst/>
                <a:uLnTx/>
                <a:uFillTx/>
                <a:latin typeface="EC Square Sans Pro"/>
                <a:hlinkClick r:id="rId3"/>
              </a:rPr>
              <a:t>https://eur-lex.europa.eu/eli/reg_impl/2024/1973/oj</a:t>
            </a:r>
            <a:endParaRPr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r>
              <a:rPr lang="en-US" sz="2000" noProof="0" dirty="0">
                <a:solidFill>
                  <a:srgbClr val="002060"/>
                </a:solidFill>
                <a:latin typeface="EC Square Sans Pro"/>
              </a:rPr>
              <a:t>This Act w</a:t>
            </a:r>
            <a:r>
              <a:rPr kumimoji="0" lang="en-US" sz="2000" b="0" i="0" u="none" strike="noStrike" kern="0" cap="none" spc="0" normalizeH="0" baseline="0" noProof="0" dirty="0">
                <a:ln>
                  <a:noFill/>
                </a:ln>
                <a:solidFill>
                  <a:srgbClr val="002060"/>
                </a:solidFill>
                <a:effectLst/>
                <a:uLnTx/>
                <a:uFillTx/>
                <a:latin typeface="EC Square Sans Pro"/>
              </a:rPr>
              <a:t>ill apply from 8 August 2026</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p:txBody>
      </p:sp>
    </p:spTree>
    <p:extLst>
      <p:ext uri="{BB962C8B-B14F-4D97-AF65-F5344CB8AC3E}">
        <p14:creationId xmlns:p14="http://schemas.microsoft.com/office/powerpoint/2010/main" val="248518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248491" y="3754276"/>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a:t>
            </a:r>
            <a:r>
              <a:rPr kumimoji="0" lang="en-US" sz="2000" b="0" i="1" u="none" strike="noStrike" kern="0" cap="none" spc="0" normalizeH="0" baseline="0" noProof="0" dirty="0">
                <a:ln>
                  <a:noFill/>
                </a:ln>
                <a:solidFill>
                  <a:srgbClr val="002060"/>
                </a:solidFill>
                <a:effectLst/>
                <a:uLnTx/>
                <a:uFillTx/>
                <a:latin typeface="EC Square Sans Pro"/>
              </a:rPr>
              <a:t>which b</a:t>
            </a:r>
            <a:r>
              <a:rPr kumimoji="0" lang="en-US" sz="2000" b="0" i="0" u="none" strike="noStrike" kern="0" cap="none" spc="0" normalizeH="0" baseline="0" noProof="0" dirty="0">
                <a:ln>
                  <a:noFill/>
                </a:ln>
                <a:solidFill>
                  <a:srgbClr val="002060"/>
                </a:solidFill>
                <a:effectLst/>
                <a:uLnTx/>
                <a:uFillTx/>
                <a:latin typeface="EC Square Sans Pro"/>
              </a:rPr>
              <a:t>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7166" y="2289151"/>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644" y="3907132"/>
            <a:ext cx="762000" cy="805793"/>
          </a:xfrm>
          <a:prstGeom prst="rect">
            <a:avLst/>
          </a:prstGeom>
        </p:spPr>
      </p:pic>
      <p:sp>
        <p:nvSpPr>
          <p:cNvPr id="3" name="CuadroTexto 2">
            <a:extLst>
              <a:ext uri="{FF2B5EF4-FFF2-40B4-BE49-F238E27FC236}">
                <a16:creationId xmlns:a16="http://schemas.microsoft.com/office/drawing/2014/main" id="{37A1712A-12B1-48B4-3847-F1672708EEA6}"/>
              </a:ext>
            </a:extLst>
          </p:cNvPr>
          <p:cNvSpPr txBox="1"/>
          <p:nvPr/>
        </p:nvSpPr>
        <p:spPr>
          <a:xfrm>
            <a:off x="304800" y="1473543"/>
            <a:ext cx="1036480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a:t>
            </a:r>
            <a:r>
              <a:rPr kumimoji="0" lang="en-US" sz="2000" b="1" i="0" u="none" strike="noStrike" kern="0" cap="none" spc="0" normalizeH="0" baseline="0" noProof="0" dirty="0">
                <a:ln>
                  <a:noFill/>
                </a:ln>
                <a:solidFill>
                  <a:srgbClr val="002060"/>
                </a:solidFill>
                <a:effectLst/>
                <a:uLnTx/>
                <a:uFillTx/>
                <a:latin typeface="EC Square Sans Pro"/>
              </a:rPr>
              <a:t>food-producing aquatic species</a:t>
            </a:r>
            <a:r>
              <a:rPr kumimoji="0" lang="en-US" sz="2000" b="0" i="0" u="none" strike="noStrike" kern="0" cap="none" spc="0" normalizeH="0" baseline="0" noProof="0" dirty="0">
                <a:ln>
                  <a:noFill/>
                </a:ln>
                <a:solidFill>
                  <a:srgbClr val="002060"/>
                </a:solidFill>
                <a:effectLst/>
                <a:uLnTx/>
                <a:uFillTx/>
                <a:latin typeface="EC Square Sans Pro"/>
              </a:rPr>
              <a:t>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id="{E9D0D2B0-4729-DA49-A07D-3A40BE14ABA2}"/>
              </a:ext>
            </a:extLst>
          </p:cNvPr>
          <p:cNvSpPr txBox="1"/>
          <p:nvPr/>
        </p:nvSpPr>
        <p:spPr>
          <a:xfrm>
            <a:off x="482906" y="5111750"/>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339762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will establish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lIns="91440" tIns="45720" rIns="91440" bIns="45720" rtlCol="0" anchor="t">
            <a:spAutoFit/>
          </a:bodyPr>
          <a:lstStyle/>
          <a:p>
            <a:pPr algn="l"/>
            <a:r>
              <a:rPr lang="en-US" sz="2400" b="1" dirty="0">
                <a:solidFill>
                  <a:schemeClr val="bg1"/>
                </a:solidFill>
                <a:latin typeface="EC Square Sans Pro"/>
                <a:ea typeface="+mn-ea"/>
                <a:cs typeface="Arial"/>
              </a:rPr>
              <a:t>List of antimicrobials that may be used for food-producing aquatic specie</a:t>
            </a:r>
            <a:r>
              <a:rPr lang="en-US" sz="2800" b="1" dirty="0">
                <a:solidFill>
                  <a:schemeClr val="bg1"/>
                </a:solidFill>
                <a:latin typeface="EC Square Sans Pro"/>
                <a:ea typeface="+mn-ea"/>
                <a:cs typeface="Arial"/>
              </a:rPr>
              <a:t>s</a:t>
            </a:r>
          </a:p>
        </p:txBody>
      </p:sp>
    </p:spTree>
    <p:extLst>
      <p:ext uri="{BB962C8B-B14F-4D97-AF65-F5344CB8AC3E}">
        <p14:creationId xmlns:p14="http://schemas.microsoft.com/office/powerpoint/2010/main" val="4700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646331"/>
          </a:xfrm>
          <a:prstGeom prst="rect">
            <a:avLst/>
          </a:prstGeom>
          <a:noFill/>
        </p:spPr>
        <p:txBody>
          <a:bodyPr wrap="square" lIns="91440" tIns="45720" rIns="91440" bIns="45720" rtlCol="0" anchor="t">
            <a:spAutoFit/>
          </a:bodyPr>
          <a:lstStyle/>
          <a:p>
            <a:pPr algn="l"/>
            <a:r>
              <a:rPr lang="en-US" sz="3200" b="1" dirty="0">
                <a:solidFill>
                  <a:schemeClr val="bg1"/>
                </a:solidFill>
                <a:latin typeface="EC Square Sans Pro"/>
                <a:ea typeface="+mn-ea"/>
                <a:cs typeface="Arial"/>
              </a:rPr>
              <a:t>List of antimicrobials for specific species (equine</a:t>
            </a:r>
            <a:r>
              <a:rPr lang="en-US" sz="3600" b="1" dirty="0">
                <a:solidFill>
                  <a:schemeClr val="bg1"/>
                </a:solidFill>
                <a:latin typeface="EC Square Sans Pro"/>
                <a:ea typeface="+mn-ea"/>
                <a:cs typeface="Arial"/>
              </a:rPr>
              <a:t> </a:t>
            </a:r>
            <a:r>
              <a:rPr lang="en-US" sz="3200" b="1" dirty="0">
                <a:solidFill>
                  <a:schemeClr val="bg1"/>
                </a:solidFill>
                <a:latin typeface="EC Square Sans Pro"/>
                <a:ea typeface="+mn-ea"/>
                <a:cs typeface="Arial"/>
              </a:rPr>
              <a:t>species)</a:t>
            </a:r>
            <a:endParaRPr lang="es-ES" sz="3200">
              <a:solidFill>
                <a:schemeClr val="bg1"/>
              </a:solidFill>
              <a:ea typeface="+mn-ea"/>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57113" y="2477626"/>
            <a:ext cx="11164711" cy="3416320"/>
          </a:xfrm>
          <a:prstGeom prst="rect">
            <a:avLst/>
          </a:prstGeom>
          <a:noFill/>
        </p:spPr>
        <p:txBody>
          <a:bodyPr wrap="square" lIns="91440" tIns="45720" rIns="91440" bIns="45720" anchor="t">
            <a:spAutoFit/>
          </a:bodyPr>
          <a:lstStyle>
            <a:defPPr>
              <a:defRPr kern="0"/>
            </a:defPPr>
          </a:lstStyle>
          <a:p>
            <a:pPr algn="just"/>
            <a:r>
              <a:rPr lang="en-US" dirty="0">
                <a:solidFill>
                  <a:srgbClr val="003399"/>
                </a:solidFill>
                <a:latin typeface="EC Square Sans Pro"/>
                <a:ea typeface="+mn-ea"/>
                <a:cs typeface="Arial"/>
              </a:rPr>
              <a:t>The Commission published a list of substances essential for the treatment of Equidae (Commission Regulations (EC) No. 1950/2006 &amp; No.</a:t>
            </a:r>
            <a:r>
              <a:rPr lang="en-US" dirty="0">
                <a:solidFill>
                  <a:srgbClr val="FF0000"/>
                </a:solidFill>
                <a:latin typeface="EC Square Sans Pro"/>
                <a:ea typeface="+mn-ea"/>
                <a:cs typeface="Arial"/>
              </a:rPr>
              <a:t> </a:t>
            </a:r>
            <a:r>
              <a:rPr lang="en-US" dirty="0">
                <a:solidFill>
                  <a:srgbClr val="003399"/>
                </a:solidFill>
                <a:latin typeface="EC Square Sans Pro"/>
                <a:ea typeface="+mn-ea"/>
                <a:cs typeface="Arial"/>
              </a:rPr>
              <a:t>122/2013 )</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a:ea typeface="+mn-ea"/>
                <a:cs typeface="Arial"/>
              </a:rPr>
              <a:t>The VMP Regulation requires the Commission to establish a list </a:t>
            </a:r>
            <a:r>
              <a:rPr lang="en-GB" dirty="0">
                <a:solidFill>
                  <a:srgbClr val="003399"/>
                </a:solidFill>
                <a:latin typeface="EC Square Sans Pro"/>
                <a:ea typeface="+mn-ea"/>
                <a:cs typeface="Arial"/>
              </a:rPr>
              <a:t>of substances </a:t>
            </a:r>
            <a:r>
              <a:rPr lang="en-US" dirty="0">
                <a:solidFill>
                  <a:srgbClr val="003399"/>
                </a:solidFill>
                <a:latin typeface="EC Square Sans Pro"/>
                <a:ea typeface="+mn-ea"/>
                <a:cs typeface="Arial"/>
              </a:rPr>
              <a:t>which are essential for the treatment of equine species, or which bring added clinical benefit compared to other treatment options available for equine species and for which the withdrawal period for equine species shall be six months to be established</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endParaRPr lang="en-GB" dirty="0">
              <a:solidFill>
                <a:srgbClr val="003399"/>
              </a:solidFill>
              <a:latin typeface="EC Square Sans Pro"/>
              <a:ea typeface="+mn-ea"/>
              <a:cs typeface="Arial"/>
            </a:endParaRPr>
          </a:p>
          <a:p>
            <a:pPr algn="just"/>
            <a:r>
              <a:rPr lang="en-GB">
                <a:solidFill>
                  <a:srgbClr val="003399"/>
                </a:solidFill>
                <a:latin typeface="EC Square Sans Pro"/>
                <a:ea typeface="+mn-ea"/>
                <a:cs typeface="Arial"/>
              </a:rPr>
              <a:t>In July 2024 EMA published its scientific advice regarding the list of substances which are essential for the treatment of equine species</a:t>
            </a:r>
            <a:r>
              <a:rPr lang="en-GB" sz="1100" dirty="0">
                <a:solidFill>
                  <a:srgbClr val="003399"/>
                </a:solidFill>
                <a:latin typeface="EC Square Sans Pro"/>
                <a:ea typeface="+mn-ea"/>
                <a:cs typeface="Arial"/>
              </a:rPr>
              <a:t> </a:t>
            </a:r>
            <a:r>
              <a:rPr lang="en-GB">
                <a:solidFill>
                  <a:srgbClr val="003399"/>
                </a:solidFill>
                <a:latin typeface="EC Square Sans Pro"/>
                <a:ea typeface="+mn-ea"/>
                <a:cs typeface="Arial"/>
              </a:rPr>
              <a:t>(</a:t>
            </a:r>
            <a:r>
              <a:rPr lang="es" dirty="0">
                <a:solidFill>
                  <a:srgbClr val="003399"/>
                </a:solidFill>
                <a:latin typeface="Calibri"/>
                <a:ea typeface="Calibri"/>
                <a:cs typeface="Calibri"/>
                <a:hlinkClick r:id="rId3"/>
              </a:rPr>
              <a:t>SA - Art115(5) - List of substances essential for equine species (europa.eu)</a:t>
            </a:r>
            <a:endParaRPr lang="en-US">
              <a:ea typeface="+mn-ea"/>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a:ea typeface="+mn-ea"/>
                <a:cs typeface="Arial"/>
              </a:rPr>
              <a:t>The Commission is now working on the required implementing act.</a:t>
            </a:r>
          </a:p>
        </p:txBody>
      </p:sp>
      <p:pic>
        <p:nvPicPr>
          <p:cNvPr id="7" name="Imagen 6" descr="Un dibujo animado&#10;&#10;Descripción generada automáticamente con confianza baja">
            <a:extLst>
              <a:ext uri="{FF2B5EF4-FFF2-40B4-BE49-F238E27FC236}">
                <a16:creationId xmlns:a16="http://schemas.microsoft.com/office/drawing/2014/main" id="{2D3787F2-4FBE-10D2-2014-E51105627B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7088" y="5588302"/>
            <a:ext cx="762000" cy="805793"/>
          </a:xfrm>
          <a:prstGeom prst="rect">
            <a:avLst/>
          </a:prstGeom>
        </p:spPr>
      </p:pic>
    </p:spTree>
    <p:extLst>
      <p:ext uri="{BB962C8B-B14F-4D97-AF65-F5344CB8AC3E}">
        <p14:creationId xmlns:p14="http://schemas.microsoft.com/office/powerpoint/2010/main" val="3507371764"/>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AA5472-E8FA-4E03-8AE0-DD842CCB902F}">
  <ds:schemaRefs>
    <ds:schemaRef ds:uri="http://schemas.microsoft.com/sharepoint/v3/contenttype/forms"/>
  </ds:schemaRefs>
</ds:datastoreItem>
</file>

<file path=customXml/itemProps2.xml><?xml version="1.0" encoding="utf-8"?>
<ds:datastoreItem xmlns:ds="http://schemas.openxmlformats.org/officeDocument/2006/customXml" ds:itemID="{69BB2B8B-76A5-441A-BEE2-87F5D09C5BD9}">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customXml/itemProps3.xml><?xml version="1.0" encoding="utf-8"?>
<ds:datastoreItem xmlns:ds="http://schemas.openxmlformats.org/officeDocument/2006/customXml" ds:itemID="{A44FC05A-8738-4D13-A0EE-E14D46A42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553</TotalTime>
  <Words>1717</Words>
  <Application>Microsoft Office PowerPoint</Application>
  <PresentationFormat>Po meri</PresentationFormat>
  <Paragraphs>157</Paragraphs>
  <Slides>23</Slides>
  <Notes>11</Notes>
  <HiddenSlides>0</HiddenSlides>
  <MMClips>0</MMClips>
  <ScaleCrop>false</ScaleCrop>
  <HeadingPairs>
    <vt:vector size="6" baseType="variant">
      <vt:variant>
        <vt:lpstr>Uporabljene pisave</vt:lpstr>
      </vt:variant>
      <vt:variant>
        <vt:i4>8</vt:i4>
      </vt:variant>
      <vt:variant>
        <vt:lpstr>Tema</vt:lpstr>
      </vt:variant>
      <vt:variant>
        <vt:i4>2</vt:i4>
      </vt:variant>
      <vt:variant>
        <vt:lpstr>Naslovi diapozitivov</vt:lpstr>
      </vt:variant>
      <vt:variant>
        <vt:i4>23</vt:i4>
      </vt:variant>
    </vt:vector>
  </HeadingPairs>
  <TitlesOfParts>
    <vt:vector size="33" baseType="lpstr">
      <vt:lpstr>Arial</vt:lpstr>
      <vt:lpstr>Calibri</vt:lpstr>
      <vt:lpstr>EC Square Sans Pro</vt:lpstr>
      <vt:lpstr>Gill Sans</vt:lpstr>
      <vt:lpstr>Montserrat</vt:lpstr>
      <vt:lpstr>Segoe UI</vt:lpstr>
      <vt:lpstr>Times New Roman</vt:lpstr>
      <vt:lpstr>Wingdings</vt:lpstr>
      <vt:lpstr>Office Theme</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Starič, Jože</cp:lastModifiedBy>
  <cp:revision>114</cp:revision>
  <dcterms:created xsi:type="dcterms:W3CDTF">2023-11-20T15:58:16Z</dcterms:created>
  <dcterms:modified xsi:type="dcterms:W3CDTF">2024-12-06T14:53:56Z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13371600</vt:r8>
  </property>
  <property fmtid="{D5CDD505-2E9C-101B-9397-08002B2CF9AE}" pid="16" name="MediaServiceImageTags">
    <vt:lpwstr/>
  </property>
</Properties>
</file>