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79E"/>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794" autoAdjust="0"/>
  </p:normalViewPr>
  <p:slideViewPr>
    <p:cSldViewPr>
      <p:cViewPr varScale="1">
        <p:scale>
          <a:sx n="51" d="100"/>
          <a:sy n="51" d="100"/>
        </p:scale>
        <p:origin x="706" y="27"/>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B3487423-0234-4D3D-A581-2D17816F7995}"/>
    <pc:docChg chg="modSld">
      <pc:chgData name="Andrea Castro Troya" userId="58fec591-b333-4c59-a2df-1c57e39d4266" providerId="ADAL" clId="{B3487423-0234-4D3D-A581-2D17816F7995}" dt="2024-10-10T08:41:35.111" v="122" actId="20577"/>
      <pc:docMkLst>
        <pc:docMk/>
      </pc:docMkLst>
      <pc:sldChg chg="modSp mod">
        <pc:chgData name="Andrea Castro Troya" userId="58fec591-b333-4c59-a2df-1c57e39d4266" providerId="ADAL" clId="{B3487423-0234-4D3D-A581-2D17816F7995}" dt="2024-10-10T08:41:31.061" v="121" actId="20577"/>
        <pc:sldMkLst>
          <pc:docMk/>
          <pc:sldMk cId="2499853343" sldId="261"/>
        </pc:sldMkLst>
        <pc:spChg chg="mod">
          <ac:chgData name="Andrea Castro Troya" userId="58fec591-b333-4c59-a2df-1c57e39d4266" providerId="ADAL" clId="{B3487423-0234-4D3D-A581-2D17816F7995}" dt="2024-10-10T08:25:21.494" v="6" actId="20577"/>
          <ac:spMkLst>
            <pc:docMk/>
            <pc:sldMk cId="2499853343" sldId="261"/>
            <ac:spMk id="2" creationId="{FFCA7E40-6B2B-9773-C96F-35BFBF3437D7}"/>
          </ac:spMkLst>
        </pc:spChg>
        <pc:spChg chg="mod">
          <ac:chgData name="Andrea Castro Troya" userId="58fec591-b333-4c59-a2df-1c57e39d4266" providerId="ADAL" clId="{B3487423-0234-4D3D-A581-2D17816F7995}" dt="2024-10-10T08:41:31.061" v="121" actId="20577"/>
          <ac:spMkLst>
            <pc:docMk/>
            <pc:sldMk cId="2499853343" sldId="261"/>
            <ac:spMk id="3" creationId="{6199F5CC-8AF0-EA86-41C2-17755419A88E}"/>
          </ac:spMkLst>
        </pc:spChg>
      </pc:sldChg>
      <pc:sldChg chg="modSp mod">
        <pc:chgData name="Andrea Castro Troya" userId="58fec591-b333-4c59-a2df-1c57e39d4266" providerId="ADAL" clId="{B3487423-0234-4D3D-A581-2D17816F7995}" dt="2024-10-10T08:41:35.111" v="122" actId="20577"/>
        <pc:sldMkLst>
          <pc:docMk/>
          <pc:sldMk cId="23003404" sldId="272"/>
        </pc:sldMkLst>
        <pc:spChg chg="mod">
          <ac:chgData name="Andrea Castro Troya" userId="58fec591-b333-4c59-a2df-1c57e39d4266" providerId="ADAL" clId="{B3487423-0234-4D3D-A581-2D17816F7995}" dt="2024-10-10T08:41:35.111" v="122" actId="20577"/>
          <ac:spMkLst>
            <pc:docMk/>
            <pc:sldMk cId="23003404" sldId="272"/>
            <ac:spMk id="4" creationId="{4E95D31D-F549-96D7-F89F-6B0EAF0A6468}"/>
          </ac:spMkLst>
        </pc:spChg>
      </pc:sldChg>
      <pc:sldChg chg="modSp mod">
        <pc:chgData name="Andrea Castro Troya" userId="58fec591-b333-4c59-a2df-1c57e39d4266" providerId="ADAL" clId="{B3487423-0234-4D3D-A581-2D17816F7995}" dt="2024-10-10T08:37:53.509" v="116" actId="14100"/>
        <pc:sldMkLst>
          <pc:docMk/>
          <pc:sldMk cId="176333266" sldId="354"/>
        </pc:sldMkLst>
        <pc:spChg chg="mod">
          <ac:chgData name="Andrea Castro Troya" userId="58fec591-b333-4c59-a2df-1c57e39d4266" providerId="ADAL" clId="{B3487423-0234-4D3D-A581-2D17816F7995}" dt="2024-10-10T08:37:10.662" v="111" actId="20577"/>
          <ac:spMkLst>
            <pc:docMk/>
            <pc:sldMk cId="176333266" sldId="354"/>
            <ac:spMk id="9" creationId="{E1181018-5A06-40F0-84D8-927C7377B4A2}"/>
          </ac:spMkLst>
        </pc:spChg>
        <pc:picChg chg="mod">
          <ac:chgData name="Andrea Castro Troya" userId="58fec591-b333-4c59-a2df-1c57e39d4266" providerId="ADAL" clId="{B3487423-0234-4D3D-A581-2D17816F7995}" dt="2024-10-10T08:37:39.853" v="114" actId="14100"/>
          <ac:picMkLst>
            <pc:docMk/>
            <pc:sldMk cId="176333266" sldId="354"/>
            <ac:picMk id="3" creationId="{C28E199D-AF32-7F6B-3BAA-F2E5BF31F427}"/>
          </ac:picMkLst>
        </pc:picChg>
      </pc:sldChg>
      <pc:sldChg chg="modSp mod">
        <pc:chgData name="Andrea Castro Troya" userId="58fec591-b333-4c59-a2df-1c57e39d4266" providerId="ADAL" clId="{B3487423-0234-4D3D-A581-2D17816F7995}" dt="2024-10-10T08:38:48.767" v="118" actId="1076"/>
        <pc:sldMkLst>
          <pc:docMk/>
          <pc:sldMk cId="2505566058" sldId="362"/>
        </pc:sldMkLst>
        <pc:spChg chg="mod">
          <ac:chgData name="Andrea Castro Troya" userId="58fec591-b333-4c59-a2df-1c57e39d4266" providerId="ADAL" clId="{B3487423-0234-4D3D-A581-2D17816F7995}" dt="2024-10-10T08:38:48.767" v="118" actId="1076"/>
          <ac:spMkLst>
            <pc:docMk/>
            <pc:sldMk cId="2505566058" sldId="362"/>
            <ac:spMk id="5" creationId="{EB837B3F-419F-4BCC-8D77-FC0F61A7D8C6}"/>
          </ac:spMkLst>
        </pc:spChg>
      </pc:sldChg>
      <pc:sldChg chg="modSp mod">
        <pc:chgData name="Andrea Castro Troya" userId="58fec591-b333-4c59-a2df-1c57e39d4266" providerId="ADAL" clId="{B3487423-0234-4D3D-A581-2D17816F7995}" dt="2024-10-10T08:27:38.126" v="43" actId="14826"/>
        <pc:sldMkLst>
          <pc:docMk/>
          <pc:sldMk cId="2951113094" sldId="389"/>
        </pc:sldMkLst>
        <pc:picChg chg="mod">
          <ac:chgData name="Andrea Castro Troya" userId="58fec591-b333-4c59-a2df-1c57e39d4266" providerId="ADAL" clId="{B3487423-0234-4D3D-A581-2D17816F7995}" dt="2024-10-10T08:27:38.126" v="43" actId="14826"/>
          <ac:picMkLst>
            <pc:docMk/>
            <pc:sldMk cId="2951113094" sldId="389"/>
            <ac:picMk id="4" creationId="{883B999E-1A7A-3088-2341-B8665CB1B57C}"/>
          </ac:picMkLst>
        </pc:picChg>
      </pc:sldChg>
      <pc:sldChg chg="modSp mod">
        <pc:chgData name="Andrea Castro Troya" userId="58fec591-b333-4c59-a2df-1c57e39d4266" providerId="ADAL" clId="{B3487423-0234-4D3D-A581-2D17816F7995}" dt="2024-10-10T08:28:29.148" v="55" actId="1076"/>
        <pc:sldMkLst>
          <pc:docMk/>
          <pc:sldMk cId="1838270869" sldId="2444"/>
        </pc:sldMkLst>
        <pc:spChg chg="mod">
          <ac:chgData name="Andrea Castro Troya" userId="58fec591-b333-4c59-a2df-1c57e39d4266" providerId="ADAL" clId="{B3487423-0234-4D3D-A581-2D17816F7995}" dt="2024-10-10T08:28:21.771" v="53" actId="1076"/>
          <ac:spMkLst>
            <pc:docMk/>
            <pc:sldMk cId="1838270869" sldId="2444"/>
            <ac:spMk id="11" creationId="{D121B73E-E0EE-4166-B1E2-BC54E9278428}"/>
          </ac:spMkLst>
        </pc:spChg>
        <pc:spChg chg="mod">
          <ac:chgData name="Andrea Castro Troya" userId="58fec591-b333-4c59-a2df-1c57e39d4266" providerId="ADAL" clId="{B3487423-0234-4D3D-A581-2D17816F7995}" dt="2024-10-10T08:28:26.959" v="54" actId="1076"/>
          <ac:spMkLst>
            <pc:docMk/>
            <pc:sldMk cId="1838270869" sldId="2444"/>
            <ac:spMk id="14" creationId="{EC6C0E0B-1D98-4242-B3D7-DE2486D958DA}"/>
          </ac:spMkLst>
        </pc:spChg>
        <pc:spChg chg="mod">
          <ac:chgData name="Andrea Castro Troya" userId="58fec591-b333-4c59-a2df-1c57e39d4266" providerId="ADAL" clId="{B3487423-0234-4D3D-A581-2D17816F7995}" dt="2024-10-10T08:28:05.138" v="51" actId="1076"/>
          <ac:spMkLst>
            <pc:docMk/>
            <pc:sldMk cId="1838270869" sldId="2444"/>
            <ac:spMk id="16" creationId="{E1B8C88D-759A-42C7-93E3-55F23B4108CF}"/>
          </ac:spMkLst>
        </pc:spChg>
        <pc:spChg chg="mod">
          <ac:chgData name="Andrea Castro Troya" userId="58fec591-b333-4c59-a2df-1c57e39d4266" providerId="ADAL" clId="{B3487423-0234-4D3D-A581-2D17816F7995}" dt="2024-10-10T08:27:48.496" v="50" actId="20577"/>
          <ac:spMkLst>
            <pc:docMk/>
            <pc:sldMk cId="1838270869" sldId="2444"/>
            <ac:spMk id="19" creationId="{85826C6D-7045-4CCE-B4AB-096388C60318}"/>
          </ac:spMkLst>
        </pc:spChg>
        <pc:cxnChg chg="mod">
          <ac:chgData name="Andrea Castro Troya" userId="58fec591-b333-4c59-a2df-1c57e39d4266" providerId="ADAL" clId="{B3487423-0234-4D3D-A581-2D17816F7995}" dt="2024-10-10T08:28:29.148" v="55" actId="1076"/>
          <ac:cxnSpMkLst>
            <pc:docMk/>
            <pc:sldMk cId="1838270869" sldId="2444"/>
            <ac:cxnSpMk id="12" creationId="{1D1C664C-FC1B-4744-9DE8-C78CA6BECE52}"/>
          </ac:cxnSpMkLst>
        </pc:cxnChg>
        <pc:cxnChg chg="mod">
          <ac:chgData name="Andrea Castro Troya" userId="58fec591-b333-4c59-a2df-1c57e39d4266" providerId="ADAL" clId="{B3487423-0234-4D3D-A581-2D17816F7995}" dt="2024-10-10T08:28:08.140" v="52" actId="1076"/>
          <ac:cxnSpMkLst>
            <pc:docMk/>
            <pc:sldMk cId="1838270869" sldId="2444"/>
            <ac:cxnSpMk id="20" creationId="{59BFBA07-0CB2-4B11-A586-D3D5CABE8632}"/>
          </ac:cxnSpMkLst>
        </pc:cxnChg>
      </pc:sldChg>
      <pc:sldChg chg="modSp mod">
        <pc:chgData name="Andrea Castro Troya" userId="58fec591-b333-4c59-a2df-1c57e39d4266" providerId="ADAL" clId="{B3487423-0234-4D3D-A581-2D17816F7995}" dt="2024-10-10T08:38:41.764" v="117" actId="1076"/>
        <pc:sldMkLst>
          <pc:docMk/>
          <pc:sldMk cId="546464650" sldId="2446"/>
        </pc:sldMkLst>
        <pc:spChg chg="mod">
          <ac:chgData name="Andrea Castro Troya" userId="58fec591-b333-4c59-a2df-1c57e39d4266" providerId="ADAL" clId="{B3487423-0234-4D3D-A581-2D17816F7995}" dt="2024-10-10T08:38:41.764" v="117" actId="1076"/>
          <ac:spMkLst>
            <pc:docMk/>
            <pc:sldMk cId="546464650" sldId="2446"/>
            <ac:spMk id="4" creationId="{1F693E5B-7E52-4138-AC38-F6874815D651}"/>
          </ac:spMkLst>
        </pc:spChg>
      </pc:sldChg>
      <pc:sldChg chg="modSp mod">
        <pc:chgData name="Andrea Castro Troya" userId="58fec591-b333-4c59-a2df-1c57e39d4266" providerId="ADAL" clId="{B3487423-0234-4D3D-A581-2D17816F7995}" dt="2024-10-10T08:38:57.388" v="119" actId="1076"/>
        <pc:sldMkLst>
          <pc:docMk/>
          <pc:sldMk cId="1118244914" sldId="2447"/>
        </pc:sldMkLst>
        <pc:spChg chg="mod">
          <ac:chgData name="Andrea Castro Troya" userId="58fec591-b333-4c59-a2df-1c57e39d4266" providerId="ADAL" clId="{B3487423-0234-4D3D-A581-2D17816F7995}" dt="2024-10-10T08:38:57.388" v="119" actId="1076"/>
          <ac:spMkLst>
            <pc:docMk/>
            <pc:sldMk cId="1118244914" sldId="2447"/>
            <ac:spMk id="37" creationId="{9ACFE1DB-F97D-41CC-A5E0-4B7C1D478ED7}"/>
          </ac:spMkLst>
        </pc:spChg>
      </pc:sldChg>
      <pc:sldChg chg="modSp mod">
        <pc:chgData name="Andrea Castro Troya" userId="58fec591-b333-4c59-a2df-1c57e39d4266" providerId="ADAL" clId="{B3487423-0234-4D3D-A581-2D17816F7995}" dt="2024-10-10T08:39:10.034" v="120" actId="1076"/>
        <pc:sldMkLst>
          <pc:docMk/>
          <pc:sldMk cId="2731844906" sldId="2448"/>
        </pc:sldMkLst>
        <pc:spChg chg="mod">
          <ac:chgData name="Andrea Castro Troya" userId="58fec591-b333-4c59-a2df-1c57e39d4266" providerId="ADAL" clId="{B3487423-0234-4D3D-A581-2D17816F7995}" dt="2024-10-10T08:39:10.034" v="120" actId="1076"/>
          <ac:spMkLst>
            <pc:docMk/>
            <pc:sldMk cId="2731844906" sldId="2448"/>
            <ac:spMk id="2" creationId="{611BE222-C18A-4132-B90F-CA64B56986C3}"/>
          </ac:spMkLst>
        </pc:spChg>
      </pc:sldChg>
      <pc:sldChg chg="modSp mod">
        <pc:chgData name="Andrea Castro Troya" userId="58fec591-b333-4c59-a2df-1c57e39d4266" providerId="ADAL" clId="{B3487423-0234-4D3D-A581-2D17816F7995}" dt="2024-10-10T08:36:53.559" v="104" actId="14100"/>
        <pc:sldMkLst>
          <pc:docMk/>
          <pc:sldMk cId="1439650261" sldId="2450"/>
        </pc:sldMkLst>
        <pc:spChg chg="mod">
          <ac:chgData name="Andrea Castro Troya" userId="58fec591-b333-4c59-a2df-1c57e39d4266" providerId="ADAL" clId="{B3487423-0234-4D3D-A581-2D17816F7995}" dt="2024-10-10T08:28:42.754" v="62" actId="20577"/>
          <ac:spMkLst>
            <pc:docMk/>
            <pc:sldMk cId="1439650261" sldId="2450"/>
            <ac:spMk id="3" creationId="{4461B8EE-FACF-3B81-7A85-EDA22C5651CF}"/>
          </ac:spMkLst>
        </pc:spChg>
        <pc:spChg chg="mod">
          <ac:chgData name="Andrea Castro Troya" userId="58fec591-b333-4c59-a2df-1c57e39d4266" providerId="ADAL" clId="{B3487423-0234-4D3D-A581-2D17816F7995}" dt="2024-10-10T08:32:29.291" v="86" actId="20577"/>
          <ac:spMkLst>
            <pc:docMk/>
            <pc:sldMk cId="1439650261" sldId="2450"/>
            <ac:spMk id="18" creationId="{4596F090-6BEF-77F2-EBA3-2D576F224142}"/>
          </ac:spMkLst>
        </pc:spChg>
        <pc:spChg chg="mod">
          <ac:chgData name="Andrea Castro Troya" userId="58fec591-b333-4c59-a2df-1c57e39d4266" providerId="ADAL" clId="{B3487423-0234-4D3D-A581-2D17816F7995}" dt="2024-10-10T08:34:04.375" v="89" actId="20577"/>
          <ac:spMkLst>
            <pc:docMk/>
            <pc:sldMk cId="1439650261" sldId="2450"/>
            <ac:spMk id="20" creationId="{89B1365E-8D7C-1DA7-0DAA-58517DE90052}"/>
          </ac:spMkLst>
        </pc:spChg>
        <pc:spChg chg="mod">
          <ac:chgData name="Andrea Castro Troya" userId="58fec591-b333-4c59-a2df-1c57e39d4266" providerId="ADAL" clId="{B3487423-0234-4D3D-A581-2D17816F7995}" dt="2024-10-10T08:34:59.961" v="91" actId="20577"/>
          <ac:spMkLst>
            <pc:docMk/>
            <pc:sldMk cId="1439650261" sldId="2450"/>
            <ac:spMk id="21" creationId="{C5D9B750-8A57-57B3-CD20-488D760F3C8C}"/>
          </ac:spMkLst>
        </pc:spChg>
        <pc:graphicFrameChg chg="modGraphic">
          <ac:chgData name="Andrea Castro Troya" userId="58fec591-b333-4c59-a2df-1c57e39d4266" providerId="ADAL" clId="{B3487423-0234-4D3D-A581-2D17816F7995}" dt="2024-10-10T08:31:46.370" v="83" actId="20577"/>
          <ac:graphicFrameMkLst>
            <pc:docMk/>
            <pc:sldMk cId="1439650261" sldId="2450"/>
            <ac:graphicFrameMk id="5" creationId="{EE068692-28D6-1841-DEBF-A1D9B7D4747D}"/>
          </ac:graphicFrameMkLst>
        </pc:graphicFrameChg>
        <pc:picChg chg="mod">
          <ac:chgData name="Andrea Castro Troya" userId="58fec591-b333-4c59-a2df-1c57e39d4266" providerId="ADAL" clId="{B3487423-0234-4D3D-A581-2D17816F7995}" dt="2024-10-10T08:36:53.559" v="104" actId="14100"/>
          <ac:picMkLst>
            <pc:docMk/>
            <pc:sldMk cId="1439650261" sldId="2450"/>
            <ac:picMk id="24" creationId="{EA7BE650-59DD-99D0-5C97-CE97B304B1D8}"/>
          </ac:picMkLst>
        </pc:picChg>
        <pc:picChg chg="mod">
          <ac:chgData name="Andrea Castro Troya" userId="58fec591-b333-4c59-a2df-1c57e39d4266" providerId="ADAL" clId="{B3487423-0234-4D3D-A581-2D17816F7995}" dt="2024-10-10T08:36:51.014" v="103" actId="14100"/>
          <ac:picMkLst>
            <pc:docMk/>
            <pc:sldMk cId="1439650261" sldId="2450"/>
            <ac:picMk id="26" creationId="{7BD5C7EF-8151-D4FB-5759-99AD19279E22}"/>
          </ac:picMkLst>
        </pc:picChg>
      </pc:sldChg>
    </pc:docChg>
  </pc:docChgLst>
  <pc:docChgLst>
    <pc:chgData name="Shepard ‎" userId="09a58b91f9e979a1" providerId="LiveId" clId="{992B5F7C-D685-4D86-ABF1-6CA53A125A18}"/>
    <pc:docChg chg="undo custSel modSld">
      <pc:chgData name="Shepard ‎" userId="09a58b91f9e979a1" providerId="LiveId" clId="{992B5F7C-D685-4D86-ABF1-6CA53A125A18}" dt="2025-01-07T15:00:36.536" v="4" actId="20577"/>
      <pc:docMkLst>
        <pc:docMk/>
      </pc:docMkLst>
      <pc:sldChg chg="modSp mod">
        <pc:chgData name="Shepard ‎" userId="09a58b91f9e979a1" providerId="LiveId" clId="{992B5F7C-D685-4D86-ABF1-6CA53A125A18}" dt="2025-01-07T15:00:36.536" v="4" actId="20577"/>
        <pc:sldMkLst>
          <pc:docMk/>
          <pc:sldMk cId="176333266" sldId="354"/>
        </pc:sldMkLst>
        <pc:spChg chg="mod">
          <ac:chgData name="Shepard ‎" userId="09a58b91f9e979a1" providerId="LiveId" clId="{992B5F7C-D685-4D86-ABF1-6CA53A125A18}" dt="2025-01-07T15:00:36.536" v="4" actId="20577"/>
          <ac:spMkLst>
            <pc:docMk/>
            <pc:sldMk cId="176333266" sldId="354"/>
            <ac:spMk id="10" creationId="{E81A9453-C020-AD22-6567-D0C7D1358FE8}"/>
          </ac:spMkLst>
        </pc:spChg>
      </pc:sldChg>
      <pc:sldChg chg="modSp mod">
        <pc:chgData name="Shepard ‎" userId="09a58b91f9e979a1" providerId="LiveId" clId="{992B5F7C-D685-4D86-ABF1-6CA53A125A18}" dt="2025-01-07T15:00:20.281" v="3" actId="14100"/>
        <pc:sldMkLst>
          <pc:docMk/>
          <pc:sldMk cId="1838270869" sldId="2444"/>
        </pc:sldMkLst>
        <pc:spChg chg="mod">
          <ac:chgData name="Shepard ‎" userId="09a58b91f9e979a1" providerId="LiveId" clId="{992B5F7C-D685-4D86-ABF1-6CA53A125A18}" dt="2025-01-07T15:00:20.281" v="3" actId="14100"/>
          <ac:spMkLst>
            <pc:docMk/>
            <pc:sldMk cId="1838270869" sldId="2444"/>
            <ac:spMk id="17" creationId="{8FFF722A-F6B2-C963-B67E-8A39EF3D1C79}"/>
          </ac:spMkLst>
        </pc:spChg>
      </pc:sldChg>
    </pc:docChg>
  </pc:docChgLst>
  <pc:docChgLst>
    <pc:chgData name="Andrea Castro Troya" userId="58fec591-b333-4c59-a2df-1c57e39d4266" providerId="ADAL" clId="{C1EA22A3-CA4E-43B6-872B-612E3D82DA2D}"/>
    <pc:docChg chg="modSld">
      <pc:chgData name="Andrea Castro Troya" userId="58fec591-b333-4c59-a2df-1c57e39d4266" providerId="ADAL" clId="{C1EA22A3-CA4E-43B6-872B-612E3D82DA2D}" dt="2024-12-17T08:36:36.521" v="84" actId="1076"/>
      <pc:docMkLst>
        <pc:docMk/>
      </pc:docMkLst>
      <pc:sldChg chg="modSp mod">
        <pc:chgData name="Andrea Castro Troya" userId="58fec591-b333-4c59-a2df-1c57e39d4266" providerId="ADAL" clId="{C1EA22A3-CA4E-43B6-872B-612E3D82DA2D}" dt="2024-12-17T08:22:14.778" v="6" actId="20577"/>
        <pc:sldMkLst>
          <pc:docMk/>
          <pc:sldMk cId="2499853343" sldId="261"/>
        </pc:sldMkLst>
        <pc:spChg chg="mod">
          <ac:chgData name="Andrea Castro Troya" userId="58fec591-b333-4c59-a2df-1c57e39d4266" providerId="ADAL" clId="{C1EA22A3-CA4E-43B6-872B-612E3D82DA2D}" dt="2024-12-17T08:22:11.705" v="5" actId="20577"/>
          <ac:spMkLst>
            <pc:docMk/>
            <pc:sldMk cId="2499853343" sldId="261"/>
            <ac:spMk id="2" creationId="{FFCA7E40-6B2B-9773-C96F-35BFBF3437D7}"/>
          </ac:spMkLst>
        </pc:spChg>
        <pc:spChg chg="mod">
          <ac:chgData name="Andrea Castro Troya" userId="58fec591-b333-4c59-a2df-1c57e39d4266" providerId="ADAL" clId="{C1EA22A3-CA4E-43B6-872B-612E3D82DA2D}" dt="2024-12-17T08:22:14.778" v="6" actId="20577"/>
          <ac:spMkLst>
            <pc:docMk/>
            <pc:sldMk cId="2499853343" sldId="261"/>
            <ac:spMk id="3" creationId="{6199F5CC-8AF0-EA86-41C2-17755419A88E}"/>
          </ac:spMkLst>
        </pc:spChg>
      </pc:sldChg>
      <pc:sldChg chg="modSp mod">
        <pc:chgData name="Andrea Castro Troya" userId="58fec591-b333-4c59-a2df-1c57e39d4266" providerId="ADAL" clId="{C1EA22A3-CA4E-43B6-872B-612E3D82DA2D}" dt="2024-12-17T08:22:28.847" v="13" actId="20577"/>
        <pc:sldMkLst>
          <pc:docMk/>
          <pc:sldMk cId="23003404" sldId="272"/>
        </pc:sldMkLst>
        <pc:spChg chg="mod">
          <ac:chgData name="Andrea Castro Troya" userId="58fec591-b333-4c59-a2df-1c57e39d4266" providerId="ADAL" clId="{C1EA22A3-CA4E-43B6-872B-612E3D82DA2D}" dt="2024-12-17T08:22:28.847" v="13" actId="20577"/>
          <ac:spMkLst>
            <pc:docMk/>
            <pc:sldMk cId="23003404" sldId="272"/>
            <ac:spMk id="4" creationId="{4E95D31D-F549-96D7-F89F-6B0EAF0A6468}"/>
          </ac:spMkLst>
        </pc:spChg>
      </pc:sldChg>
      <pc:sldChg chg="modSp mod">
        <pc:chgData name="Andrea Castro Troya" userId="58fec591-b333-4c59-a2df-1c57e39d4266" providerId="ADAL" clId="{C1EA22A3-CA4E-43B6-872B-612E3D82DA2D}" dt="2024-12-17T08:34:40.953" v="79" actId="14826"/>
        <pc:sldMkLst>
          <pc:docMk/>
          <pc:sldMk cId="176333266" sldId="354"/>
        </pc:sldMkLst>
        <pc:spChg chg="mod">
          <ac:chgData name="Andrea Castro Troya" userId="58fec591-b333-4c59-a2df-1c57e39d4266" providerId="ADAL" clId="{C1EA22A3-CA4E-43B6-872B-612E3D82DA2D}" dt="2024-12-17T08:33:59.808" v="76" actId="20577"/>
          <ac:spMkLst>
            <pc:docMk/>
            <pc:sldMk cId="176333266" sldId="354"/>
            <ac:spMk id="9" creationId="{E1181018-5A06-40F0-84D8-927C7377B4A2}"/>
          </ac:spMkLst>
        </pc:spChg>
        <pc:picChg chg="mod">
          <ac:chgData name="Andrea Castro Troya" userId="58fec591-b333-4c59-a2df-1c57e39d4266" providerId="ADAL" clId="{C1EA22A3-CA4E-43B6-872B-612E3D82DA2D}" dt="2024-12-17T08:34:28.130" v="78" actId="1076"/>
          <ac:picMkLst>
            <pc:docMk/>
            <pc:sldMk cId="176333266" sldId="354"/>
            <ac:picMk id="3" creationId="{C28E199D-AF32-7F6B-3BAA-F2E5BF31F427}"/>
          </ac:picMkLst>
        </pc:picChg>
      </pc:sldChg>
      <pc:sldChg chg="modSp mod modShow">
        <pc:chgData name="Andrea Castro Troya" userId="58fec591-b333-4c59-a2df-1c57e39d4266" providerId="ADAL" clId="{C1EA22A3-CA4E-43B6-872B-612E3D82DA2D}" dt="2024-12-17T08:36:08.574" v="82" actId="729"/>
        <pc:sldMkLst>
          <pc:docMk/>
          <pc:sldMk cId="2505566058" sldId="362"/>
        </pc:sldMkLst>
        <pc:spChg chg="mod">
          <ac:chgData name="Andrea Castro Troya" userId="58fec591-b333-4c59-a2df-1c57e39d4266" providerId="ADAL" clId="{C1EA22A3-CA4E-43B6-872B-612E3D82DA2D}" dt="2024-12-17T08:36:06.468" v="81" actId="1076"/>
          <ac:spMkLst>
            <pc:docMk/>
            <pc:sldMk cId="2505566058" sldId="362"/>
            <ac:spMk id="5" creationId="{EB837B3F-419F-4BCC-8D77-FC0F61A7D8C6}"/>
          </ac:spMkLst>
        </pc:spChg>
      </pc:sldChg>
      <pc:sldChg chg="modSp mod">
        <pc:chgData name="Andrea Castro Troya" userId="58fec591-b333-4c59-a2df-1c57e39d4266" providerId="ADAL" clId="{C1EA22A3-CA4E-43B6-872B-612E3D82DA2D}" dt="2024-12-17T08:24:08.757" v="15" actId="14100"/>
        <pc:sldMkLst>
          <pc:docMk/>
          <pc:sldMk cId="2951113094" sldId="389"/>
        </pc:sldMkLst>
        <pc:picChg chg="mod">
          <ac:chgData name="Andrea Castro Troya" userId="58fec591-b333-4c59-a2df-1c57e39d4266" providerId="ADAL" clId="{C1EA22A3-CA4E-43B6-872B-612E3D82DA2D}" dt="2024-12-17T08:24:08.757" v="15" actId="14100"/>
          <ac:picMkLst>
            <pc:docMk/>
            <pc:sldMk cId="2951113094" sldId="389"/>
            <ac:picMk id="4" creationId="{883B999E-1A7A-3088-2341-B8665CB1B57C}"/>
          </ac:picMkLst>
        </pc:picChg>
      </pc:sldChg>
      <pc:sldChg chg="modSp mod">
        <pc:chgData name="Andrea Castro Troya" userId="58fec591-b333-4c59-a2df-1c57e39d4266" providerId="ADAL" clId="{C1EA22A3-CA4E-43B6-872B-612E3D82DA2D}" dt="2024-12-17T08:26:37.031" v="26" actId="1076"/>
        <pc:sldMkLst>
          <pc:docMk/>
          <pc:sldMk cId="1838270869" sldId="2444"/>
        </pc:sldMkLst>
        <pc:spChg chg="mod">
          <ac:chgData name="Andrea Castro Troya" userId="58fec591-b333-4c59-a2df-1c57e39d4266" providerId="ADAL" clId="{C1EA22A3-CA4E-43B6-872B-612E3D82DA2D}" dt="2024-12-17T08:26:13.459" v="22" actId="1076"/>
          <ac:spMkLst>
            <pc:docMk/>
            <pc:sldMk cId="1838270869" sldId="2444"/>
            <ac:spMk id="11" creationId="{D121B73E-E0EE-4166-B1E2-BC54E9278428}"/>
          </ac:spMkLst>
        </pc:spChg>
        <pc:spChg chg="mod">
          <ac:chgData name="Andrea Castro Troya" userId="58fec591-b333-4c59-a2df-1c57e39d4266" providerId="ADAL" clId="{C1EA22A3-CA4E-43B6-872B-612E3D82DA2D}" dt="2024-12-17T08:26:37.031" v="26" actId="1076"/>
          <ac:spMkLst>
            <pc:docMk/>
            <pc:sldMk cId="1838270869" sldId="2444"/>
            <ac:spMk id="14" creationId="{EC6C0E0B-1D98-4242-B3D7-DE2486D958DA}"/>
          </ac:spMkLst>
        </pc:spChg>
        <pc:spChg chg="mod">
          <ac:chgData name="Andrea Castro Troya" userId="58fec591-b333-4c59-a2df-1c57e39d4266" providerId="ADAL" clId="{C1EA22A3-CA4E-43B6-872B-612E3D82DA2D}" dt="2024-12-17T08:26:25.303" v="24" actId="1076"/>
          <ac:spMkLst>
            <pc:docMk/>
            <pc:sldMk cId="1838270869" sldId="2444"/>
            <ac:spMk id="16" creationId="{E1B8C88D-759A-42C7-93E3-55F23B4108CF}"/>
          </ac:spMkLst>
        </pc:spChg>
        <pc:spChg chg="mod">
          <ac:chgData name="Andrea Castro Troya" userId="58fec591-b333-4c59-a2df-1c57e39d4266" providerId="ADAL" clId="{C1EA22A3-CA4E-43B6-872B-612E3D82DA2D}" dt="2024-12-17T08:24:16.949" v="21" actId="20577"/>
          <ac:spMkLst>
            <pc:docMk/>
            <pc:sldMk cId="1838270869" sldId="2444"/>
            <ac:spMk id="19" creationId="{85826C6D-7045-4CCE-B4AB-096388C60318}"/>
          </ac:spMkLst>
        </pc:spChg>
        <pc:cxnChg chg="mod">
          <ac:chgData name="Andrea Castro Troya" userId="58fec591-b333-4c59-a2df-1c57e39d4266" providerId="ADAL" clId="{C1EA22A3-CA4E-43B6-872B-612E3D82DA2D}" dt="2024-12-17T08:26:32.661" v="25" actId="1076"/>
          <ac:cxnSpMkLst>
            <pc:docMk/>
            <pc:sldMk cId="1838270869" sldId="2444"/>
            <ac:cxnSpMk id="12" creationId="{1D1C664C-FC1B-4744-9DE8-C78CA6BECE52}"/>
          </ac:cxnSpMkLst>
        </pc:cxnChg>
        <pc:cxnChg chg="mod">
          <ac:chgData name="Andrea Castro Troya" userId="58fec591-b333-4c59-a2df-1c57e39d4266" providerId="ADAL" clId="{C1EA22A3-CA4E-43B6-872B-612E3D82DA2D}" dt="2024-12-17T08:26:18.945" v="23" actId="1076"/>
          <ac:cxnSpMkLst>
            <pc:docMk/>
            <pc:sldMk cId="1838270869" sldId="2444"/>
            <ac:cxnSpMk id="20" creationId="{59BFBA07-0CB2-4B11-A586-D3D5CABE8632}"/>
          </ac:cxnSpMkLst>
        </pc:cxnChg>
      </pc:sldChg>
      <pc:sldChg chg="modSp mod">
        <pc:chgData name="Andrea Castro Troya" userId="58fec591-b333-4c59-a2df-1c57e39d4266" providerId="ADAL" clId="{C1EA22A3-CA4E-43B6-872B-612E3D82DA2D}" dt="2024-12-17T08:35:44.750" v="80" actId="1076"/>
        <pc:sldMkLst>
          <pc:docMk/>
          <pc:sldMk cId="546464650" sldId="2446"/>
        </pc:sldMkLst>
        <pc:spChg chg="mod">
          <ac:chgData name="Andrea Castro Troya" userId="58fec591-b333-4c59-a2df-1c57e39d4266" providerId="ADAL" clId="{C1EA22A3-CA4E-43B6-872B-612E3D82DA2D}" dt="2024-12-17T08:35:44.750" v="80" actId="1076"/>
          <ac:spMkLst>
            <pc:docMk/>
            <pc:sldMk cId="546464650" sldId="2446"/>
            <ac:spMk id="4" creationId="{1F693E5B-7E52-4138-AC38-F6874815D651}"/>
          </ac:spMkLst>
        </pc:spChg>
      </pc:sldChg>
      <pc:sldChg chg="modSp mod">
        <pc:chgData name="Andrea Castro Troya" userId="58fec591-b333-4c59-a2df-1c57e39d4266" providerId="ADAL" clId="{C1EA22A3-CA4E-43B6-872B-612E3D82DA2D}" dt="2024-12-17T08:36:25.139" v="83" actId="1076"/>
        <pc:sldMkLst>
          <pc:docMk/>
          <pc:sldMk cId="1118244914" sldId="2447"/>
        </pc:sldMkLst>
        <pc:spChg chg="mod">
          <ac:chgData name="Andrea Castro Troya" userId="58fec591-b333-4c59-a2df-1c57e39d4266" providerId="ADAL" clId="{C1EA22A3-CA4E-43B6-872B-612E3D82DA2D}" dt="2024-12-17T08:36:25.139" v="83" actId="1076"/>
          <ac:spMkLst>
            <pc:docMk/>
            <pc:sldMk cId="1118244914" sldId="2447"/>
            <ac:spMk id="37" creationId="{9ACFE1DB-F97D-41CC-A5E0-4B7C1D478ED7}"/>
          </ac:spMkLst>
        </pc:spChg>
      </pc:sldChg>
      <pc:sldChg chg="modSp mod">
        <pc:chgData name="Andrea Castro Troya" userId="58fec591-b333-4c59-a2df-1c57e39d4266" providerId="ADAL" clId="{C1EA22A3-CA4E-43B6-872B-612E3D82DA2D}" dt="2024-12-17T08:36:36.521" v="84" actId="1076"/>
        <pc:sldMkLst>
          <pc:docMk/>
          <pc:sldMk cId="2731844906" sldId="2448"/>
        </pc:sldMkLst>
        <pc:spChg chg="mod">
          <ac:chgData name="Andrea Castro Troya" userId="58fec591-b333-4c59-a2df-1c57e39d4266" providerId="ADAL" clId="{C1EA22A3-CA4E-43B6-872B-612E3D82DA2D}" dt="2024-12-17T08:36:36.521" v="84" actId="1076"/>
          <ac:spMkLst>
            <pc:docMk/>
            <pc:sldMk cId="2731844906" sldId="2448"/>
            <ac:spMk id="2" creationId="{611BE222-C18A-4132-B90F-CA64B56986C3}"/>
          </ac:spMkLst>
        </pc:spChg>
      </pc:sldChg>
      <pc:sldChg chg="modSp mod">
        <pc:chgData name="Andrea Castro Troya" userId="58fec591-b333-4c59-a2df-1c57e39d4266" providerId="ADAL" clId="{C1EA22A3-CA4E-43B6-872B-612E3D82DA2D}" dt="2024-12-17T08:33:36.024" v="70" actId="14100"/>
        <pc:sldMkLst>
          <pc:docMk/>
          <pc:sldMk cId="1439650261" sldId="2450"/>
        </pc:sldMkLst>
        <pc:spChg chg="mod">
          <ac:chgData name="Andrea Castro Troya" userId="58fec591-b333-4c59-a2df-1c57e39d4266" providerId="ADAL" clId="{C1EA22A3-CA4E-43B6-872B-612E3D82DA2D}" dt="2024-12-17T08:26:59.584" v="32" actId="20577"/>
          <ac:spMkLst>
            <pc:docMk/>
            <pc:sldMk cId="1439650261" sldId="2450"/>
            <ac:spMk id="3" creationId="{4461B8EE-FACF-3B81-7A85-EDA22C5651CF}"/>
          </ac:spMkLst>
        </pc:spChg>
        <pc:spChg chg="mod">
          <ac:chgData name="Andrea Castro Troya" userId="58fec591-b333-4c59-a2df-1c57e39d4266" providerId="ADAL" clId="{C1EA22A3-CA4E-43B6-872B-612E3D82DA2D}" dt="2024-12-17T08:29:52.814" v="55" actId="20577"/>
          <ac:spMkLst>
            <pc:docMk/>
            <pc:sldMk cId="1439650261" sldId="2450"/>
            <ac:spMk id="18" creationId="{4596F090-6BEF-77F2-EBA3-2D576F224142}"/>
          </ac:spMkLst>
        </pc:spChg>
        <pc:spChg chg="mod">
          <ac:chgData name="Andrea Castro Troya" userId="58fec591-b333-4c59-a2df-1c57e39d4266" providerId="ADAL" clId="{C1EA22A3-CA4E-43B6-872B-612E3D82DA2D}" dt="2024-12-17T08:30:01.634" v="58" actId="20577"/>
          <ac:spMkLst>
            <pc:docMk/>
            <pc:sldMk cId="1439650261" sldId="2450"/>
            <ac:spMk id="20" creationId="{89B1365E-8D7C-1DA7-0DAA-58517DE90052}"/>
          </ac:spMkLst>
        </pc:spChg>
        <pc:spChg chg="mod">
          <ac:chgData name="Andrea Castro Troya" userId="58fec591-b333-4c59-a2df-1c57e39d4266" providerId="ADAL" clId="{C1EA22A3-CA4E-43B6-872B-612E3D82DA2D}" dt="2024-12-17T08:31:29.613" v="62" actId="20577"/>
          <ac:spMkLst>
            <pc:docMk/>
            <pc:sldMk cId="1439650261" sldId="2450"/>
            <ac:spMk id="21" creationId="{C5D9B750-8A57-57B3-CD20-488D760F3C8C}"/>
          </ac:spMkLst>
        </pc:spChg>
        <pc:graphicFrameChg chg="modGraphic">
          <ac:chgData name="Andrea Castro Troya" userId="58fec591-b333-4c59-a2df-1c57e39d4266" providerId="ADAL" clId="{C1EA22A3-CA4E-43B6-872B-612E3D82DA2D}" dt="2024-12-17T08:28:37.311" v="52" actId="20577"/>
          <ac:graphicFrameMkLst>
            <pc:docMk/>
            <pc:sldMk cId="1439650261" sldId="2450"/>
            <ac:graphicFrameMk id="5" creationId="{EE068692-28D6-1841-DEBF-A1D9B7D4747D}"/>
          </ac:graphicFrameMkLst>
        </pc:graphicFrameChg>
        <pc:picChg chg="mod">
          <ac:chgData name="Andrea Castro Troya" userId="58fec591-b333-4c59-a2df-1c57e39d4266" providerId="ADAL" clId="{C1EA22A3-CA4E-43B6-872B-612E3D82DA2D}" dt="2024-12-17T08:33:36.024" v="70" actId="14100"/>
          <ac:picMkLst>
            <pc:docMk/>
            <pc:sldMk cId="1439650261" sldId="2450"/>
            <ac:picMk id="24" creationId="{EA7BE650-59DD-99D0-5C97-CE97B304B1D8}"/>
          </ac:picMkLst>
        </pc:picChg>
        <pc:picChg chg="mod">
          <ac:chgData name="Andrea Castro Troya" userId="58fec591-b333-4c59-a2df-1c57e39d4266" providerId="ADAL" clId="{C1EA22A3-CA4E-43B6-872B-612E3D82DA2D}" dt="2024-12-17T08:32:19.468" v="67" actId="14100"/>
          <ac:picMkLst>
            <pc:docMk/>
            <pc:sldMk cId="1439650261" sldId="2450"/>
            <ac:picMk id="26" creationId="{7BD5C7EF-8151-D4FB-5759-99AD19279E2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l-GR"/>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l-GR"/>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25/01/2025</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100" b="0" i="0">
                <a:solidFill>
                  <a:srgbClr val="404040"/>
                </a:solidFill>
                <a:effectLst/>
                <a:latin typeface="arial" panose="020B0604020202020204" pitchFamily="34" charset="0"/>
              </a:rPr>
              <a:t>Από την απλοποιημένη συνοπτική έκθεση JIACRA: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l-GR" sz="1100">
                <a:latin typeface="EC Square Sans Pro" panose="020B0506040000020004" pitchFamily="34" charset="0"/>
              </a:rPr>
              <a:t>Ο στόχος «από το αγρόκτημα στο πιάτο» αποτελεί μέρος της Πράσινης Συμφωνίας</a:t>
            </a:r>
          </a:p>
          <a:p>
            <a:r>
              <a:rPr lang="el-GR" sz="1100">
                <a:highlight>
                  <a:srgbClr val="FFFF00"/>
                </a:highlight>
                <a:latin typeface="EC Square Sans Pro" panose="020B0506040000020004" pitchFamily="34" charset="0"/>
              </a:rPr>
              <a:t>Το σημείο εκκίνησης </a:t>
            </a:r>
            <a:r>
              <a:rPr lang="el-GR" sz="1100">
                <a:latin typeface="EC Square Sans Pro" panose="020B0506040000020004" pitchFamily="34" charset="0"/>
              </a:rPr>
              <a:t>είναι το 2018.</a:t>
            </a:r>
          </a:p>
          <a:p>
            <a:r>
              <a:rPr lang="el-GR" sz="1100">
                <a:highlight>
                  <a:srgbClr val="FFFF00"/>
                </a:highlight>
                <a:latin typeface="EC Square Sans Pro" panose="020B0506040000020004" pitchFamily="34" charset="0"/>
              </a:rPr>
              <a:t>Ο στόχος είναι για όλες τις χώρες της ΕΕ, όχι για μεμονωμένες</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l-GR" sz="1100">
                <a:latin typeface="EC Square Sans Pro" panose="020B0506040000020004" pitchFamily="34" charset="0"/>
              </a:rPr>
              <a:t>Ο Ευρωπαϊκός Οργανισμός Φαρμάκων (EMA) ξεκίνησε το έργο ESVAC το 2009.</a:t>
            </a:r>
          </a:p>
          <a:p>
            <a:pPr marL="0" indent="0">
              <a:buNone/>
            </a:pPr>
            <a:endParaRPr lang="en-GB" sz="1100" dirty="0">
              <a:latin typeface="EC Square Sans Pro" panose="020B0506040000020004" pitchFamily="34" charset="0"/>
            </a:endParaRPr>
          </a:p>
          <a:p>
            <a:pPr marL="0" indent="0">
              <a:buNone/>
            </a:pPr>
            <a:r>
              <a:rPr lang="el-GR" sz="1100" b="0" i="0">
                <a:solidFill>
                  <a:srgbClr val="1E1E1E"/>
                </a:solidFill>
                <a:effectLst/>
                <a:latin typeface="EC Square Sans Pro" panose="020B0506040000020004" pitchFamily="34" charset="0"/>
              </a:rPr>
              <a:t>Το έργο Ευρωπαϊκή Εποπτεία Κτηνιατρικής Αντιμικροβιακής Κατανάλωσης (ESVAC) συνέλεξε πληροφορίες από το 2009 έως το 2023 σχετικά με το </a:t>
            </a:r>
            <a:r>
              <a:rPr lang="el-GR" sz="1100" b="1" i="0">
                <a:solidFill>
                  <a:srgbClr val="1E1E1E"/>
                </a:solidFill>
                <a:effectLst/>
                <a:latin typeface="EC Square Sans Pro" panose="020B0506040000020004" pitchFamily="34" charset="0"/>
              </a:rPr>
              <a:t>πώς χρησιμοποιούνται τα αντιμικροβιακά φάρμακα σε ζώα σε ολόκληρη την Ευρωπαϊκή Ένωση (ΕΕ)</a:t>
            </a:r>
            <a:r>
              <a:rPr lang="el-GR" sz="1100" b="0" i="0">
                <a:solidFill>
                  <a:srgbClr val="1E1E1E"/>
                </a:solidFill>
                <a:effectLst/>
                <a:latin typeface="EC Square Sans Pro" panose="020B0506040000020004" pitchFamily="34" charset="0"/>
              </a:rPr>
              <a:t>. Αυτός ο τύπος πληροφοριών είναι απαραίτητος για τον εντοπισμό πιθανών παραγόντων κινδύνου που θα μπορούσαν να οδηγήσουν στην ανάπτυξη και εξάπλωση της μικροβιακής αντοχής.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l-GR" sz="1100">
                <a:latin typeface="EC Square Sans Pro" panose="020B0506040000020004" pitchFamily="34" charset="0"/>
              </a:rPr>
              <a:t>Παρέχει </a:t>
            </a:r>
            <a:r>
              <a:rPr lang="el-GR" sz="1100" b="0" i="0">
                <a:solidFill>
                  <a:srgbClr val="1E1E1E"/>
                </a:solidFill>
                <a:effectLst/>
                <a:latin typeface="EC Square Sans Pro" panose="020B0506040000020004" pitchFamily="34" charset="0"/>
              </a:rPr>
              <a:t>εναρμονισμένη προσέγγιση για τη συλλογή και την αναφορά </a:t>
            </a:r>
            <a:r>
              <a:rPr lang="el-GR" sz="1100" b="1" i="0">
                <a:solidFill>
                  <a:srgbClr val="1E1E1E"/>
                </a:solidFill>
                <a:effectLst/>
                <a:latin typeface="EC Square Sans Pro" panose="020B0506040000020004" pitchFamily="34" charset="0"/>
              </a:rPr>
              <a:t>δεδομένων σχετικά με τη χρήση αντιμικροβιακών παραγόντων</a:t>
            </a:r>
            <a:r>
              <a:rPr lang="el-GR" sz="1100" b="0" i="0">
                <a:solidFill>
                  <a:srgbClr val="1E1E1E"/>
                </a:solidFill>
                <a:effectLst/>
                <a:latin typeface="EC Square Sans Pro" panose="020B0506040000020004" pitchFamily="34" charset="0"/>
              </a:rPr>
              <a:t> σε ζώα από κράτη μέλη της ΕΕ και του Ευρωπαϊκού Οικονομικού Χώρου (ΕΟΧ).</a:t>
            </a:r>
          </a:p>
          <a:p>
            <a:pPr marL="171450" indent="-171450">
              <a:buFont typeface="Arial" panose="020B0604020202020204" pitchFamily="34" charset="0"/>
              <a:buChar char="•"/>
            </a:pPr>
            <a:r>
              <a:rPr lang="el-GR" sz="1100" b="0" i="0">
                <a:solidFill>
                  <a:srgbClr val="1E1E1E"/>
                </a:solidFill>
                <a:effectLst/>
                <a:latin typeface="EC Square Sans Pro" panose="020B0506040000020004" pitchFamily="34" charset="0"/>
              </a:rPr>
              <a:t>Η εθελοντική συμμετοχή στο έργο ESVAC αυξήθηκε από 9 σε 31 χώρες που υπέβαλαν στοιχεία σε βάθος χρόνου.</a:t>
            </a:r>
          </a:p>
          <a:p>
            <a:pPr marL="171450" indent="-171450">
              <a:buFont typeface="Arial" panose="020B0604020202020204" pitchFamily="34" charset="0"/>
              <a:buChar char="•"/>
            </a:pPr>
            <a:r>
              <a:rPr lang="el-GR" sz="1100" b="0" i="0">
                <a:solidFill>
                  <a:srgbClr val="1E1E1E"/>
                </a:solidFill>
                <a:effectLst/>
                <a:latin typeface="EC Square Sans Pro" panose="020B0506040000020004" pitchFamily="34" charset="0"/>
              </a:rPr>
              <a:t>Το έργο ESVAC ολοκληρώθηκε επίσημα τον Νοέμβριο του 2023 με τη δημοσίευση της τελικής του έκθεσης.</a:t>
            </a:r>
          </a:p>
          <a:p>
            <a:pPr marL="171450" indent="-171450">
              <a:buFont typeface="Arial" panose="020B0604020202020204" pitchFamily="34" charset="0"/>
              <a:buChar char="•"/>
            </a:pPr>
            <a:r>
              <a:rPr lang="el-GR" sz="1100" b="0" i="0">
                <a:solidFill>
                  <a:srgbClr val="1E1E1E"/>
                </a:solidFill>
                <a:effectLst/>
                <a:latin typeface="EC Square Sans Pro" panose="020B0506040000020004" pitchFamily="34" charset="0"/>
              </a:rPr>
              <a:t>Από τον Ιανουάριο του 2024, όλα τα κράτη μέλη της ΕΕ/του ΕΟΧ πρέπει να αναφέρουν τα δεδομένα τους όσον αφορά τον </a:t>
            </a:r>
            <a:r>
              <a:rPr lang="el-GR" sz="1100" b="1" i="0">
                <a:solidFill>
                  <a:srgbClr val="1E1E1E"/>
                </a:solidFill>
                <a:effectLst/>
                <a:latin typeface="EC Square Sans Pro" panose="020B0506040000020004" pitchFamily="34" charset="0"/>
              </a:rPr>
              <a:t>όγκο πωλήσεων και</a:t>
            </a:r>
            <a:r>
              <a:rPr lang="el-GR" sz="1100" b="0" i="0">
                <a:solidFill>
                  <a:srgbClr val="1E1E1E"/>
                </a:solidFill>
                <a:effectLst/>
                <a:latin typeface="EC Square Sans Pro" panose="020B0506040000020004" pitchFamily="34" charset="0"/>
              </a:rPr>
              <a:t> </a:t>
            </a:r>
            <a:r>
              <a:rPr lang="el-GR" sz="1100" i="0">
                <a:solidFill>
                  <a:srgbClr val="1E1E1E"/>
                </a:solidFill>
                <a:effectLst/>
                <a:latin typeface="EC Square Sans Pro" panose="020B0506040000020004" pitchFamily="34" charset="0"/>
              </a:rPr>
              <a:t>τη </a:t>
            </a:r>
            <a:r>
              <a:rPr lang="el-GR" sz="1100" b="1" i="0">
                <a:solidFill>
                  <a:srgbClr val="1E1E1E"/>
                </a:solidFill>
                <a:effectLst/>
                <a:latin typeface="EC Square Sans Pro" panose="020B0506040000020004" pitchFamily="34" charset="0"/>
              </a:rPr>
              <a:t>χρήση αντιμικροβιακών φαρμάκων σε ζώα</a:t>
            </a:r>
            <a:r>
              <a:rPr lang="el-GR" sz="1100" b="0" i="0">
                <a:solidFill>
                  <a:srgbClr val="1E1E1E"/>
                </a:solidFill>
                <a:effectLst/>
                <a:latin typeface="EC Square Sans Pro" panose="020B0506040000020004" pitchFamily="34" charset="0"/>
              </a:rPr>
              <a:t>, σύμφωνα με τον </a:t>
            </a:r>
            <a:r>
              <a:rPr lang="el-GR" sz="1100" b="0" i="0">
                <a:solidFill>
                  <a:srgbClr val="1E1E1E"/>
                </a:solidFill>
                <a:effectLst/>
                <a:latin typeface="EC Square Sans Pro" panose="020B0506040000020004" pitchFamily="34" charset="0"/>
                <a:hlinkClick r:id="rId3" tooltip="Κανονισμός για τα κτηνιατρικά φάρμακα"/>
              </a:rPr>
              <a:t>κανονισμό για τα κτηνιατρικά φάρμακα</a:t>
            </a:r>
            <a:r>
              <a:rPr lang="el-GR"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l-GR" sz="1100" b="0" i="0">
                <a:solidFill>
                  <a:srgbClr val="1E1E1E"/>
                </a:solidFill>
                <a:effectLst/>
                <a:latin typeface="EC Square Sans Pro" panose="020B0506040000020004" pitchFamily="34" charset="0"/>
              </a:rPr>
              <a:t>Τα κράτη μέλη της ΕΕ/του ΕΟΧ πρέπει να χρησιμοποιούν την </a:t>
            </a:r>
            <a:r>
              <a:rPr lang="el-GR" sz="1100" b="1" i="0">
                <a:solidFill>
                  <a:srgbClr val="1E1E1E"/>
                </a:solidFill>
                <a:effectLst/>
                <a:latin typeface="EC Square Sans Pro" panose="020B0506040000020004" pitchFamily="34" charset="0"/>
              </a:rPr>
              <a:t>πλατφόρμα πωλήσεων και χρήσης αντιμικροβιακών</a:t>
            </a:r>
            <a:r>
              <a:rPr lang="el-GR" sz="1100" b="0" i="0">
                <a:solidFill>
                  <a:srgbClr val="1E1E1E"/>
                </a:solidFill>
                <a:effectLst/>
                <a:latin typeface="EC Square Sans Pro" panose="020B0506040000020004" pitchFamily="34" charset="0"/>
              </a:rPr>
              <a:t> του EMA για να αναφέρουν τα δεδομένα τους στον EMA.</a:t>
            </a:r>
          </a:p>
          <a:p>
            <a:pPr marL="0" indent="0">
              <a:buNone/>
            </a:pPr>
            <a:endParaRPr lang="en-GB" sz="1100" dirty="0">
              <a:latin typeface="EC Square Sans Pro" panose="020B0506040000020004" pitchFamily="34" charset="0"/>
            </a:endParaRPr>
          </a:p>
          <a:p>
            <a:r>
              <a:rPr lang="el-GR" sz="1100">
                <a:latin typeface="EC Square Sans Pro" panose="020B0506040000020004" pitchFamily="34" charset="0"/>
              </a:rPr>
              <a:t>Στρογγυλοποιημένοι αριθμοί: δείχνει το ποσοστό των συγκεντρωτικών πωλήσεων, σε mg/PCU σε αντιβιοτικά κτηνιατρικά φάρμακα για ζώα παραγωγής τροφίμων ανά κατηγορία αντιβιοτικών σε 31 ευρωπαϊκές χώρες το 2022</a:t>
            </a:r>
          </a:p>
          <a:p>
            <a:r>
              <a:rPr lang="el-GR" sz="1100">
                <a:latin typeface="EC Square Sans Pro" panose="020B0506040000020004" pitchFamily="34" charset="0"/>
              </a:rPr>
              <a:t>Το «Άλλες κατηγορίες» περιλαμβάνει αμφενικόλες, κεφαλοσπορίνες, άλλες κινολόνες και «Άλλα»</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l-GR" sz="1800">
                <a:effectLst/>
                <a:latin typeface="Segoe UI" panose="020B0502040204020203" pitchFamily="34" charset="0"/>
              </a:rPr>
              <a:t>Παράρτημα κανονισμού 2021/578. </a:t>
            </a:r>
            <a:r>
              <a:rPr lang="el-GR"/>
              <a:t>  https://eur-lex.europa.eu/eli/reg_del/2021/578/oj</a:t>
            </a:r>
          </a:p>
          <a:p>
            <a:endParaRPr lang="en-US" dirty="0"/>
          </a:p>
          <a:p>
            <a:pPr marL="228600" indent="-228600">
              <a:buAutoNum type="arabicPeriod"/>
            </a:pPr>
            <a:r>
              <a:rPr lang="el-GR"/>
              <a:t>Η πρώτη έκθεση σχετικά με τον όγκο των πωλήσεων κτηνιατρικών αντιμικροβιακών φαρμάκων και τη χρήση αντιμικροβιακών φαρμάκων ανά είδος ζώου θα δημοσιευτεί από τον Οργανισμό έως τις 31 Μαρτίου 2025 και θα περιλαμβάνει τα ακόλουθα: α) τον όγκο των πωλήσεων κτηνιατρικών αντιμικροβιακών φαρμάκων, που καλύπτουν δεδομένα από το 2023 και υποβλήθηκαν από τα κράτη μέλη έως τις 30 Ιουνίου 2024· β) τη χρήση αντιμικροβιακών φαρμάκων για σχετικά ζωικά είδη, κατηγορίες ή στάδια που καλύπτουν δεδομένα από το 2023 και υποβλήθηκαν από τα κράτη μέλη έως τις 30 Σεπτεμβρίου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a:t>2. Από το 2025, οι ακόλουθες εκθέσεις μετά την πρώτη έκθεση θα δημοσιεύονται από τον Οργανισμό έως τις 31 Δεκεμβρίου και θα περιλαμβάνουν τα ακόλουθα: α) τον όγκο των πωλήσεων κτηνιατρικών αντιμικροβιακών φαρμάκων που υποβάλλονται από τα κράτη μέλη έως τις 30 Ιουνίου κάθε έτους, καλύπτοντας δεδομένα από το προηγούμενο ημερολογιακό έτος· β) τη χρήση αντιμικροβιακών φαρμάκων για σχετικά ζωικά είδη, κατηγορίες ή στάδια που υποβάλλονται από τα κράτη μέλη έως τις 30 Ιουνίου κάθε έτους, καλύπτοντας δεδομένα από το προηγούμενο ημερολογιακό έτος.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u="sng">
                <a:effectLst/>
                <a:latin typeface="Arial" panose="020B0604020202020204" pitchFamily="34" charset="0"/>
                <a:ea typeface="Calibri" panose="020F0502020204030204" pitchFamily="34" charset="0"/>
              </a:rPr>
              <a:t>Η συλλογή δεδομένων θα ξεκινήσει από τα αναφερόμενα έτη. Η υποβολή εκθέσεων θα ξεκινήσει τα επόμενα έτη (δηλαδή για τα βοοειδή, τους χοίρους και τα πουλερικά, η αναφορά πρέπει να γίνει το 2024, για άλλα ζώα παραγωγής τροφίμων το 2027, για σκύλους, γάτες και γουνοφόρα ζώα το 2030)</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100">
                <a:latin typeface="EC Square Sans Pro" panose="020B0506040000020004" pitchFamily="34" charset="0"/>
              </a:rPr>
              <a:t>Στατιστικά ζωικού κεφαλαίου: </a:t>
            </a:r>
            <a:r>
              <a:rPr lang="el-GR" sz="1100">
                <a:latin typeface="EC Square Sans Pro" panose="020B0506040000020004" pitchFamily="34" charset="0"/>
                <a:hlinkClick r:id="rId3"/>
              </a:rPr>
              <a:t>Στατιστικά | Eurostat (europa.eu)</a:t>
            </a:r>
            <a:r>
              <a:rPr lang="el-GR" sz="1100">
                <a:latin typeface="EC Square Sans Pro" panose="020B0506040000020004" pitchFamily="34" charset="0"/>
              </a:rPr>
              <a:t> (2020)</a:t>
            </a:r>
          </a:p>
          <a:p>
            <a:endParaRPr lang="en-GB" sz="1100" dirty="0">
              <a:latin typeface="EC Square Sans Pro" panose="020B0506040000020004" pitchFamily="34" charset="0"/>
            </a:endParaRPr>
          </a:p>
          <a:p>
            <a:r>
              <a:rPr lang="el-GR" sz="1100">
                <a:latin typeface="EC Square Sans Pro" panose="020B0506040000020004" pitchFamily="34" charset="0"/>
              </a:rPr>
              <a:t>Στατιστικά στοιχεία υδατοκαλλιέργειας: </a:t>
            </a:r>
            <a:r>
              <a:rPr lang="el-GR" sz="1100">
                <a:latin typeface="EC Square Sans Pro" panose="020B0506040000020004" pitchFamily="34" charset="0"/>
                <a:hlinkClick r:id="rId4"/>
              </a:rPr>
              <a:t>Στατιστικά στοιχεία υδατοκαλλιέργειας - Επεξήγηση στατιστικών (europa.eu)</a:t>
            </a:r>
          </a:p>
          <a:p>
            <a:endParaRPr lang="en-GB" sz="1100" dirty="0">
              <a:latin typeface="EC Square Sans Pro" panose="020B0506040000020004" pitchFamily="34" charset="0"/>
            </a:endParaRPr>
          </a:p>
          <a:p>
            <a:r>
              <a:rPr lang="el-GR" sz="1100">
                <a:latin typeface="EC Square Sans Pro" panose="020B0506040000020004" pitchFamily="34" charset="0"/>
              </a:rPr>
              <a:t>Στοιχεία ανά χώρα της ΕΕ και ειδική αναλογία ανά είδος ανά χώρα.</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01863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800" b="0" i="0" u="none" strike="noStrike" baseline="0">
                <a:solidFill>
                  <a:srgbClr val="000000"/>
                </a:solidFill>
                <a:latin typeface="EC Square Sans Pro" panose="020B0506040000020004" pitchFamily="34" charset="0"/>
              </a:rPr>
              <a:t>1 Οι διακυμάνσεις μεταξύ των χωρών θα πρέπει να ερμηνεύονται με μεγάλη προσοχή λόγω των μεγάλων διαφορών στα δοσολογικά σχήματα μεταξύ αυτών των κατηγοριών/υποκατηγοριών αντιβιοτικών. </a:t>
            </a:r>
          </a:p>
          <a:p>
            <a:r>
              <a:rPr lang="el-GR" sz="1800" b="0" i="0" u="none" strike="noStrike" baseline="0">
                <a:solidFill>
                  <a:srgbClr val="000000"/>
                </a:solidFill>
                <a:latin typeface="EC Square Sans Pro" panose="020B0506040000020004" pitchFamily="34" charset="0"/>
              </a:rPr>
              <a:t>2 Δεν αναφέρθηκαν πωλήσεις άλλων κινολονών για την Αυστρία, τη Γερμανία, την Ελβετία, την Εσθονία, το Ηνωμένο Βασίλειο, την Ιρλανδία, την Ισλανδία, την Κροατία, την Κύπρο, τη Λετονία, τη Λιθουανία, το Λουξεμβούργο, τη Μάλτα, την Ουγγαρία, την Πορτογαλία, τη Σλοβενία, την Τσεχία και τη Φινλανδία. </a:t>
            </a:r>
          </a:p>
          <a:p>
            <a:r>
              <a:rPr lang="el-GR" sz="1800" b="0" i="0" u="none" strike="noStrike" baseline="0">
                <a:solidFill>
                  <a:srgbClr val="000000"/>
                </a:solidFill>
                <a:latin typeface="EC Square Sans Pro" panose="020B0506040000020004" pitchFamily="34" charset="0"/>
              </a:rPr>
              <a:t>3 Δεν αναφέρθηκαν πωλήσεις πολυμυξινών για τη Δανία, το Ηνωμένο Βασίλειο, την Ιρλανδία, την Ισλανδία, τη Νορβηγία και τη Φινλανδία. </a:t>
            </a:r>
          </a:p>
          <a:p>
            <a:r>
              <a:rPr lang="el-GR" sz="1800" b="0" i="0" u="none" strike="noStrike" baseline="0">
                <a:solidFill>
                  <a:srgbClr val="000000"/>
                </a:solidFill>
                <a:latin typeface="EC Square Sans Pro" panose="020B0506040000020004" pitchFamily="34" charset="0"/>
              </a:rPr>
              <a:t>4 Η συγκεντρωτική αναλογία για 31 ευρωπαϊκές χώρες βασίζεται στα αθροιστικά mg/PCU — συνολική ποσότητα αντιβιοτικών δραστικών ουσιών που πωλούνται (mg) διαιρεμένη με τη συνολική PCU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l-GR" sz="1100" b="0" i="1" u="none" strike="noStrike" baseline="0">
                <a:latin typeface="EC Square Sans Pro" panose="020B0506040000020004" pitchFamily="34" charset="0"/>
              </a:rPr>
              <a:t>Πηγή: </a:t>
            </a:r>
            <a:r>
              <a:rPr lang="el-GR" sz="1100" b="0" i="0" u="none" strike="noStrike" baseline="0">
                <a:latin typeface="EC Square Sans Pro" panose="020B0506040000020004" pitchFamily="34" charset="0"/>
              </a:rPr>
              <a:t>Ο ΕΕΕΕ για την AMR σε ζωονοσογόνα βακτήρια και βακτήρια-δείκτες από ανθρώπους, ζώα και τρόφιμα 2020/2021. EFSA Journal 2023;21(3):7867. Σελίδα 95</a:t>
            </a:r>
          </a:p>
          <a:p>
            <a:pPr algn="l"/>
            <a:endParaRPr lang="en-GB" sz="1100" b="0" i="0" u="none" strike="noStrike" baseline="0" dirty="0">
              <a:solidFill>
                <a:srgbClr val="000000"/>
              </a:solidFill>
              <a:latin typeface="EC Square Sans Pro" panose="020B0506040000020004" pitchFamily="34" charset="0"/>
            </a:endParaRPr>
          </a:p>
          <a:p>
            <a:pPr algn="l"/>
            <a:r>
              <a:rPr lang="el-GR" sz="1100" b="0" i="0" u="none" strike="noStrike" baseline="0">
                <a:solidFill>
                  <a:srgbClr val="000000"/>
                </a:solidFill>
                <a:latin typeface="EC Square Sans Pro" panose="020B0506040000020004" pitchFamily="34" charset="0"/>
              </a:rPr>
              <a:t>Ο στόχος είναι η μείωση της αντοχής. </a:t>
            </a:r>
          </a:p>
          <a:p>
            <a:pPr algn="l"/>
            <a:r>
              <a:rPr lang="el-GR" sz="1100" b="0" i="0" u="none" strike="noStrike" baseline="0">
                <a:solidFill>
                  <a:srgbClr val="000000"/>
                </a:solidFill>
                <a:latin typeface="EC Square Sans Pro" panose="020B0506040000020004" pitchFamily="34" charset="0"/>
              </a:rPr>
              <a:t>Οι τάσεις μπορούν να φανούν από δείγματα βακτηρίων που χαρακτηρίστηκαν ανθεκτικά μεταξύ 2009 και 2021. Δεν έχουν αναφέρει στοιχεία όλες οι χώρες για όλα αυτά τα χρόνια. Παρόλο που τα δεδομένα δεν συγκεντρώνονται με εναρμονισμένο τρόπο, είναι δυνατόν να διαπιστωθεί η θετική τάση μείωσης.</a:t>
            </a:r>
          </a:p>
          <a:p>
            <a:pPr algn="l"/>
            <a:endParaRPr lang="en-GB" sz="1100" b="0" i="0" u="none" strike="noStrike" baseline="0" dirty="0">
              <a:solidFill>
                <a:srgbClr val="000000"/>
              </a:solidFill>
              <a:latin typeface="EC Square Sans Pro" panose="020B0506040000020004" pitchFamily="34" charset="0"/>
            </a:endParaRPr>
          </a:p>
          <a:p>
            <a:pPr algn="l"/>
            <a:r>
              <a:rPr lang="el-GR" sz="1100" b="0" i="0" u="none" strike="noStrike" baseline="0">
                <a:solidFill>
                  <a:srgbClr val="000000"/>
                </a:solidFill>
                <a:latin typeface="EC Square Sans Pro" panose="020B0506040000020004" pitchFamily="34" charset="0"/>
              </a:rPr>
              <a:t>Υπήρχαν περισσότερες φθίνουσες παρά αυξητικές τάσεις, και το πιο αξιοσημείωτο ήταν ότι παρατηρήθηκε μείωση της αντοχής στην τετρακυκλίνη περίπου στα μισά από τα σύνολα δεδομένων για δεδομένα χοίρων και μόσχων (24/43) και δεδομένα πουλερικών (23/42).</a:t>
            </a:r>
          </a:p>
          <a:p>
            <a:pPr algn="l"/>
            <a:r>
              <a:rPr lang="el-GR" sz="1100" b="0" i="0" u="none" strike="noStrike" baseline="0">
                <a:solidFill>
                  <a:srgbClr val="000000"/>
                </a:solidFill>
                <a:latin typeface="EC Square Sans Pro" panose="020B0506040000020004" pitchFamily="34" charset="0"/>
              </a:rPr>
              <a:t>Αξίζει να σημειωθεί ότι σε αρκετές χώρες, τα επίπεδα αντοχής ήταν σταθερά μέσα στον χρόνο σε χαμηλά επίπεδα και δεν μπορούν να αναμένονται σημαντικές αλλαγές.</a:t>
            </a:r>
          </a:p>
          <a:p>
            <a:pPr algn="l"/>
            <a:endParaRPr lang="en-GB" sz="1100" b="0" i="0" u="none" strike="noStrike" baseline="0" dirty="0">
              <a:solidFill>
                <a:srgbClr val="000000"/>
              </a:solidFill>
              <a:latin typeface="EC Square Sans Pro" panose="020B0506040000020004" pitchFamily="34" charset="0"/>
            </a:endParaRPr>
          </a:p>
          <a:p>
            <a:pPr algn="l"/>
            <a:r>
              <a:rPr lang="el-GR" sz="1100" b="0" i="0" u="none" strike="noStrike" baseline="0">
                <a:solidFill>
                  <a:srgbClr val="000000"/>
                </a:solidFill>
                <a:latin typeface="EC Square Sans Pro" panose="020B0506040000020004" pitchFamily="34" charset="0"/>
              </a:rPr>
              <a:t>Παράδειγμα 1:</a:t>
            </a:r>
          </a:p>
          <a:p>
            <a:pPr algn="l"/>
            <a:r>
              <a:rPr lang="el-GR" sz="1100" b="1" i="0" u="none" strike="noStrike" baseline="0">
                <a:solidFill>
                  <a:srgbClr val="000000"/>
                </a:solidFill>
                <a:latin typeface="EC Square Sans Pro" panose="020B0506040000020004" pitchFamily="34" charset="0"/>
              </a:rPr>
              <a:t>Χοίροι πάχυνσης</a:t>
            </a:r>
          </a:p>
          <a:p>
            <a:pPr algn="l"/>
            <a:r>
              <a:rPr lang="el-GR" sz="1100" b="0" i="0" u="none" strike="noStrike" baseline="0">
                <a:solidFill>
                  <a:srgbClr val="000000"/>
                </a:solidFill>
                <a:latin typeface="EC Square Sans Pro" panose="020B0506040000020004" pitchFamily="34" charset="0"/>
              </a:rPr>
              <a:t>Οι αριθμοί δείχνουν πώς κάθε ένα από τα 27 κράτη μέλη ανέφερε αντοχή των βακτηρίων</a:t>
            </a:r>
            <a:r>
              <a:rPr lang="el-GR" sz="1100" b="0" i="1" u="none" strike="noStrike" baseline="0">
                <a:solidFill>
                  <a:srgbClr val="000000"/>
                </a:solidFill>
                <a:latin typeface="EC Square Sans Pro" panose="020B0506040000020004" pitchFamily="34" charset="0"/>
              </a:rPr>
              <a:t>Ε. coli </a:t>
            </a:r>
            <a:r>
              <a:rPr lang="el-GR" sz="1100" b="0" i="0" u="none" strike="noStrike" baseline="0">
                <a:solidFill>
                  <a:srgbClr val="000000"/>
                </a:solidFill>
                <a:latin typeface="EC Square Sans Pro" panose="020B0506040000020004" pitchFamily="34" charset="0"/>
              </a:rPr>
              <a:t>σε χοίρους πάχυνσης σε διαφορετικά αντιβιοτικά (αμπικιλλίνη, κεφοταξίμη, σιπροφλοξασίνη και τετρακυκλίνη), μεταξύ 2009 και 2021.</a:t>
            </a:r>
          </a:p>
          <a:p>
            <a:pPr algn="l"/>
            <a:r>
              <a:rPr lang="el-GR" sz="1100" b="0" i="0" u="none" strike="noStrike" baseline="0">
                <a:solidFill>
                  <a:srgbClr val="000000"/>
                </a:solidFill>
                <a:latin typeface="EC Square Sans Pro" panose="020B0506040000020004" pitchFamily="34" charset="0"/>
              </a:rPr>
              <a:t>Η γενική τάση είναι σαφώς μειωμένη αντοχή στην τετρακυκλίνη και την αμπικιλλίνη. Η αντοχή στην κεφοταξίμη είναι ελαφρώς μειωμένη και η σιπροφλοξασίνη διατηρείται σταθερή στο χρόνο).</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a:t>Αυτή η παρουσίαση θα δείξει ποιο είναι το σκηνικό, με γενικά δεδομένα και στοιχεία για την αντίσταση, τον οικονομικό αντίκτυπο, τις ενέργειες που έχουν γίνει μέχρι τώρα και αυτές που θα γίνουν από εδώ και στο εξής. Θα εξετάσουμε τι είναι η μικροβιακή αντοχή, γιατί πρέπει να μας ενδιαφέρει και τι μπορούμε να κάνουμε για αυτό.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i="1" u="none" strike="noStrike" baseline="0">
                <a:latin typeface="EC Square Sans Pro" panose="020B0506040000020004" pitchFamily="34" charset="0"/>
              </a:rPr>
              <a:t>Πηγή: </a:t>
            </a:r>
            <a:r>
              <a:rPr lang="el-GR" sz="1100" b="0" i="0" u="none" strike="noStrike" baseline="0">
                <a:latin typeface="EC Square Sans Pro" panose="020B0506040000020004" pitchFamily="34" charset="0"/>
              </a:rPr>
              <a:t>Ο ΕΕΕΕ για την AMR σε ζωονοσογόνα βακτήρια και βακτήρια-δείκτες από ανθρώπους, ζώα και τρόφιμα 2020/2021. EFSA Journal 2023;21(3):7867. Σελίδα 97.</a:t>
            </a:r>
          </a:p>
          <a:p>
            <a:pPr algn="l"/>
            <a:endParaRPr lang="en-GB" sz="1100" b="0" i="0" u="none" strike="noStrike" baseline="0" dirty="0">
              <a:solidFill>
                <a:srgbClr val="000000"/>
              </a:solidFill>
              <a:latin typeface="EC Square Sans Pro" panose="020B0506040000020004" pitchFamily="34" charset="0"/>
            </a:endParaRPr>
          </a:p>
          <a:p>
            <a:pPr algn="l"/>
            <a:r>
              <a:rPr lang="el-GR" sz="1100" b="0" i="0" u="none" strike="noStrike" baseline="0">
                <a:solidFill>
                  <a:srgbClr val="000000"/>
                </a:solidFill>
                <a:latin typeface="EC Square Sans Pro" panose="020B0506040000020004" pitchFamily="34" charset="0"/>
              </a:rPr>
              <a:t>Παράδειγμα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i="0" u="none" strike="noStrike" baseline="0">
                <a:solidFill>
                  <a:srgbClr val="000000"/>
                </a:solidFill>
                <a:latin typeface="EC Square Sans Pro" panose="020B0506040000020004" pitchFamily="34" charset="0"/>
              </a:rPr>
              <a:t>Κοτόπουλα κρεατοπαραγωγής </a:t>
            </a:r>
            <a:r>
              <a:rPr lang="el-GR" sz="1100" b="0" i="0" u="none" strike="noStrike" baseline="0">
                <a:solidFill>
                  <a:srgbClr val="000000"/>
                </a:solidFill>
                <a:latin typeface="EC Square Sans Pro" panose="020B0506040000020004" pitchFamily="34" charset="0"/>
              </a:rPr>
              <a:t> </a:t>
            </a:r>
            <a:r>
              <a:rPr lang="el-GR" sz="1100">
                <a:latin typeface="EC Square Sans Pro" panose="020B0506040000020004" pitchFamily="34" charset="0"/>
              </a:rPr>
              <a:t>Τάσεις αντοχής σε επιλεγμένα αντιμικροβιακά (</a:t>
            </a:r>
            <a:r>
              <a:rPr lang="el-GR" sz="1100" b="0" i="0" u="none" strike="noStrike" baseline="0">
                <a:solidFill>
                  <a:srgbClr val="000000"/>
                </a:solidFill>
                <a:latin typeface="EC Square Sans Pro" panose="020B0506040000020004" pitchFamily="34" charset="0"/>
              </a:rPr>
              <a:t>αμπικιλλίνη, κεφοταξίμη, σιπροφλοξασίνη και τετρακυκλίνη),</a:t>
            </a:r>
            <a:r>
              <a:rPr lang="el-GR" sz="1100">
                <a:latin typeface="EC Square Sans Pro" panose="020B0506040000020004" pitchFamily="34" charset="0"/>
              </a:rPr>
              <a:t> για βακτήρια </a:t>
            </a:r>
            <a:r>
              <a:rPr lang="el-GR" sz="1100" i="1">
                <a:latin typeface="EC Square Sans Pro" panose="020B0506040000020004" pitchFamily="34" charset="0"/>
              </a:rPr>
              <a:t>E. coli </a:t>
            </a:r>
            <a:r>
              <a:rPr lang="el-GR" sz="1100">
                <a:latin typeface="EC Square Sans Pro" panose="020B0506040000020004" pitchFamily="34" charset="0"/>
              </a:rPr>
              <a:t>από κοτόπουλα κρεατοπαραγωγής, 2009-2021</a:t>
            </a:r>
          </a:p>
          <a:p>
            <a:pPr algn="l"/>
            <a:r>
              <a:rPr lang="el-GR" sz="1100" b="0" i="0" u="none" strike="noStrike" baseline="0">
                <a:solidFill>
                  <a:srgbClr val="000000"/>
                </a:solidFill>
                <a:latin typeface="EC Square Sans Pro" panose="020B0506040000020004" pitchFamily="34" charset="0"/>
              </a:rPr>
              <a:t>Στις 30 χώρες που ανέφεραν δεδομένα για δείγματα βακτηρίων από κοτόπουλα κρεατοπαραγωγής, 68 δείγματα ανέφεραν φθίνουσες τάσεις και 20 δείγματα ανέφεραν αυξητικές τάσεις. </a:t>
            </a:r>
          </a:p>
          <a:p>
            <a:pPr algn="l"/>
            <a:r>
              <a:rPr lang="el-GR" sz="1100" b="0" i="0" u="none" strike="noStrike" baseline="0">
                <a:solidFill>
                  <a:srgbClr val="000000"/>
                </a:solidFill>
                <a:latin typeface="EC Square Sans Pro" panose="020B0506040000020004" pitchFamily="34" charset="0"/>
              </a:rPr>
              <a:t>- Σε 16 χώρες, παρατηρήθηκαν μόνο φθίνουσες τάσεις. Συγκεκριμένα, στην Ιρλανδία, την Ισπανία, την Ιταλία, τη Λετονία και την Ολλανδία η αντοχή έχει μειωθεί και για τα τέσσερα αντιμικροβιακά</a:t>
            </a:r>
          </a:p>
          <a:p>
            <a:pPr algn="l"/>
            <a:r>
              <a:rPr lang="el-GR" sz="1100" b="0" i="0" u="none" strike="noStrike" baseline="0">
                <a:solidFill>
                  <a:srgbClr val="000000"/>
                </a:solidFill>
                <a:latin typeface="EC Square Sans Pro" panose="020B0506040000020004" pitchFamily="34" charset="0"/>
              </a:rPr>
              <a:t>και στη Γαλλία, την Εσθονία, την Κροατία, τη Λιθουανία και την Πορτογαλία για τρία αντιμικροβιακά. </a:t>
            </a:r>
          </a:p>
          <a:p>
            <a:pPr marL="285750" indent="-285750" algn="l">
              <a:buFontTx/>
              <a:buChar char="-"/>
            </a:pPr>
            <a:r>
              <a:rPr lang="el-GR" sz="1100" b="0" i="0" u="none" strike="noStrike" baseline="0">
                <a:solidFill>
                  <a:srgbClr val="000000"/>
                </a:solidFill>
                <a:latin typeface="EC Square Sans Pro" panose="020B0506040000020004" pitchFamily="34" charset="0"/>
              </a:rPr>
              <a:t>Αντίθετα, σε τρεις χώρες παρατηρήθηκαν μόνο αυξητικές τάσεις. </a:t>
            </a:r>
          </a:p>
          <a:p>
            <a:pPr marL="285750" indent="-285750" algn="l">
              <a:buFontTx/>
              <a:buChar char="-"/>
            </a:pPr>
            <a:r>
              <a:rPr lang="el-GR" sz="1100" b="0" i="0" u="none" strike="noStrike" baseline="0">
                <a:solidFill>
                  <a:srgbClr val="000000"/>
                </a:solidFill>
                <a:latin typeface="EC Square Sans Pro" panose="020B0506040000020004" pitchFamily="34" charset="0"/>
              </a:rPr>
              <a:t>Το τελευταίο τετράγωνο σχήμα δείχνει τη συνοπτική συσσωρευμένη τάση για όλες τις χώρες αναφοράς (συμπεριλαμβανομένου του Ηνωμένου Βασιλείου): </a:t>
            </a:r>
            <a:r>
              <a:rPr lang="el-GR" sz="1100" b="0" i="0" u="sng" strike="noStrike" baseline="0">
                <a:solidFill>
                  <a:srgbClr val="000000"/>
                </a:solidFill>
                <a:latin typeface="EC Square Sans Pro" panose="020B0506040000020004" pitchFamily="34" charset="0"/>
              </a:rPr>
              <a:t>η αντοχή και στα τέσσερα αντιμικροβιακά έχει μειωθεί με στατιστική σημαντικότητα.</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l-GR" sz="1100" b="0" i="1" u="none" strike="noStrike" baseline="0">
                <a:solidFill>
                  <a:srgbClr val="818385"/>
                </a:solidFill>
                <a:latin typeface="EC Square Sans Pro" panose="020B0506040000020004" pitchFamily="34" charset="0"/>
              </a:rPr>
              <a:t>‘Tackling drug-resistant infections globally: Final report and recommendations’ - </a:t>
            </a:r>
            <a:r>
              <a:rPr lang="el-GR" sz="1100" b="1" i="0" u="none" strike="noStrike" baseline="0">
                <a:solidFill>
                  <a:srgbClr val="818385"/>
                </a:solidFill>
                <a:latin typeface="EC Square Sans Pro" panose="020B0506040000020004" pitchFamily="34" charset="0"/>
              </a:rPr>
              <a:t>THE REVIEW ON ANTIMICROBIAL RESISTANCE</a:t>
            </a:r>
            <a:r>
              <a:rPr lang="el-GR" sz="1100" u="none" strike="noStrike" baseline="0">
                <a:solidFill>
                  <a:srgbClr val="818385"/>
                </a:solidFill>
                <a:latin typeface="EC Square Sans Pro" panose="020B0506040000020004" pitchFamily="34" charset="0"/>
              </a:rPr>
              <a:t> (</a:t>
            </a:r>
            <a:r>
              <a:rPr lang="el-GR" sz="1100" i="1" u="none" strike="noStrike" baseline="0">
                <a:solidFill>
                  <a:srgbClr val="818385"/>
                </a:solidFill>
                <a:latin typeface="EC Square Sans Pro" panose="020B0506040000020004" pitchFamily="34" charset="0"/>
              </a:rPr>
              <a:t>«Αντιμετωπίζοντας τις ανθεκτικές στα φάρμακα λοιμώξεις σε παγκόσμιο επίπεδο: Τελική έκθεση και συστάσεις»</a:t>
            </a:r>
            <a:r>
              <a:rPr lang="el-GR" sz="1100" u="none" strike="noStrike" baseline="0">
                <a:solidFill>
                  <a:srgbClr val="818385"/>
                </a:solidFill>
                <a:latin typeface="EC Square Sans Pro" panose="020B0506040000020004" pitchFamily="34" charset="0"/>
              </a:rPr>
              <a:t> ΕΠΙΣΚΟΠΗΣΗ ΤΗΣ ΜΙΚΡΟΒΙΑΚΗΣ ΑΝΤΟΧΗΣ)</a:t>
            </a:r>
          </a:p>
          <a:p>
            <a:pPr algn="l"/>
            <a:r>
              <a:rPr lang="el-GR" sz="1100" b="0" i="1" u="none" strike="noStrike" baseline="0">
                <a:solidFill>
                  <a:srgbClr val="818385"/>
                </a:solidFill>
                <a:latin typeface="EC Square Sans Pro" panose="020B0506040000020004" pitchFamily="34" charset="0"/>
              </a:rPr>
              <a:t>ΠΡΟΕΔΡΕΥΩΝ Ο JIM O'NEILL – Μάιος 2016 -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el-GR" sz="1100" b="0" i="0" u="none" strike="noStrike" baseline="0">
                <a:latin typeface="EC Square Sans Pro" panose="020B0506040000020004" pitchFamily="34" charset="0"/>
              </a:rPr>
              <a:t>Τις τελευταίες δύο δεκαετίες, η συνολική κατανάλωση αντιβιοτικών σε ανθρώπους αυξήθηκε ελαφρώς στον ΟΟΣΑ και στην ΕΕ/ και στον ΕΟΧ και σημαντικά σε χώρες της G20,</a:t>
            </a:r>
          </a:p>
          <a:p>
            <a:pPr algn="l"/>
            <a:r>
              <a:rPr lang="el-GR" sz="1100" b="0" i="0" u="none" strike="noStrike" baseline="0">
                <a:latin typeface="EC Square Sans Pro" panose="020B0506040000020004" pitchFamily="34" charset="0"/>
              </a:rPr>
              <a:t>μη μέλη του ΟΟΣΑ. </a:t>
            </a:r>
          </a:p>
          <a:p>
            <a:pPr algn="l"/>
            <a:endParaRPr lang="en-GB" sz="1100" b="0" i="0" u="none" strike="noStrike" baseline="0" dirty="0">
              <a:latin typeface="EC Square Sans Pro" panose="020B0506040000020004" pitchFamily="34" charset="0"/>
            </a:endParaRPr>
          </a:p>
          <a:p>
            <a:pPr algn="l"/>
            <a:r>
              <a:rPr lang="el-GR" sz="1100" b="0" i="0" u="none" strike="noStrike" baseline="0">
                <a:latin typeface="EC Square Sans Pro" panose="020B0506040000020004" pitchFamily="34" charset="0"/>
              </a:rPr>
              <a:t>Ο κλάδος των ζώων συμμετέχει ενεργά στην ανάπτυξη και εφαρμογή σχεδόν όλων των σχεδίων δράσης που αναπτύχθηκαν από τον ΟΟΣΑ, την ΕΕ/τον ΕΟΧ και τις χώρες της G20</a:t>
            </a:r>
          </a:p>
          <a:p>
            <a:pPr algn="l"/>
            <a:r>
              <a:rPr lang="el-GR" sz="1100" b="0" i="0" u="none" strike="noStrike" baseline="0">
                <a:latin typeface="EC Square Sans Pro" panose="020B0506040000020004" pitchFamily="34" charset="0"/>
              </a:rPr>
              <a:t>Οι ενισχυμένες πρακτικές χειρισμού τροφίμων και η βελτίωση της βιοασφάλειας στα αγροκτήματα υπόσχονται μειώσεις στις ανθεκτικές λοιμώξεις.</a:t>
            </a:r>
          </a:p>
          <a:p>
            <a:pPr algn="l"/>
            <a:r>
              <a:rPr lang="el-GR" sz="1100" b="0" i="0" u="none" strike="noStrike" baseline="0">
                <a:latin typeface="EC Square Sans Pro" panose="020B0506040000020004" pitchFamily="34" charset="0"/>
              </a:rPr>
              <a:t>Τα οφέλη από την ενίσχυση της βιοπροφύλαξης στο αγρόκτημα αντισταθμίζουν πλήρως το κόστος εφαρμογής.</a:t>
            </a:r>
          </a:p>
          <a:p>
            <a:pPr algn="l"/>
            <a:endParaRPr lang="en-GB" sz="1100" b="0" i="0" u="none" strike="noStrike" baseline="0" dirty="0">
              <a:latin typeface="EC Square Sans Pro" panose="020B0506040000020004" pitchFamily="34" charset="0"/>
            </a:endParaRPr>
          </a:p>
          <a:p>
            <a:pPr algn="l"/>
            <a:r>
              <a:rPr lang="el-GR" sz="1600" b="0" i="0">
                <a:solidFill>
                  <a:srgbClr val="444444"/>
                </a:solidFill>
                <a:effectLst/>
                <a:latin typeface="Raleway" pitchFamily="2" charset="0"/>
              </a:rPr>
              <a:t>Μέχρι το 2050, τα Ηνωμένα Έθνη, με βάση την έκθεση του Jim O'Neil, υπολογίζουν ότι έως και 10 εκατομμύρια θάνατοι ετησίως θα μπορούσαν να προκαλούνται από πολυανθεκτικά βακτήρια και συναφείς μορφές μικροβιακής αντοχής. </a:t>
            </a:r>
          </a:p>
          <a:p>
            <a:pPr algn="l"/>
            <a:endParaRPr lang="en-GB" sz="1600" b="0" i="0" u="none" strike="noStrike" baseline="0" dirty="0">
              <a:solidFill>
                <a:srgbClr val="444444"/>
              </a:solidFill>
              <a:effectLst/>
              <a:latin typeface="Raleway" pitchFamily="2" charset="0"/>
            </a:endParaRPr>
          </a:p>
          <a:p>
            <a:pPr algn="l"/>
            <a:r>
              <a:rPr lang="el-GR" sz="1600" b="0" i="0" u="none" strike="noStrike" baseline="0">
                <a:solidFill>
                  <a:srgbClr val="444444"/>
                </a:solidFill>
                <a:effectLst/>
                <a:latin typeface="Raleway" pitchFamily="2" charset="0"/>
                <a:ea typeface="+mn-ea"/>
                <a:cs typeface="+mn-cs"/>
              </a:rPr>
              <a:t>Η γραφική παράσταση δείχνει την </a:t>
            </a:r>
            <a:r>
              <a:rPr lang="el-GR" sz="1600" b="0" i="0">
                <a:solidFill>
                  <a:srgbClr val="444444"/>
                </a:solidFill>
                <a:effectLst/>
                <a:latin typeface="Raleway" pitchFamily="2" charset="0"/>
                <a:ea typeface="+mn-ea"/>
                <a:cs typeface="+mn-cs"/>
              </a:rPr>
              <a:t>προβλεπόμενη θνησιμότητα λόγω μικροβιακής αντοχής σε σύγκριση με τις συνήθεις αιτίες των σημερινών θανάτων και τις εκτιμήσεις της σε θανάτους για το έτος 2050. </a:t>
            </a:r>
          </a:p>
          <a:p>
            <a:pPr algn="l"/>
            <a:r>
              <a:rPr lang="el-GR" sz="1600" b="0" i="0">
                <a:solidFill>
                  <a:srgbClr val="444444"/>
                </a:solidFill>
                <a:effectLst/>
                <a:latin typeface="Raleway" pitchFamily="2" charset="0"/>
                <a:ea typeface="+mn-ea"/>
                <a:cs typeface="+mn-cs"/>
              </a:rPr>
              <a:t>Τα δεδομένα των διαφορετικών αιτιών των σημερινών θανάτων λαμβάνονται από διαφορετικές πηγές: </a:t>
            </a:r>
          </a:p>
          <a:p>
            <a:pPr marL="171450" indent="-171450" algn="l">
              <a:buFont typeface="Arial" panose="020B0604020202020204" pitchFamily="34" charset="0"/>
              <a:buChar char="•"/>
            </a:pPr>
            <a:r>
              <a:rPr lang="el-GR" sz="1100" b="0" i="0" u="none" strike="noStrike" baseline="0">
                <a:solidFill>
                  <a:srgbClr val="3C4982"/>
                </a:solidFill>
                <a:latin typeface="EC Square Sans Pro" panose="020B0506040000020004" pitchFamily="34" charset="0"/>
              </a:rPr>
              <a:t>Διαβήτης: www.whi.int/mediacentre/factsheets/fs312/en/ Καρκίνος: www.whi.int/mediacentre/factsheets/fs297/en/</a:t>
            </a:r>
          </a:p>
          <a:p>
            <a:pPr marL="171450" indent="-171450" algn="l">
              <a:buFont typeface="Arial" panose="020B0604020202020204" pitchFamily="34" charset="0"/>
              <a:buChar char="•"/>
            </a:pPr>
            <a:r>
              <a:rPr lang="el-GR" sz="1100" b="0" i="0" u="none" strike="noStrike" baseline="0">
                <a:solidFill>
                  <a:srgbClr val="3C4982"/>
                </a:solidFill>
                <a:latin typeface="EC Square Sans Pro" panose="020B0506040000020004" pitchFamily="34" charset="0"/>
              </a:rPr>
              <a:t>Χολέρα: www.whi.int/mediacentre/factsheets/fs107/en/ Διαρροϊκή νόσος: www.sciencedirect.com/science/article/pii/So140673612617280</a:t>
            </a:r>
          </a:p>
          <a:p>
            <a:pPr marL="171450" indent="-171450" algn="l">
              <a:buFont typeface="Arial" panose="020B0604020202020204" pitchFamily="34" charset="0"/>
              <a:buChar char="•"/>
            </a:pPr>
            <a:r>
              <a:rPr lang="el-GR" sz="1100" b="0" i="0" u="none" strike="noStrike" baseline="0">
                <a:solidFill>
                  <a:srgbClr val="3C4982"/>
                </a:solidFill>
                <a:latin typeface="EC Square Sans Pro" panose="020B0506040000020004" pitchFamily="34" charset="0"/>
              </a:rPr>
              <a:t>Ιλαρά: www.sciencedirect.com/science/article/pii/So140673612617280 Τροχαία ατυχήματα: www.whi.int/mediacentre/factsheets/fs358/en/</a:t>
            </a:r>
          </a:p>
          <a:p>
            <a:pPr marL="171450" indent="-171450" algn="l">
              <a:buFont typeface="Arial" panose="020B0604020202020204" pitchFamily="34" charset="0"/>
              <a:buChar char="•"/>
            </a:pPr>
            <a:r>
              <a:rPr lang="el-GR" sz="1100" b="0" i="0" u="none" strike="noStrike" baseline="0">
                <a:solidFill>
                  <a:srgbClr val="3C4982"/>
                </a:solidFill>
                <a:latin typeface="EC Square Sans Pro" panose="020B0506040000020004" pitchFamily="34" charset="0"/>
              </a:rPr>
              <a:t>Τέτανος: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l-GR" sz="1100" b="0" i="0" u="none" strike="noStrike" baseline="0">
                <a:solidFill>
                  <a:srgbClr val="3C4982"/>
                </a:solidFill>
                <a:latin typeface="EC Square Sans Pro" panose="020B0506040000020004" pitchFamily="34" charset="0"/>
              </a:rPr>
              <a:t>Στην πραγματικότητα, η μικροβιακή αντοχή </a:t>
            </a:r>
            <a:r>
              <a:rPr lang="el-GR" sz="1100" b="0" i="0" u="none" strike="noStrike" baseline="0">
                <a:solidFill>
                  <a:srgbClr val="3C4982"/>
                </a:solidFill>
                <a:highlight>
                  <a:srgbClr val="FFFF00"/>
                </a:highlight>
                <a:latin typeface="EC Square Sans Pro" panose="020B0506040000020004" pitchFamily="34" charset="0"/>
              </a:rPr>
              <a:t>έχει </a:t>
            </a:r>
            <a:r>
              <a:rPr lang="el-GR" sz="1100" b="0" i="0" u="none" strike="noStrike" baseline="0">
                <a:solidFill>
                  <a:srgbClr val="3C4982"/>
                </a:solidFill>
                <a:latin typeface="EC Square Sans Pro" panose="020B0506040000020004" pitchFamily="34" charset="0"/>
              </a:rPr>
              <a:t>πάρα πολύ σημαντικές επιπτώσεις στα συστήματα υγειονομικής περίθαλψης στην Ευρώπη, περίπου 1,1 δισεκατομμύρια ευρώ ετησίως, σύμφωνα με στοιχεία του </a:t>
            </a:r>
            <a:r>
              <a:rPr lang="el-GR" sz="1600" b="0" i="0">
                <a:solidFill>
                  <a:srgbClr val="4D5156"/>
                </a:solidFill>
                <a:effectLst/>
                <a:latin typeface="arial" panose="020B0604020202020204" pitchFamily="34" charset="0"/>
              </a:rPr>
              <a:t>Οργανισμού Οικονομικής Συνεργασίας και Ανάπτυξης </a:t>
            </a:r>
            <a:r>
              <a:rPr lang="el-GR" sz="1600" b="0" i="0" u="none" strike="noStrike" baseline="0">
                <a:solidFill>
                  <a:srgbClr val="3C4982"/>
                </a:solidFill>
                <a:latin typeface="EC Square Sans Pro" panose="020B0506040000020004" pitchFamily="34" charset="0"/>
              </a:rPr>
              <a:t>(ΟΟΣΑ)</a:t>
            </a:r>
            <a:r>
              <a:rPr lang="el-GR" sz="1600" b="0" i="0">
                <a:solidFill>
                  <a:srgbClr val="4D5156"/>
                </a:solidFill>
                <a:effectLst/>
                <a:latin typeface="arial" panose="020B0604020202020204" pitchFamily="34" charset="0"/>
              </a:rPr>
              <a:t>.</a:t>
            </a:r>
          </a:p>
          <a:p>
            <a:pPr algn="l"/>
            <a:r>
              <a:rPr lang="el-GR" sz="1100" b="0" i="0">
                <a:solidFill>
                  <a:srgbClr val="3F4A52"/>
                </a:solidFill>
                <a:effectLst/>
                <a:latin typeface="EC Square Sans Pro" panose="020B0506040000020004" pitchFamily="34" charset="0"/>
              </a:rPr>
              <a:t>Όταν μια λοίμωξη δεν ανταποκρίνεται σε αντιμικροβιακή αγωγή πρώτης γραμμής </a:t>
            </a:r>
            <a:r>
              <a:rPr lang="el-GR" sz="1800" b="0" i="0" u="none" strike="noStrike">
                <a:solidFill>
                  <a:srgbClr val="3F4A52"/>
                </a:solidFill>
                <a:effectLst/>
                <a:latin typeface="EC Square Sans Pro" panose="020B0506040000020004" pitchFamily="34" charset="0"/>
              </a:rPr>
              <a:t>(«Η αγωγή πρώτης γραμμής είναι η πρώτη προτεινόμενη επιλογή αγωγής»), </a:t>
            </a:r>
            <a:r>
              <a:rPr lang="el-GR" sz="1100" b="0" i="0">
                <a:solidFill>
                  <a:srgbClr val="3F4A52"/>
                </a:solidFill>
                <a:effectLst/>
                <a:latin typeface="EC Square Sans Pro" panose="020B0506040000020004" pitchFamily="34" charset="0"/>
              </a:rPr>
              <a:t>οι επαγγελματίες υγείας στρέφονται σε </a:t>
            </a:r>
            <a:r>
              <a:rPr lang="el-GR" sz="1100" b="1" i="0">
                <a:solidFill>
                  <a:srgbClr val="3F4A52"/>
                </a:solidFill>
                <a:effectLst/>
                <a:latin typeface="EC Square Sans Pro" panose="020B0506040000020004" pitchFamily="34" charset="0"/>
              </a:rPr>
              <a:t>πιο ακριβές</a:t>
            </a:r>
            <a:r>
              <a:rPr lang="el-GR" sz="1100" b="0" i="0">
                <a:solidFill>
                  <a:srgbClr val="3F4A52"/>
                </a:solidFill>
                <a:effectLst/>
                <a:latin typeface="EC Square Sans Pro" panose="020B0506040000020004" pitchFamily="34" charset="0"/>
              </a:rPr>
              <a:t> </a:t>
            </a:r>
            <a:r>
              <a:rPr lang="el-GR" sz="1100" b="1" i="0">
                <a:solidFill>
                  <a:srgbClr val="3F4A52"/>
                </a:solidFill>
                <a:effectLst/>
                <a:latin typeface="EC Square Sans Pro" panose="020B0506040000020004" pitchFamily="34" charset="0"/>
              </a:rPr>
              <a:t>εναλλακτικές</a:t>
            </a:r>
            <a:r>
              <a:rPr lang="el-GR" sz="1100" b="0" i="0">
                <a:solidFill>
                  <a:srgbClr val="3F4A52"/>
                </a:solidFill>
                <a:effectLst/>
                <a:latin typeface="EC Square Sans Pro" panose="020B0506040000020004" pitchFamily="34" charset="0"/>
              </a:rPr>
              <a:t>, όπως φάρμακα δεύτερης και τρίτης γραμμής (τις έσχατες διαθέσιμες  επιλογές αγωγής). Οι επιπλοκές ή η μεγαλύτερη διάρκεια μιας νόσου ή αγωγής απαιτούν μερικές φορές </a:t>
            </a:r>
            <a:r>
              <a:rPr lang="el-GR" sz="1100" b="1" i="0">
                <a:solidFill>
                  <a:srgbClr val="3F4A52"/>
                </a:solidFill>
                <a:effectLst/>
                <a:latin typeface="EC Square Sans Pro" panose="020B0506040000020004" pitchFamily="34" charset="0"/>
              </a:rPr>
              <a:t>μεγαλύτερη παραμονή στο νοσοκομείο</a:t>
            </a:r>
            <a:r>
              <a:rPr lang="el-GR" sz="1100" b="0" i="0">
                <a:solidFill>
                  <a:srgbClr val="3F4A52"/>
                </a:solidFill>
                <a:effectLst/>
                <a:latin typeface="EC Square Sans Pro" panose="020B0506040000020004" pitchFamily="34" charset="0"/>
              </a:rPr>
              <a:t>, με το επακόλουθο κόστος.</a:t>
            </a:r>
          </a:p>
          <a:p>
            <a:pPr algn="l"/>
            <a:r>
              <a:rPr lang="el-GR" sz="1100" b="0" i="1">
                <a:solidFill>
                  <a:srgbClr val="000000"/>
                </a:solidFill>
                <a:effectLst/>
                <a:latin typeface="EC Square Sans Pro" panose="020B0506040000020004" pitchFamily="34" charset="0"/>
              </a:rPr>
              <a:t>Πηγή:</a:t>
            </a:r>
            <a:r>
              <a:rPr lang="el-GR" sz="1100" b="0" i="0">
                <a:solidFill>
                  <a:srgbClr val="000000"/>
                </a:solidFill>
                <a:effectLst/>
                <a:latin typeface="EC Square Sans Pro" panose="020B0506040000020004" pitchFamily="34" charset="0"/>
              </a:rPr>
              <a:t> ΟΟΣΑ(2018), </a:t>
            </a:r>
            <a:r>
              <a:rPr lang="el-GR" sz="1100" b="0" i="1">
                <a:solidFill>
                  <a:srgbClr val="000000"/>
                </a:solidFill>
                <a:effectLst/>
                <a:latin typeface="EC Square Sans Pro" panose="020B0506040000020004" pitchFamily="34" charset="0"/>
              </a:rPr>
              <a:t>Stemming the Superbug Tide: Just A Few Dollars More</a:t>
            </a:r>
            <a:r>
              <a:rPr lang="el-GR" sz="1100" b="0" i="0">
                <a:solidFill>
                  <a:srgbClr val="000000"/>
                </a:solidFill>
                <a:effectLst/>
                <a:latin typeface="EC Square Sans Pro" panose="020B0506040000020004" pitchFamily="34" charset="0"/>
              </a:rPr>
              <a:t>, ΟΟΣΑ Health Policy Studies, OECD Publishing, Παρίσι, </a:t>
            </a:r>
            <a:r>
              <a:rPr lang="el-GR" sz="1100" b="0" i="0">
                <a:solidFill>
                  <a:srgbClr val="000000"/>
                </a:solidFill>
                <a:effectLst/>
                <a:latin typeface="EC Square Sans Pro" panose="020B0506040000020004" pitchFamily="34" charset="0"/>
                <a:hlinkClick r:id="rId3"/>
              </a:rPr>
              <a:t>https://doi.org/10.1787/9789264307599-en</a:t>
            </a:r>
            <a:r>
              <a:rPr lang="el-GR" sz="1100" b="0" i="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l-GR" sz="1100" b="0" i="0">
                <a:solidFill>
                  <a:srgbClr val="000000"/>
                </a:solidFill>
                <a:effectLst/>
                <a:latin typeface="EC Square Sans Pro" panose="020B0506040000020004" pitchFamily="34" charset="0"/>
              </a:rPr>
              <a:t>Το 2023, δημοσιεύτηκε μια νέα έκθεση «Embracing a One Health Framework to Fight Antimicrobial Resistance» (Υιοθετώντας ένα πλαίσιο «Μίας υγείας» για την καταπολέμηση της μικροβιακής αντοχής) από τον ΟΟΣΑ στην οποία υπολογίζεται η οικονομική ζημιά της μικροβιακής αντοχής στις χώρες του ΟΟΣΑ και στην ΕΕ.  Οι μελετητές δεν εξετάζουν μόνο την υγειονομική περίθαλψη αλλά και το κόστος της απώλειας παραγωγικότητας. Εκτιμούν τον οικονομικό αντίκτυπο πολύ υψηλότερο στην ΕΕ, από 7 έως 12 δισεκατομμύρια ετησίως, ανάλογα με το σενάριο που χρησιμοποιείται. </a:t>
            </a:r>
          </a:p>
          <a:p>
            <a:pPr algn="l"/>
            <a:r>
              <a:rPr lang="el-GR" sz="1100" b="0" i="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100" b="0" i="0">
                <a:solidFill>
                  <a:srgbClr val="404040"/>
                </a:solidFill>
                <a:effectLst/>
                <a:latin typeface="arial" panose="020B0604020202020204" pitchFamily="34" charset="0"/>
              </a:rPr>
              <a:t>Η μικροβιακή αντοχή (AMR) είναι η ικανότητα των μικροοργανισμών να επιβιώνουν ή να αναπτύσσονται παρά τον αντιμικροβιακό παράγοντα που συνήθως αναστέλλει ή σκοτώνει </a:t>
            </a:r>
            <a:r>
              <a:rPr lang="el-GR" sz="1100">
                <a:solidFill>
                  <a:srgbClr val="404040"/>
                </a:solidFill>
                <a:latin typeface="arial" panose="020B0604020202020204" pitchFamily="34" charset="0"/>
              </a:rPr>
              <a:t>εκείνον τον μικροοργανισμό. </a:t>
            </a:r>
          </a:p>
          <a:p>
            <a:pPr algn="l"/>
            <a:r>
              <a:rPr lang="el-GR" sz="1100">
                <a:solidFill>
                  <a:srgbClr val="404040"/>
                </a:solidFill>
                <a:latin typeface="arial" panose="020B0604020202020204" pitchFamily="34" charset="0"/>
              </a:rPr>
              <a:t>Είναι συνέπεια φυσικής επιλογής και γενετικής. </a:t>
            </a:r>
            <a:r>
              <a:rPr lang="el-GR" sz="1100" b="0" i="0">
                <a:solidFill>
                  <a:srgbClr val="1F1F1F"/>
                </a:solidFill>
                <a:effectLst/>
                <a:latin typeface="Google Sans"/>
              </a:rPr>
              <a:t>Η αντοχή στα αντιβιοτικά εμφανίζεται επίσης όταν τα βακτήρια αλλάζουν για να προστατευθούν από ένα αντιβιοτικό. </a:t>
            </a:r>
          </a:p>
          <a:p>
            <a:pPr algn="l"/>
            <a:r>
              <a:rPr lang="el-GR" sz="1100">
                <a:solidFill>
                  <a:srgbClr val="404040"/>
                </a:solidFill>
                <a:latin typeface="arial" panose="020B0604020202020204" pitchFamily="34" charset="0"/>
              </a:rPr>
              <a:t>Και επιπλέον ανθρώπινοι παράγοντες προάγουν την ανάπτυξη αντοχής όπως: </a:t>
            </a:r>
          </a:p>
          <a:p>
            <a:pPr marL="285750" indent="-285750" algn="l">
              <a:buFont typeface="Arial" panose="020B0604020202020204" pitchFamily="34" charset="0"/>
              <a:buChar char="•"/>
            </a:pPr>
            <a:r>
              <a:rPr lang="el-GR" sz="1100">
                <a:solidFill>
                  <a:srgbClr val="404040"/>
                </a:solidFill>
                <a:latin typeface="arial" panose="020B0604020202020204" pitchFamily="34" charset="0"/>
              </a:rPr>
              <a:t>Ακατάλληλη χρήση: </a:t>
            </a:r>
          </a:p>
          <a:p>
            <a:pPr marL="742950" lvl="1" indent="-285750" algn="l">
              <a:buFont typeface="Arial" panose="020B0604020202020204" pitchFamily="34" charset="0"/>
              <a:buChar char="•"/>
            </a:pPr>
            <a:r>
              <a:rPr lang="el-GR" sz="1100">
                <a:solidFill>
                  <a:srgbClr val="404040"/>
                </a:solidFill>
                <a:latin typeface="arial" panose="020B0604020202020204" pitchFamily="34" charset="0"/>
              </a:rPr>
              <a:t>Κατάχρηση: </a:t>
            </a:r>
          </a:p>
          <a:p>
            <a:pPr marL="1200150" lvl="2" indent="-285750" algn="l">
              <a:buFont typeface="Arial" panose="020B0604020202020204" pitchFamily="34" charset="0"/>
              <a:buChar char="•"/>
            </a:pPr>
            <a:r>
              <a:rPr lang="el-GR" sz="1100">
                <a:solidFill>
                  <a:srgbClr val="404040"/>
                </a:solidFill>
                <a:latin typeface="arial" panose="020B0604020202020204" pitchFamily="34" charset="0"/>
              </a:rPr>
              <a:t>χρήση αντιβιοτικών άλλων ατόμων</a:t>
            </a:r>
          </a:p>
          <a:p>
            <a:pPr marL="1200150" lvl="2" indent="-285750" algn="l">
              <a:buFont typeface="Arial" panose="020B0604020202020204" pitchFamily="34" charset="0"/>
              <a:buChar char="•"/>
            </a:pPr>
            <a:r>
              <a:rPr lang="el-GR" sz="1100">
                <a:solidFill>
                  <a:srgbClr val="404040"/>
                </a:solidFill>
                <a:latin typeface="arial" panose="020B0604020202020204" pitchFamily="34" charset="0"/>
              </a:rPr>
              <a:t>χρήση αντιβιοτικών χωρίς να υπάρχει ανάγκη</a:t>
            </a:r>
          </a:p>
          <a:p>
            <a:pPr marL="1200150" lvl="2" indent="-285750" algn="l">
              <a:buFont typeface="Arial" panose="020B0604020202020204" pitchFamily="34" charset="0"/>
              <a:buChar char="•"/>
            </a:pPr>
            <a:r>
              <a:rPr lang="el-GR" sz="1100">
                <a:solidFill>
                  <a:srgbClr val="404040"/>
                </a:solidFill>
                <a:latin typeface="arial" panose="020B0604020202020204" pitchFamily="34" charset="0"/>
              </a:rPr>
              <a:t>χρήση αντιβιοτικών για ιογενείς λοιμώξεις και φλεγμονές</a:t>
            </a:r>
          </a:p>
          <a:p>
            <a:pPr marL="742950" lvl="1" indent="-285750" algn="l">
              <a:buFont typeface="Arial" panose="020B0604020202020204" pitchFamily="34" charset="0"/>
              <a:buChar char="•"/>
            </a:pPr>
            <a:r>
              <a:rPr lang="el-GR" sz="1100">
                <a:solidFill>
                  <a:srgbClr val="404040"/>
                </a:solidFill>
                <a:latin typeface="arial" panose="020B0604020202020204" pitchFamily="34" charset="0"/>
              </a:rPr>
              <a:t>Κακή χρήση: </a:t>
            </a:r>
          </a:p>
          <a:p>
            <a:pPr marL="1200150" lvl="2" indent="-285750" algn="l">
              <a:buFont typeface="Arial" panose="020B0604020202020204" pitchFamily="34" charset="0"/>
              <a:buChar char="•"/>
            </a:pPr>
            <a:r>
              <a:rPr lang="el-GR" sz="1100">
                <a:solidFill>
                  <a:srgbClr val="404040"/>
                </a:solidFill>
                <a:latin typeface="arial" panose="020B0604020202020204" pitchFamily="34" charset="0"/>
              </a:rPr>
              <a:t>χρήση αντιμικροβιακών ως παραγόντων πάχυνσης των ζώων σε αγροκτήματα ή στην υδατοκαλλιέργεια</a:t>
            </a:r>
          </a:p>
          <a:p>
            <a:pPr marL="1200150" lvl="2" indent="-285750" algn="l">
              <a:buFont typeface="Arial" panose="020B0604020202020204" pitchFamily="34" charset="0"/>
              <a:buChar char="•"/>
            </a:pPr>
            <a:r>
              <a:rPr lang="el-GR" sz="1100">
                <a:solidFill>
                  <a:srgbClr val="404040"/>
                </a:solidFill>
                <a:latin typeface="arial" panose="020B0604020202020204" pitchFamily="34" charset="0"/>
              </a:rPr>
              <a:t>μη ολοκλήρωση της αγωγής ή λήψη ανεπαρκούς δόσης</a:t>
            </a:r>
          </a:p>
          <a:p>
            <a:pPr marL="1200150" lvl="2" indent="-285750" algn="l">
              <a:buFont typeface="Arial" panose="020B0604020202020204" pitchFamily="34" charset="0"/>
              <a:buChar char="•"/>
            </a:pPr>
            <a:r>
              <a:rPr lang="el-GR" sz="1100">
                <a:solidFill>
                  <a:srgbClr val="404040"/>
                </a:solidFill>
                <a:latin typeface="arial" panose="020B0604020202020204" pitchFamily="34" charset="0"/>
              </a:rPr>
              <a:t>λήψη αντιβιοτικών για λανθασμένες ενδείξεις όπως ιογενής λοίμωξη και φλεγμονή</a:t>
            </a:r>
          </a:p>
          <a:p>
            <a:pPr algn="l"/>
            <a:endParaRPr lang="en-GB" sz="1100" dirty="0">
              <a:solidFill>
                <a:srgbClr val="404040"/>
              </a:solidFill>
              <a:latin typeface="arial" panose="020B0604020202020204" pitchFamily="34" charset="0"/>
            </a:endParaRPr>
          </a:p>
          <a:p>
            <a:pPr algn="l"/>
            <a:r>
              <a:rPr lang="el-GR" sz="1100" b="0" i="0" u="none" strike="noStrike" baseline="0">
                <a:latin typeface="ECSquareSansPro-Regular"/>
              </a:rPr>
              <a:t>Με την πάροδο του χρόνου, αυτό καθιστά τα αντιμικροβιακά λιγότερο αποτελεσματικά και τελικά άχρηστα για την ιατρική και την </a:t>
            </a:r>
            <a:r>
              <a:rPr lang="el-GR" sz="1100" b="0" i="0" u="none" strike="noStrike" baseline="0">
                <a:solidFill>
                  <a:srgbClr val="FFFFFF"/>
                </a:solidFill>
                <a:latin typeface="ECSquareSansPro-Regular"/>
              </a:rPr>
              <a:t>κτηνιατρική.</a:t>
            </a:r>
          </a:p>
          <a:p>
            <a:r>
              <a:rPr lang="el-GR" sz="1100" b="0" i="0">
                <a:solidFill>
                  <a:srgbClr val="1F1F1F"/>
                </a:solidFill>
                <a:effectLst/>
                <a:latin typeface="Google Sans"/>
              </a:rPr>
              <a:t>Όλα τα βακτήρια εξαπλώνονται μέσω του αέρα, του νερού, του εδάφους, της τροφής ή των ζωντανών φορέων. </a:t>
            </a:r>
          </a:p>
          <a:p>
            <a:r>
              <a:rPr lang="el-GR" sz="1100" b="0" i="0">
                <a:solidFill>
                  <a:srgbClr val="1F1F1F"/>
                </a:solidFill>
                <a:effectLst/>
                <a:latin typeface="Google Sans"/>
              </a:rPr>
              <a:t>Η επόμενη διαφάνεια απεικονίζει τις διάφορες κατευθύνσεις εξάπλωσης.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l-GR" sz="1100" b="0" i="0" u="none" strike="noStrike" baseline="0">
                <a:latin typeface="EC Square Sans Pro" panose="020B0506040000020004" pitchFamily="34" charset="0"/>
              </a:rPr>
              <a:t>Η έννοια της «μίας υγείας» αναγνωρίζει ότι η ανθρώπινη υγεία είναι στενά συνδεδεμένη με την υγεία των ζώων και του περιβάλλοντος, δηλαδή ότι οι ζωοτροφές, τα τρόφιμα για τον άνθρωπο, η υγεία των ζώων και</a:t>
            </a:r>
          </a:p>
          <a:p>
            <a:pPr algn="l"/>
            <a:r>
              <a:rPr lang="el-GR" sz="1100" b="0" i="0" u="none" strike="noStrike" baseline="0">
                <a:latin typeface="EC Square Sans Pro" panose="020B0506040000020004" pitchFamily="34" charset="0"/>
              </a:rPr>
              <a:t>των ανθρώπων και η μόλυνση του περιβάλλοντος συνδέονται στενά. </a:t>
            </a:r>
          </a:p>
          <a:p>
            <a:pPr algn="l"/>
            <a:endParaRPr lang="en-GB" sz="1100" b="0" i="0" u="none" strike="noStrike" baseline="0" dirty="0">
              <a:solidFill>
                <a:srgbClr val="404040"/>
              </a:solidFill>
              <a:effectLst/>
              <a:latin typeface="EC Square Sans Pro" panose="020B0506040000020004" pitchFamily="34" charset="0"/>
            </a:endParaRPr>
          </a:p>
          <a:p>
            <a:r>
              <a:rPr lang="el-GR" sz="1100" b="0" i="0">
                <a:solidFill>
                  <a:srgbClr val="1C1D1E"/>
                </a:solidFill>
                <a:effectLst/>
                <a:latin typeface="EC Square Sans Pro" panose="020B0506040000020004" pitchFamily="34" charset="0"/>
              </a:rPr>
              <a:t>Αυτό αντικατοπτρίζει την προσέγγιση της «Μίας υγείας» της Ευρωπαϊκής Επιτροπής για τη μικροβιακή αντοχή, λαμβάνοντας υπόψη την ιατρική και την κτηνιατρική από κοινού στο πλαίσιο μιας ολιστικής και συντονισμένης προσέγγισης</a:t>
            </a:r>
          </a:p>
          <a:p>
            <a:endParaRPr lang="en-GB" sz="1100" b="0" i="0" dirty="0">
              <a:solidFill>
                <a:srgbClr val="1C1D1E"/>
              </a:solidFill>
              <a:effectLst/>
              <a:latin typeface="EC Square Sans Pro" panose="020B0506040000020004" pitchFamily="34" charset="0"/>
            </a:endParaRPr>
          </a:p>
          <a:p>
            <a:r>
              <a:rPr lang="el-GR" sz="1100" b="0" i="0">
                <a:solidFill>
                  <a:srgbClr val="202122"/>
                </a:solidFill>
                <a:effectLst/>
                <a:latin typeface="EC Square Sans Pro" panose="020B0506040000020004" pitchFamily="34" charset="0"/>
              </a:rPr>
              <a:t>Η αυξημένη χρήση αντιβιοτικών προκαλεί ανησυχία καθώς η </a:t>
            </a:r>
            <a:r>
              <a:rPr lang="el-GR" sz="1100" b="0" i="0">
                <a:solidFill>
                  <a:srgbClr val="202122"/>
                </a:solidFill>
                <a:effectLst/>
                <a:latin typeface="EC Square Sans Pro" panose="020B0506040000020004" pitchFamily="34" charset="0"/>
                <a:hlinkClick r:id="rId3" tooltip="Αντοχή στα αντιβιοτικά">
                  <a:extLst>
                    <a:ext uri="{A12FA001-AC4F-418D-AE19-62706E023703}">
                      <ahyp:hlinkClr xmlns="" xmlns:ahyp="http://schemas.microsoft.com/office/drawing/2018/hyperlinkcolor" val="tx"/>
                    </a:ext>
                  </a:extLst>
                </a:hlinkClick>
              </a:rPr>
              <a:t>αντοχή στα αντιβιοτικά</a:t>
            </a:r>
            <a:r>
              <a:rPr lang="el-GR" sz="1100" b="0" i="0">
                <a:solidFill>
                  <a:srgbClr val="202122"/>
                </a:solidFill>
                <a:effectLst/>
                <a:latin typeface="EC Square Sans Pro" panose="020B0506040000020004" pitchFamily="34" charset="0"/>
              </a:rPr>
              <a:t> θεωρείται σοβαρή απειλή για την υγεία και την ευεξία των ανθρώπων και των ζώων στο μέλλον, και τα αυξανόμενα επίπεδα αντιβιοτικών ή βακτηρίων στο περιβάλλον που είναι ανθεκτικά στα αντιβιοτικά θα μπορούσαν να αυξήσουν τον αριθμό των ανθεκτικών στα φάρμακα λοιμώξεων τόσο για τους ανθρώπους όσο και για τα ζώα.</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i="0">
                <a:solidFill>
                  <a:srgbClr val="202122"/>
                </a:solidFill>
                <a:effectLst/>
                <a:latin typeface="EC Square Sans Pro" panose="020B0506040000020004" pitchFamily="34" charset="0"/>
              </a:rPr>
              <a:t>Η διατύπωση του γραφήματος εστιάζει στην κατανάλωση αντιμικροβιακών από ζώα παραγωγής τροφίμων. Αλλά </a:t>
            </a:r>
            <a:r>
              <a:rPr lang="el-GR" sz="1800">
                <a:solidFill>
                  <a:srgbClr val="000000"/>
                </a:solidFill>
                <a:latin typeface="Adobe Clean DC"/>
              </a:rPr>
              <a:t>κατ' αρχήν, δεν περιορίζεται μόνο σε ζώα παραγωγής τροφίμων, παρά το γεγονός ότι μιλάμε με αγρότες και κτηνιάτρους ζώων παραγωγής τροφίμων.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100" b="0" i="0">
                <a:solidFill>
                  <a:srgbClr val="3F4A52"/>
                </a:solidFill>
                <a:effectLst/>
                <a:latin typeface="Open Sans" panose="020B0606030504020204" pitchFamily="34" charset="0"/>
              </a:rPr>
              <a:t>Το 2020, πάνω από </a:t>
            </a:r>
            <a:r>
              <a:rPr lang="el-GR" sz="1100" b="1" i="0">
                <a:solidFill>
                  <a:srgbClr val="3F4A52"/>
                </a:solidFill>
                <a:effectLst/>
                <a:latin typeface="Open Sans" panose="020B0606030504020204" pitchFamily="34" charset="0"/>
              </a:rPr>
              <a:t>800.000</a:t>
            </a:r>
            <a:r>
              <a:rPr lang="el-GR" sz="1100" b="0" i="0">
                <a:solidFill>
                  <a:srgbClr val="3F4A52"/>
                </a:solidFill>
                <a:effectLst/>
                <a:latin typeface="Open Sans" panose="020B0606030504020204" pitchFamily="34" charset="0"/>
              </a:rPr>
              <a:t> άτομα </a:t>
            </a:r>
            <a:r>
              <a:rPr lang="el-GR" sz="1100" b="1" i="0">
                <a:solidFill>
                  <a:srgbClr val="3F4A52"/>
                </a:solidFill>
                <a:effectLst/>
                <a:latin typeface="Open Sans" panose="020B0606030504020204" pitchFamily="34" charset="0"/>
              </a:rPr>
              <a:t>μολύνθηκαν</a:t>
            </a:r>
            <a:r>
              <a:rPr lang="el-GR" sz="1100" b="0" i="0">
                <a:solidFill>
                  <a:srgbClr val="3F4A52"/>
                </a:solidFill>
                <a:effectLst/>
                <a:latin typeface="Open Sans" panose="020B0606030504020204" pitchFamily="34" charset="0"/>
              </a:rPr>
              <a:t> από ανθεκτικά στα αντιβιοτικά βακτήρια στην Ευρώπη. Οι προκύπτουσες ασθένειες περιελάμβαναν πνευμονία, βακτηριαιμία και ενδοκοιλιακές λοιμώξεις. (Πηγή: ECDC Ευρωπαϊκό Κέντρο Πρόληψης και Ελέγχου Νόσων).</a:t>
            </a:r>
          </a:p>
          <a:p>
            <a:endParaRPr lang="es-ES" sz="1100" dirty="0"/>
          </a:p>
          <a:p>
            <a:r>
              <a:rPr lang="el-GR" sz="1100" b="0" i="0">
                <a:solidFill>
                  <a:srgbClr val="333333"/>
                </a:solidFill>
                <a:effectLst/>
                <a:latin typeface="Roboto" panose="02000000000000000000" pitchFamily="2" charset="0"/>
              </a:rPr>
              <a:t>Συνολικά στην ΕΕ/ στον ΕΟΧ, τα ποσοστά μικροβιακής αντοχής για τους συνδυασμούς ειδών βακτηρίων–ομάδων αντιμικροβιακών υπό επιτήρηση εξακολουθούν να είναι υψηλά:</a:t>
            </a:r>
          </a:p>
          <a:p>
            <a:pPr marL="171450" indent="-171450">
              <a:buFontTx/>
              <a:buChar char="-"/>
            </a:pPr>
            <a:r>
              <a:rPr lang="el-GR" sz="1100" b="0" i="0">
                <a:solidFill>
                  <a:srgbClr val="333333"/>
                </a:solidFill>
                <a:effectLst/>
                <a:latin typeface="Roboto" panose="02000000000000000000" pitchFamily="2" charset="0"/>
              </a:rPr>
              <a:t>αντοχή στην καρβαπενέμη των </a:t>
            </a:r>
            <a:r>
              <a:rPr lang="el-GR" sz="1100" b="0" i="1">
                <a:solidFill>
                  <a:srgbClr val="333333"/>
                </a:solidFill>
                <a:effectLst/>
                <a:latin typeface="Roboto" panose="02000000000000000000" pitchFamily="2" charset="0"/>
              </a:rPr>
              <a:t>Escherichia coli</a:t>
            </a:r>
            <a:r>
              <a:rPr lang="el-GR" sz="1100" b="0" i="0">
                <a:solidFill>
                  <a:srgbClr val="333333"/>
                </a:solidFill>
                <a:effectLst/>
                <a:latin typeface="Roboto" panose="02000000000000000000" pitchFamily="2" charset="0"/>
              </a:rPr>
              <a:t> και </a:t>
            </a:r>
            <a:r>
              <a:rPr lang="el-GR" sz="1100" b="0" i="1">
                <a:solidFill>
                  <a:srgbClr val="333333"/>
                </a:solidFill>
                <a:effectLst/>
                <a:latin typeface="Roboto" panose="02000000000000000000" pitchFamily="2" charset="0"/>
              </a:rPr>
              <a:t>Klebsiella pneumoniae </a:t>
            </a:r>
            <a:r>
              <a:rPr lang="el-GR" sz="1100" b="0" i="0">
                <a:solidFill>
                  <a:srgbClr val="333333"/>
                </a:solidFill>
                <a:effectLst/>
                <a:latin typeface="Roboto" panose="02000000000000000000" pitchFamily="2" charset="0"/>
              </a:rPr>
              <a:t>(</a:t>
            </a:r>
            <a:r>
              <a:rPr lang="el-GR" sz="1100" b="0" i="1">
                <a:solidFill>
                  <a:srgbClr val="333333"/>
                </a:solidFill>
                <a:effectLst/>
                <a:latin typeface="Roboto" panose="02000000000000000000" pitchFamily="2" charset="0"/>
              </a:rPr>
              <a:t>Κ. pneumoniae</a:t>
            </a:r>
            <a:r>
              <a:rPr lang="el-GR" sz="1100" b="0" i="0">
                <a:solidFill>
                  <a:srgbClr val="333333"/>
                </a:solidFill>
                <a:effectLst/>
                <a:latin typeface="Roboto" panose="02000000000000000000" pitchFamily="2" charset="0"/>
              </a:rPr>
              <a:t>),</a:t>
            </a:r>
          </a:p>
          <a:p>
            <a:pPr marL="171450" indent="-171450">
              <a:buFontTx/>
              <a:buChar char="-"/>
            </a:pPr>
            <a:r>
              <a:rPr lang="el-GR" sz="1100" b="0" i="0">
                <a:solidFill>
                  <a:srgbClr val="333333"/>
                </a:solidFill>
                <a:effectLst/>
                <a:latin typeface="Roboto" panose="02000000000000000000" pitchFamily="2" charset="0"/>
              </a:rPr>
              <a:t>αντοχή στη βανκομυκίνη του </a:t>
            </a:r>
            <a:r>
              <a:rPr lang="el-GR" sz="1100" b="0" i="1">
                <a:solidFill>
                  <a:srgbClr val="333333"/>
                </a:solidFill>
                <a:effectLst/>
                <a:latin typeface="Roboto" panose="02000000000000000000" pitchFamily="2" charset="0"/>
              </a:rPr>
              <a:t>Enterococcus faecium</a:t>
            </a:r>
            <a:r>
              <a:rPr lang="el-GR" sz="1100" b="0" i="0">
                <a:solidFill>
                  <a:srgbClr val="333333"/>
                </a:solidFill>
                <a:effectLst/>
                <a:latin typeface="Roboto" panose="02000000000000000000" pitchFamily="2" charset="0"/>
              </a:rPr>
              <a:t> που παρουσίασε σημαντική αύξηση την περίοδο 2016–2020. </a:t>
            </a:r>
          </a:p>
          <a:p>
            <a:pPr marL="171450" indent="-171450">
              <a:buFontTx/>
              <a:buChar char="-"/>
            </a:pPr>
            <a:r>
              <a:rPr lang="el-GR" sz="1100" b="0" i="0">
                <a:solidFill>
                  <a:srgbClr val="333333"/>
                </a:solidFill>
                <a:effectLst/>
                <a:latin typeface="Roboto" panose="02000000000000000000" pitchFamily="2" charset="0"/>
              </a:rPr>
              <a:t>Υψηλά ποσοστά αντοχής στις κεφαλοσπορίνες τρίτης γενιάς και στις καρβαπενέμες του </a:t>
            </a:r>
            <a:r>
              <a:rPr lang="el-GR" sz="1100" b="0" i="1">
                <a:solidFill>
                  <a:srgbClr val="333333"/>
                </a:solidFill>
                <a:effectLst/>
                <a:latin typeface="Roboto" panose="02000000000000000000" pitchFamily="2" charset="0"/>
              </a:rPr>
              <a:t>Κ. Pneumoniae</a:t>
            </a:r>
          </a:p>
          <a:p>
            <a:pPr marL="171450" indent="-171450">
              <a:buFontTx/>
              <a:buChar char="-"/>
            </a:pPr>
            <a:r>
              <a:rPr lang="el-GR" sz="1100" b="0" i="0">
                <a:solidFill>
                  <a:srgbClr val="333333"/>
                </a:solidFill>
                <a:effectLst/>
                <a:latin typeface="Roboto" panose="02000000000000000000" pitchFamily="2" charset="0"/>
              </a:rPr>
              <a:t>υψηλά ποσοστά αντοχής στην καρβαπενέμη </a:t>
            </a:r>
            <a:r>
              <a:rPr lang="el-GR" sz="1100" b="0">
                <a:solidFill>
                  <a:srgbClr val="333333"/>
                </a:solidFill>
                <a:effectLst/>
                <a:latin typeface="Roboto" panose="02000000000000000000" pitchFamily="2" charset="0"/>
              </a:rPr>
              <a:t>ειδών του γένους του </a:t>
            </a:r>
            <a:r>
              <a:rPr lang="el-GR" sz="1100" b="0" i="1">
                <a:solidFill>
                  <a:srgbClr val="333333"/>
                </a:solidFill>
                <a:effectLst/>
                <a:latin typeface="Roboto" panose="02000000000000000000" pitchFamily="2" charset="0"/>
              </a:rPr>
              <a:t>Acinetobacter </a:t>
            </a:r>
            <a:r>
              <a:rPr lang="el-GR" sz="1100" b="0" i="0">
                <a:solidFill>
                  <a:srgbClr val="333333"/>
                </a:solidFill>
                <a:effectLst/>
                <a:latin typeface="Roboto" panose="02000000000000000000" pitchFamily="2" charset="0"/>
              </a:rPr>
              <a:t>και του </a:t>
            </a:r>
            <a:r>
              <a:rPr lang="el-GR" sz="1100" b="0" i="1">
                <a:solidFill>
                  <a:srgbClr val="333333"/>
                </a:solidFill>
                <a:effectLst/>
                <a:latin typeface="Roboto" panose="02000000000000000000" pitchFamily="2" charset="0"/>
              </a:rPr>
              <a:t>Pseudomonas aeruginosa</a:t>
            </a:r>
          </a:p>
          <a:p>
            <a:pPr marL="0" indent="0">
              <a:buFontTx/>
              <a:buNone/>
            </a:pPr>
            <a:r>
              <a:rPr lang="el-GR" sz="1100" b="0" i="0">
                <a:solidFill>
                  <a:srgbClr val="333333"/>
                </a:solidFill>
                <a:effectLst/>
                <a:latin typeface="Roboto" panose="02000000000000000000" pitchFamily="2" charset="0"/>
              </a:rPr>
              <a:t>(</a:t>
            </a:r>
            <a:r>
              <a:rPr lang="el-GR" sz="1100" b="0" i="1">
                <a:solidFill>
                  <a:srgbClr val="333333"/>
                </a:solidFill>
                <a:effectLst/>
                <a:latin typeface="Roboto" panose="02000000000000000000" pitchFamily="2" charset="0"/>
              </a:rPr>
              <a:t>Πηγή</a:t>
            </a:r>
            <a:r>
              <a:rPr lang="el-GR" sz="1100" b="0" i="0">
                <a:solidFill>
                  <a:srgbClr val="333333"/>
                </a:solidFill>
                <a:effectLst/>
                <a:latin typeface="Roboto" panose="02000000000000000000" pitchFamily="2" charset="0"/>
              </a:rPr>
              <a:t>: Παρακολούθηση μικροβιακής αντοχής στην Ευρώπη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l-GR" sz="1100" b="0" i="0">
                <a:solidFill>
                  <a:srgbClr val="333333"/>
                </a:solidFill>
                <a:effectLst/>
                <a:latin typeface="Roboto" panose="02000000000000000000" pitchFamily="2" charset="0"/>
              </a:rPr>
              <a:t>σε πολλές χώρες της ευρωπαϊκής περιφέρειας προκαλούν ανησυχία.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https://www.efsa.europa.eu/en/microstrategy/dashboard-antimicrobial-resistance</a:t>
            </a:r>
          </a:p>
          <a:p>
            <a:endParaRPr lang="es-ES" dirty="0"/>
          </a:p>
          <a:p>
            <a:r>
              <a:rPr lang="el-GR"/>
              <a:t>Παρέχει μια επισκόπηση δεδομένων παρακολούθησης της εμφάνισης μικροβιακής αντοχής.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100" b="0" i="0">
                <a:solidFill>
                  <a:srgbClr val="1F1F1F"/>
                </a:solidFill>
                <a:effectLst/>
                <a:latin typeface="Google Sans"/>
              </a:rPr>
              <a:t>Με βάση την καταχώριση AMEG και τον κανονισμό 2022/1255</a:t>
            </a:r>
          </a:p>
          <a:p>
            <a:r>
              <a:rPr lang="el-GR" sz="1100" b="0" i="0">
                <a:solidFill>
                  <a:srgbClr val="1F1F1F"/>
                </a:solidFill>
                <a:effectLst/>
                <a:latin typeface="Google Sans"/>
              </a:rPr>
              <a:t>Ο στόχος είναι να εξηγήσουμε ότι πολλά αντιμικροβιακά ανήκουν στις ίδιες κατηγορίες που χρησιμοποιούμε στα ανθρώπινα και κτηνιατρικά φάρμακα, καθώς και τη διαφορά μεταξύ των διαφορετικών ειδών αντιμικροβιακών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l-GR" sz="1800" b="0" i="0" u="none" strike="noStrike" baseline="0">
                <a:solidFill>
                  <a:srgbClr val="6490A2"/>
                </a:solidFill>
                <a:latin typeface="Whitney-Book"/>
              </a:rPr>
              <a:t>Είναι σημαντικό να υπάρχει μια σταθερή και δυναμική διοχέτευση νέων αντιβακτηριακών φαρμάκων και θεραπειών για τη διαφύλαξη της</a:t>
            </a:r>
          </a:p>
          <a:p>
            <a:pPr algn="l"/>
            <a:r>
              <a:rPr lang="el-GR" sz="1800" b="0" i="0" u="none" strike="noStrike" baseline="0">
                <a:solidFill>
                  <a:srgbClr val="6490A2"/>
                </a:solidFill>
                <a:latin typeface="Whitney-Book"/>
              </a:rPr>
              <a:t>δημόσιας υγείας. </a:t>
            </a:r>
            <a:r>
              <a:rPr lang="el-GR" sz="1800" b="0" i="0" u="none" strike="noStrike" baseline="0">
                <a:latin typeface="Whitney-Book"/>
              </a:rPr>
              <a:t>Η ανακάλυψη των αντιβιοτικών έφτασε στο απόγειο της τη δεκαετία του 1950, αλλά στη συνέχεια έπεσε κατακόρυφε από τη δεκαετία του 1980 και μετά. (Βλ. εικόνα 1.)1</a:t>
            </a:r>
          </a:p>
          <a:p>
            <a:pPr algn="l"/>
            <a:r>
              <a:rPr lang="el-GR" sz="1800" b="0" i="0" u="none" strike="noStrike" baseline="0">
                <a:latin typeface="Whitney-Book"/>
              </a:rPr>
              <a:t>Κάθε αντιβιοτικό σε κλινική χρήση σήμερα βασίζεται σε μια ανακάλυψη που έγινε πριν από περισσότερα από 30 χρόνια.</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8.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1.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42.png"/><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a:extLst>
              <a:ext uri="{FF2B5EF4-FFF2-40B4-BE49-F238E27FC236}">
                <a16:creationId xmlns:a16="http://schemas.microsoft.com/office/drawing/2014/main" id="{C53E509D-9C05-4F64-B596-3792F76B9CA7}"/>
              </a:ext>
            </a:extLst>
          </p:cNvPr>
          <p:cNvPicPr/>
          <p:nvPr userDrawn="1"/>
        </p:nvPicPr>
        <p:blipFill>
          <a:blip r:embed="rId10">
            <a:extLst>
              <a:ext uri="{28A0092B-C50C-407E-A947-70E740481C1C}">
                <a14:useLocalDpi xmlns:a14="http://schemas.microsoft.com/office/drawing/2010/main" val="0"/>
              </a:ext>
            </a:extLst>
          </a:blip>
          <a:srcRect/>
          <a:stretch/>
        </p:blipFill>
        <p:spPr bwMode="auto">
          <a:xfrm>
            <a:off x="8620809" y="5873582"/>
            <a:ext cx="3418791" cy="652269"/>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25/01/2025</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0" y="6229569"/>
            <a:ext cx="2338705" cy="44620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25/01/2025</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74.jpeg"/><Relationship Id="rId11" Type="http://schemas.openxmlformats.org/officeDocument/2006/relationships/image" Target="../media/image77.png"/><Relationship Id="rId5" Type="http://schemas.openxmlformats.org/officeDocument/2006/relationships/image" Target="../media/image57.png"/><Relationship Id="rId10" Type="http://schemas.openxmlformats.org/officeDocument/2006/relationships/image" Target="../media/image76.png"/><Relationship Id="rId4" Type="http://schemas.openxmlformats.org/officeDocument/2006/relationships/image" Target="../media/image58.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GREECE+for+food-producing+animals&amp;cvid=25e56d726df14a3998db1cf26c883fbe&amp;gs_lcrp=EgRlZGdlKgYIABBFGDkyBggAEEUYOTIICAEQ6QcY_FXSAQc3MzZqMGoxqAIAsAIA&amp;FORM=ANAB01&amp;PC=U531"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78.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58.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86.png"/><Relationship Id="rId5" Type="http://schemas.microsoft.com/office/2017/06/relationships/model3d" Target="../media/model3d1.glb"/><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4.svg"/><Relationship Id="rId2" Type="http://schemas.openxmlformats.org/officeDocument/2006/relationships/notesSlide" Target="../notesSlides/notesSlide4.xml"/><Relationship Id="rId16" Type="http://schemas.openxmlformats.org/officeDocument/2006/relationships/image" Target="../media/image58.svg"/><Relationship Id="rId1" Type="http://schemas.openxmlformats.org/officeDocument/2006/relationships/slideLayout" Target="../slideLayouts/slideLayout26.xml"/><Relationship Id="rId6" Type="http://schemas.openxmlformats.org/officeDocument/2006/relationships/image" Target="../media/image48.sv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48.png"/><Relationship Id="rId14" Type="http://schemas.openxmlformats.org/officeDocument/2006/relationships/image" Target="../media/image56.svg"/></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normAutofit/>
          </a:bodyPr>
          <a:lstStyle/>
          <a:p>
            <a:pPr marL="0" indent="0">
              <a:buNone/>
            </a:pPr>
            <a:r>
              <a:rPr lang="el-GR" sz="3200" b="1" dirty="0">
                <a:latin typeface="ECSquareSansPro-Regular"/>
              </a:rPr>
              <a:t>ΕΛΛΑΔΑ</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l-GR">
                <a:latin typeface="ECSquareSansPro-Regular"/>
              </a:rPr>
              <a:t>7 ΦΕΒΡΟΥΑΡΙΟΥ 2025</a:t>
            </a:r>
          </a:p>
          <a:p>
            <a:endParaRPr lang="es-ES" dirty="0">
              <a:latin typeface="ECSquareSansPro-Regular"/>
            </a:endParaRPr>
          </a:p>
        </p:txBody>
      </p:sp>
      <p:pic>
        <p:nvPicPr>
          <p:cNvPr id="31" name="Imagen 30">
            <a:extLst>
              <a:ext uri="{FF2B5EF4-FFF2-40B4-BE49-F238E27FC236}">
                <a16:creationId xmlns:a16="http://schemas.microsoft.com/office/drawing/2014/main" id="{CAFA4BC5-2257-40A4-B395-98CD2A8A41B0}"/>
              </a:ext>
            </a:extLst>
          </p:cNvPr>
          <p:cNvPicPr/>
          <p:nvPr/>
        </p:nvPicPr>
        <p:blipFill>
          <a:blip r:embed="rId3">
            <a:extLst>
              <a:ext uri="{28A0092B-C50C-407E-A947-70E740481C1C}">
                <a14:useLocalDpi xmlns:a14="http://schemas.microsoft.com/office/drawing/2010/main" val="0"/>
              </a:ext>
            </a:extLst>
          </a:blip>
          <a:srcRect/>
          <a:stretch/>
        </p:blipFill>
        <p:spPr bwMode="auto">
          <a:xfrm>
            <a:off x="8771579" y="5889541"/>
            <a:ext cx="3429000" cy="654217"/>
          </a:xfrm>
          <a:prstGeom prst="rect">
            <a:avLst/>
          </a:prstGeom>
          <a:noFill/>
          <a:ln>
            <a:noFill/>
          </a:ln>
        </p:spPr>
      </p:pic>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GR" sz="4000" b="1" dirty="0">
                <a:solidFill>
                  <a:schemeClr val="bg1"/>
                </a:solidFill>
                <a:latin typeface="ECSquareSansPro-Regular"/>
              </a:rPr>
              <a:t>Τι μπορούμε να κάνουμε;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l-GR" sz="1400" dirty="0" err="1"/>
              <a:t>EFSA</a:t>
            </a:r>
            <a:r>
              <a:rPr lang="el-GR" sz="1400" dirty="0"/>
              <a:t> Journal </a:t>
            </a:r>
            <a:r>
              <a:rPr lang="hu-HU" sz="1400" dirty="0"/>
              <a:t/>
            </a:r>
            <a:br>
              <a:rPr lang="hu-HU" sz="1400" dirty="0"/>
            </a:br>
            <a:r>
              <a:rPr lang="el-GR" sz="1400" dirty="0"/>
              <a:t>2024; 22(2):8589</a:t>
            </a:r>
          </a:p>
        </p:txBody>
      </p:sp>
      <p:sp>
        <p:nvSpPr>
          <p:cNvPr id="2" name="TextBox 1">
            <a:extLst>
              <a:ext uri="{FF2B5EF4-FFF2-40B4-BE49-F238E27FC236}">
                <a16:creationId xmlns:a16="http://schemas.microsoft.com/office/drawing/2014/main" id="{00E34BD8-03EA-04E0-5533-80BACA520321}"/>
              </a:ext>
            </a:extLst>
          </p:cNvPr>
          <p:cNvSpPr txBox="1"/>
          <p:nvPr/>
        </p:nvSpPr>
        <p:spPr>
          <a:xfrm>
            <a:off x="849172" y="3069234"/>
            <a:ext cx="2198828" cy="852170"/>
          </a:xfrm>
          <a:prstGeom prst="rect">
            <a:avLst/>
          </a:prstGeom>
          <a:solidFill>
            <a:schemeClr val="bg1"/>
          </a:solidFill>
        </p:spPr>
        <p:txBody>
          <a:bodyPr wrap="square" lIns="0" tIns="0" rIns="0" bIns="0" rtlCol="0">
            <a:noAutofit/>
          </a:bodyPr>
          <a:lstStyle/>
          <a:p>
            <a:pPr algn="ctr"/>
            <a:r>
              <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Μείωση της χρήσης </a:t>
            </a:r>
            <a:r>
              <a:rPr lang="el-GR" sz="1200" b="1" i="0"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αντιμικροβιακών</a:t>
            </a:r>
            <a:endPar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algn="ctr"/>
            <a:r>
              <a:rPr lang="el-G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(συνολική μείωση 20% στους ανθρώπους και 50% στα ζώα)</a:t>
            </a:r>
          </a:p>
        </p:txBody>
      </p:sp>
      <p:sp>
        <p:nvSpPr>
          <p:cNvPr id="3" name="TextBox 2">
            <a:extLst>
              <a:ext uri="{FF2B5EF4-FFF2-40B4-BE49-F238E27FC236}">
                <a16:creationId xmlns:a16="http://schemas.microsoft.com/office/drawing/2014/main" id="{A431D161-8060-92C6-18BB-D1A4A1D26AAA}"/>
              </a:ext>
            </a:extLst>
          </p:cNvPr>
          <p:cNvSpPr txBox="1"/>
          <p:nvPr/>
        </p:nvSpPr>
        <p:spPr>
          <a:xfrm>
            <a:off x="4177806" y="3048914"/>
            <a:ext cx="2984994" cy="852170"/>
          </a:xfrm>
          <a:prstGeom prst="rect">
            <a:avLst/>
          </a:prstGeom>
          <a:solidFill>
            <a:schemeClr val="bg1"/>
          </a:solidFill>
        </p:spPr>
        <p:txBody>
          <a:bodyPr wrap="square" lIns="0" tIns="0" rIns="0" bIns="0" rtlCol="0">
            <a:noAutofit/>
          </a:bodyPr>
          <a:lstStyle/>
          <a:p>
            <a:pPr algn="ctr"/>
            <a:r>
              <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Αυξημένη εστίαση στην πρόληψη και τον έλεγχο των λοιμώξεων</a:t>
            </a:r>
          </a:p>
          <a:p>
            <a:pPr algn="ctr"/>
            <a:r>
              <a:rPr lang="el-G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(εμβολιασμός και καλύτερη υγιεινή)</a:t>
            </a:r>
          </a:p>
        </p:txBody>
      </p:sp>
      <p:sp>
        <p:nvSpPr>
          <p:cNvPr id="4" name="TextBox 3">
            <a:extLst>
              <a:ext uri="{FF2B5EF4-FFF2-40B4-BE49-F238E27FC236}">
                <a16:creationId xmlns:a16="http://schemas.microsoft.com/office/drawing/2014/main" id="{58EFE26A-F48B-0593-F0B6-604D886231A3}"/>
              </a:ext>
            </a:extLst>
          </p:cNvPr>
          <p:cNvSpPr txBox="1"/>
          <p:nvPr/>
        </p:nvSpPr>
        <p:spPr>
          <a:xfrm>
            <a:off x="8368189" y="3069234"/>
            <a:ext cx="2598014" cy="975716"/>
          </a:xfrm>
          <a:prstGeom prst="rect">
            <a:avLst/>
          </a:prstGeom>
          <a:solidFill>
            <a:schemeClr val="bg1"/>
          </a:solidFill>
        </p:spPr>
        <p:txBody>
          <a:bodyPr wrap="square" lIns="0" tIns="0" rIns="0" bIns="0" rtlCol="0">
            <a:noAutofit/>
          </a:bodyPr>
          <a:lstStyle/>
          <a:p>
            <a:pPr algn="ctr"/>
            <a:r>
              <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Υπεύθυνη και συνετή χρήση </a:t>
            </a:r>
            <a:r>
              <a:rPr lang="el-GR" sz="1200" b="1" i="0"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αντιμικροβιακών</a:t>
            </a:r>
            <a:endPar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p>
            <a:pPr algn="ctr"/>
            <a:r>
              <a:rPr lang="el-G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(διαθεσιμότητα διαγνωστικών εξετάσεων για επιλεκτική χρήση </a:t>
            </a:r>
            <a:r>
              <a:rPr lang="el-GR" sz="1000" i="0"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αντιμικροβιακών</a:t>
            </a:r>
            <a:r>
              <a:rPr lang="el-G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 και τήρηση των οδηγιών της αγωγής)</a:t>
            </a:r>
          </a:p>
        </p:txBody>
      </p:sp>
      <p:sp>
        <p:nvSpPr>
          <p:cNvPr id="5" name="TextBox 4">
            <a:extLst>
              <a:ext uri="{FF2B5EF4-FFF2-40B4-BE49-F238E27FC236}">
                <a16:creationId xmlns:a16="http://schemas.microsoft.com/office/drawing/2014/main" id="{49EED257-EFC7-6D91-FD9D-555ACC8E262A}"/>
              </a:ext>
            </a:extLst>
          </p:cNvPr>
          <p:cNvSpPr txBox="1"/>
          <p:nvPr/>
        </p:nvSpPr>
        <p:spPr>
          <a:xfrm>
            <a:off x="2598014" y="5840266"/>
            <a:ext cx="3040786" cy="975716"/>
          </a:xfrm>
          <a:prstGeom prst="rect">
            <a:avLst/>
          </a:prstGeom>
          <a:solidFill>
            <a:schemeClr val="bg1"/>
          </a:solidFill>
        </p:spPr>
        <p:txBody>
          <a:bodyPr wrap="square" lIns="0" tIns="0" rIns="0" bIns="0" rtlCol="0">
            <a:noAutofit/>
          </a:bodyPr>
          <a:lstStyle/>
          <a:p>
            <a:pPr algn="ctr"/>
            <a:r>
              <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Συμπληρωματικά δεδομένα για μελλοντική ανάλυση της διασύνδεσης μεταξύ κατανάλωσης </a:t>
            </a:r>
            <a:r>
              <a:rPr lang="el-GR" sz="1200" b="1" i="0"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αντιμικροβιακών</a:t>
            </a:r>
            <a:r>
              <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 και ανθεκτικότητας</a:t>
            </a:r>
          </a:p>
        </p:txBody>
      </p:sp>
      <p:sp>
        <p:nvSpPr>
          <p:cNvPr id="6" name="TextBox 5">
            <a:extLst>
              <a:ext uri="{FF2B5EF4-FFF2-40B4-BE49-F238E27FC236}">
                <a16:creationId xmlns:a16="http://schemas.microsoft.com/office/drawing/2014/main" id="{D074D9F0-F155-A4FD-546E-0222727F23B9}"/>
              </a:ext>
            </a:extLst>
          </p:cNvPr>
          <p:cNvSpPr txBox="1"/>
          <p:nvPr/>
        </p:nvSpPr>
        <p:spPr>
          <a:xfrm>
            <a:off x="6446114" y="5856343"/>
            <a:ext cx="2209800" cy="975716"/>
          </a:xfrm>
          <a:prstGeom prst="rect">
            <a:avLst/>
          </a:prstGeom>
          <a:solidFill>
            <a:schemeClr val="bg1"/>
          </a:solidFill>
        </p:spPr>
        <p:txBody>
          <a:bodyPr wrap="square" lIns="0" tIns="0" rIns="0" bIns="0" rtlCol="0">
            <a:noAutofit/>
          </a:bodyPr>
          <a:lstStyle/>
          <a:p>
            <a:pPr algn="ctr"/>
            <a:r>
              <a:rPr lang="el-GR" sz="1200" b="1" i="0" dirty="0" err="1">
                <a:solidFill>
                  <a:schemeClr val="tx1"/>
                </a:solidFill>
                <a:effectLst/>
                <a:latin typeface="Verdana" panose="020B0604030504040204" pitchFamily="34" charset="0"/>
                <a:ea typeface="Verdana" panose="020B0604030504040204" pitchFamily="34" charset="0"/>
                <a:cs typeface="Arial" panose="020B0604020202020204" pitchFamily="34" charset="0"/>
              </a:rPr>
              <a:t>Στοχευμένες</a:t>
            </a:r>
            <a:r>
              <a:rPr lang="el-GR"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 μελέτες για την κατανόηση της μετάδοσης της μικροβιακής αντοχής</a:t>
            </a:r>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GR" sz="3600" b="1" dirty="0">
                <a:solidFill>
                  <a:srgbClr val="003399"/>
                </a:solidFill>
                <a:latin typeface="ECSquareSansPro-Regular"/>
              </a:rPr>
              <a:t>Στόχος «Από το αγρόκτημα στο πιάτο»</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0" i="0" u="none" strike="noStrike" baseline="0" dirty="0">
                <a:solidFill>
                  <a:schemeClr val="bg1"/>
                </a:solidFill>
                <a:latin typeface="ECSquareSansPro-Regular"/>
              </a:rPr>
              <a:t>50% μείωση των συνολικών πωλήσεων </a:t>
            </a:r>
            <a:r>
              <a:rPr lang="el-GR" sz="4000" b="0" i="0" u="none" strike="noStrike" baseline="0" dirty="0" err="1">
                <a:solidFill>
                  <a:schemeClr val="bg1"/>
                </a:solidFill>
                <a:latin typeface="ECSquareSansPro-Regular"/>
              </a:rPr>
              <a:t>αντιμικροβιακών</a:t>
            </a:r>
            <a:r>
              <a:rPr lang="el-GR" sz="4000" b="0" i="0" u="none" strike="noStrike" baseline="0" dirty="0">
                <a:solidFill>
                  <a:schemeClr val="bg1"/>
                </a:solidFill>
                <a:latin typeface="ECSquareSansPro-Regular"/>
              </a:rPr>
              <a:t> στην ΕΕ για εκτρεφόμενα ζώα και </a:t>
            </a:r>
            <a:r>
              <a:rPr lang="el-GR" sz="4000" b="0" i="0" u="none" strike="noStrike" baseline="0" dirty="0" smtClean="0">
                <a:solidFill>
                  <a:schemeClr val="bg1"/>
                </a:solidFill>
                <a:latin typeface="ECSquareSansPro-Regular"/>
              </a:rPr>
              <a:t>για τις υδατοκαλλιέργειες </a:t>
            </a:r>
            <a:r>
              <a:rPr lang="el-GR" sz="4000" b="0" i="0" u="none" strike="noStrike" baseline="0" dirty="0">
                <a:solidFill>
                  <a:schemeClr val="bg1"/>
                </a:solidFill>
                <a:latin typeface="ECSquareSansPro-Regular"/>
              </a:rPr>
              <a:t>έως το 2030</a:t>
            </a:r>
          </a:p>
          <a:p>
            <a:pPr algn="ctr"/>
            <a:endParaRPr lang="en-GB" sz="4000" kern="1200" dirty="0">
              <a:solidFill>
                <a:schemeClr val="bg1"/>
              </a:solidFill>
              <a:latin typeface="ECSquareSansPro-Regular"/>
            </a:endParaRPr>
          </a:p>
          <a:p>
            <a:pPr algn="ctr"/>
            <a:endParaRPr lang="en-GB" sz="4400" b="0" i="0" u="none" strike="noStrike" kern="1200" baseline="0" dirty="0">
              <a:solidFill>
                <a:schemeClr val="bg1"/>
              </a:solidFill>
              <a:latin typeface="EC Square Sans Pro" panose="020B0506040000020004" pitchFamily="34" charset="0"/>
            </a:endParaRPr>
          </a:p>
          <a:p>
            <a:pPr algn="ctr"/>
            <a:endParaRPr lang="en-GB" sz="4400" b="0" i="0" u="none" strike="noStrike" kern="1200"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8049491" cy="685800"/>
          </a:xfrm>
        </p:spPr>
        <p:txBody>
          <a:bodyPr>
            <a:normAutofit fontScale="92500"/>
          </a:bodyPr>
          <a:lstStyle/>
          <a:p>
            <a:pPr marL="0" indent="0">
              <a:buNone/>
            </a:pPr>
            <a:r>
              <a:rPr lang="el-GR" sz="1800" dirty="0">
                <a:latin typeface="ECSquareSansPro-Regular"/>
              </a:rPr>
              <a:t>Ευρωπαϊκός Οργανισμός Φαρμάκων (EMA) - </a:t>
            </a:r>
            <a:r>
              <a:rPr lang="el-GR" sz="1800" dirty="0" smtClean="0">
                <a:latin typeface="ECSquareSansPro-Regular"/>
              </a:rPr>
              <a:t>Δέκατη Τρίτη Ευρωπαϊκή Εποπτεία Κατανάλωσης Κτηνιατρικών </a:t>
            </a:r>
            <a:r>
              <a:rPr lang="el-GR" sz="1800" dirty="0" err="1" smtClean="0">
                <a:latin typeface="ECSquareSansPro-Regular"/>
              </a:rPr>
              <a:t>Αντιμικροβιακών</a:t>
            </a:r>
            <a:r>
              <a:rPr lang="el-GR" sz="1800" dirty="0" smtClean="0">
                <a:latin typeface="ECSquareSansPro-Regular"/>
              </a:rPr>
              <a:t> </a:t>
            </a:r>
            <a:r>
              <a:rPr lang="el-GR" sz="1800" dirty="0">
                <a:latin typeface="ECSquareSansPro-Regular"/>
              </a:rPr>
              <a:t>– </a:t>
            </a:r>
            <a:r>
              <a:rPr lang="el-GR" sz="1800" dirty="0" smtClean="0">
                <a:latin typeface="ECSquareSansPro-Regular"/>
              </a:rPr>
              <a:t>έκθεση </a:t>
            </a:r>
            <a:r>
              <a:rPr lang="el-GR" sz="1800" dirty="0">
                <a:latin typeface="ECSquareSansPro-Regular"/>
              </a:rPr>
              <a:t>ESVAC 2022</a:t>
            </a:r>
          </a:p>
          <a:p>
            <a:pPr marL="0" indent="0">
              <a:buNone/>
            </a:pPr>
            <a:endParaRPr lang="en-GB" dirty="0">
              <a:latin typeface="ECSquareSansPro-Regular"/>
            </a:endParaRPr>
          </a:p>
        </p:txBody>
      </p:sp>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830997"/>
          </a:xfrm>
          <a:prstGeom prst="rect">
            <a:avLst/>
          </a:prstGeom>
          <a:solidFill>
            <a:srgbClr val="003399"/>
          </a:solidFill>
        </p:spPr>
        <p:txBody>
          <a:bodyPr wrap="square" rtlCol="0">
            <a:spAutoFit/>
          </a:bodyPr>
          <a:lstStyle/>
          <a:p>
            <a:r>
              <a:rPr lang="el-GR" sz="2400" dirty="0">
                <a:solidFill>
                  <a:schemeClr val="bg1"/>
                </a:solidFill>
                <a:latin typeface="ECSquareSansPro-Regular"/>
              </a:rPr>
              <a:t>ESVAC = Ευρωπαϊκή Εποπτεία </a:t>
            </a:r>
            <a:r>
              <a:rPr lang="el-GR" sz="2400" dirty="0" smtClean="0">
                <a:solidFill>
                  <a:schemeClr val="bg1"/>
                </a:solidFill>
                <a:latin typeface="ECSquareSansPro-Regular"/>
              </a:rPr>
              <a:t>Κατανάλωσης</a:t>
            </a:r>
          </a:p>
          <a:p>
            <a:r>
              <a:rPr lang="el-GR" sz="2400" dirty="0" smtClean="0">
                <a:solidFill>
                  <a:schemeClr val="bg1"/>
                </a:solidFill>
                <a:latin typeface="ECSquareSansPro-Regular"/>
              </a:rPr>
              <a:t>Κτηνιατρικών </a:t>
            </a:r>
            <a:r>
              <a:rPr lang="el-GR" sz="2400" dirty="0" err="1" smtClean="0">
                <a:solidFill>
                  <a:schemeClr val="bg1"/>
                </a:solidFill>
                <a:latin typeface="ECSquareSansPro-Regular"/>
              </a:rPr>
              <a:t>Αντιμικροβιακών</a:t>
            </a:r>
            <a:endParaRPr lang="el-GR" sz="2400" dirty="0">
              <a:solidFill>
                <a:schemeClr val="bg1"/>
              </a:solidFill>
              <a:latin typeface="ECSquareSansPro-Regular"/>
            </a:endParaRP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kern="1200" dirty="0">
              <a:latin typeface="EC Square Sans Pro" panose="020B0506040000020004"/>
            </a:endParaRPr>
          </a:p>
          <a:p>
            <a:r>
              <a:rPr lang="el-GR" sz="2400" dirty="0">
                <a:latin typeface="EC Square Sans Pro" panose="020B0506040000020004"/>
              </a:rPr>
              <a:t>- </a:t>
            </a:r>
            <a:r>
              <a:rPr lang="el-GR" sz="2400" dirty="0">
                <a:latin typeface="ECSquareSansPro-Regular"/>
              </a:rPr>
              <a:t>Συνολικές πωλήσεις κτηνιατρικών αντιβιοτικών το 2022 για 31 χώρες</a:t>
            </a:r>
            <a:br>
              <a:rPr lang="el-GR" sz="2400" dirty="0">
                <a:latin typeface="ECSquareSansPro-Regular"/>
              </a:rPr>
            </a:br>
            <a:endParaRPr lang="el-GR" sz="2400" dirty="0">
              <a:latin typeface="ECSquareSansPro-Regular"/>
            </a:endParaRPr>
          </a:p>
          <a:p>
            <a:r>
              <a:rPr lang="el-GR" sz="2400" dirty="0">
                <a:latin typeface="ECSquareSansPro-Regular"/>
              </a:rPr>
              <a:t>- Τάσεις από το 2011 έως το 2022 σε 25 χώρες που συμμετέχουν στο </a:t>
            </a:r>
            <a:r>
              <a:rPr lang="el-GR" sz="2400" dirty="0" err="1">
                <a:latin typeface="ECSquareSansPro-Regular"/>
              </a:rPr>
              <a:t>ESVAC</a:t>
            </a:r>
            <a:r>
              <a:rPr lang="el-GR" sz="2400" dirty="0">
                <a:latin typeface="ECSquareSansPro-Regular"/>
              </a:rPr>
              <a:t>: </a:t>
            </a:r>
          </a:p>
          <a:p>
            <a:pPr marL="342900" indent="-342900">
              <a:buFont typeface="Wingdings" panose="05000000000000000000" pitchFamily="2" charset="2"/>
              <a:buChar char="ü"/>
            </a:pPr>
            <a:r>
              <a:rPr lang="el-GR" sz="2400" b="1" dirty="0">
                <a:solidFill>
                  <a:schemeClr val="accent6">
                    <a:lumMod val="75000"/>
                  </a:schemeClr>
                </a:solidFill>
                <a:latin typeface="ECSquareSansPro-Regular"/>
              </a:rPr>
              <a:t>- 53,0% συνολικές πωλήσεις </a:t>
            </a:r>
          </a:p>
          <a:p>
            <a:pPr marL="342900" indent="-342900">
              <a:buFont typeface="Wingdings" panose="05000000000000000000" pitchFamily="2" charset="2"/>
              <a:buChar char="ü"/>
            </a:pPr>
            <a:r>
              <a:rPr lang="el-GR" sz="2400" dirty="0">
                <a:latin typeface="ECSquareSansPro-Regular"/>
              </a:rPr>
              <a:t>- 49,0% πωλήσεις </a:t>
            </a:r>
            <a:r>
              <a:rPr lang="el-GR" sz="2400" dirty="0" err="1">
                <a:latin typeface="ECSquareSansPro-Regular"/>
              </a:rPr>
              <a:t>κεφαλοσπορινών</a:t>
            </a:r>
            <a:r>
              <a:rPr lang="el-GR" sz="2400" dirty="0">
                <a:latin typeface="ECSquareSansPro-Regular"/>
              </a:rPr>
              <a:t> 3ης και 4ης γενιάς </a:t>
            </a:r>
          </a:p>
          <a:p>
            <a:pPr marL="342900" indent="-342900">
              <a:buFont typeface="Wingdings" panose="05000000000000000000" pitchFamily="2" charset="2"/>
              <a:buChar char="ü"/>
            </a:pPr>
            <a:r>
              <a:rPr lang="el-GR" sz="2400" dirty="0">
                <a:latin typeface="ECSquareSansPro-Regular"/>
              </a:rPr>
              <a:t>- 44,0% πωλήσεις όλων των </a:t>
            </a:r>
            <a:r>
              <a:rPr lang="el-GR" sz="2400" dirty="0" err="1">
                <a:latin typeface="ECSquareSansPro-Regular"/>
              </a:rPr>
              <a:t>κινολονών</a:t>
            </a:r>
            <a:r>
              <a:rPr lang="el-GR" sz="2400" dirty="0">
                <a:latin typeface="ECSquareSansPro-Regular"/>
              </a:rPr>
              <a:t> </a:t>
            </a:r>
          </a:p>
          <a:p>
            <a:pPr marL="342900" indent="-342900">
              <a:buFont typeface="Wingdings" panose="05000000000000000000" pitchFamily="2" charset="2"/>
              <a:buChar char="ü"/>
            </a:pPr>
            <a:r>
              <a:rPr lang="el-GR" sz="2400" dirty="0">
                <a:latin typeface="ECSquareSansPro-Regular"/>
              </a:rPr>
              <a:t>- 81,0% πωλήσεις </a:t>
            </a:r>
            <a:r>
              <a:rPr lang="el-GR" sz="2400" dirty="0" err="1">
                <a:latin typeface="ECSquareSansPro-Regular"/>
              </a:rPr>
              <a:t>πολυμυξινών</a:t>
            </a:r>
            <a:endParaRPr lang="el-GR" sz="2400" dirty="0">
              <a:latin typeface="ECSquareSansPro-Regular"/>
            </a:endParaRPr>
          </a:p>
        </p:txBody>
      </p:sp>
      <p:pic>
        <p:nvPicPr>
          <p:cNvPr id="5" name="Imagen 3">
            <a:extLst>
              <a:ext uri="{FF2B5EF4-FFF2-40B4-BE49-F238E27FC236}">
                <a16:creationId xmlns:a16="http://schemas.microsoft.com/office/drawing/2014/main" id="{0961EF19-5B76-4E2E-66EF-B8F4F7DB7B19}"/>
              </a:ext>
            </a:extLst>
          </p:cNvPr>
          <p:cNvPicPr>
            <a:picLocks noChangeAspect="1"/>
          </p:cNvPicPr>
          <p:nvPr/>
        </p:nvPicPr>
        <p:blipFill rotWithShape="1">
          <a:blip r:embed="rId3"/>
          <a:srcRect l="16875" t="14445" r="66875" b="5556"/>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37ACD31-3568-B568-1C6B-35FC237A6A46}"/>
              </a:ext>
            </a:extLst>
          </p:cNvPr>
          <p:cNvSpPr txBox="1"/>
          <p:nvPr/>
        </p:nvSpPr>
        <p:spPr>
          <a:xfrm>
            <a:off x="780183" y="1682750"/>
            <a:ext cx="3858491" cy="381000"/>
          </a:xfrm>
          <a:prstGeom prst="rect">
            <a:avLst/>
          </a:prstGeom>
          <a:solidFill>
            <a:schemeClr val="bg1"/>
          </a:solidFill>
        </p:spPr>
        <p:txBody>
          <a:bodyPr wrap="square" lIns="0" tIns="0" rIns="0" bIns="0" rtlCol="0" anchor="t" anchorCtr="0">
            <a:noAutofit/>
          </a:bodyPr>
          <a:lstStyle/>
          <a:p>
            <a:pPr algn="ctr"/>
            <a:r>
              <a:rPr lang="el-GR" sz="1000" dirty="0" err="1">
                <a:solidFill>
                  <a:srgbClr val="003399"/>
                </a:solidFill>
                <a:latin typeface="Times New Roman" panose="02020603050405020304" pitchFamily="18" charset="0"/>
                <a:cs typeface="Times New Roman" panose="02020603050405020304" pitchFamily="18" charset="0"/>
              </a:rPr>
              <a:t>ΕΥΡΩΠΑΪΚΟΣ</a:t>
            </a:r>
            <a:r>
              <a:rPr lang="el-GR" sz="1000" dirty="0">
                <a:solidFill>
                  <a:srgbClr val="003399"/>
                </a:solidFill>
                <a:latin typeface="Times New Roman" panose="02020603050405020304" pitchFamily="18" charset="0"/>
                <a:cs typeface="Times New Roman" panose="02020603050405020304" pitchFamily="18" charset="0"/>
              </a:rPr>
              <a:t> ΟΡΓΑΝΙΣΜΟΣ ΦΑΡΜΑΚΩΝ</a:t>
            </a:r>
          </a:p>
          <a:p>
            <a:pPr algn="ctr"/>
            <a:r>
              <a:rPr lang="el-GR" sz="800" dirty="0">
                <a:solidFill>
                  <a:schemeClr val="bg1">
                    <a:lumMod val="50000"/>
                  </a:schemeClr>
                </a:solidFill>
                <a:latin typeface="Times New Roman" panose="02020603050405020304" pitchFamily="18" charset="0"/>
                <a:cs typeface="Times New Roman" panose="02020603050405020304" pitchFamily="18" charset="0"/>
              </a:rPr>
              <a:t>ΕΠΙΣΤΗΜΗ ΦΑΡΜΑΚΑ ΥΓΕΙΑ</a:t>
            </a:r>
          </a:p>
        </p:txBody>
      </p:sp>
      <p:sp>
        <p:nvSpPr>
          <p:cNvPr id="8" name="TextBox 7">
            <a:extLst>
              <a:ext uri="{FF2B5EF4-FFF2-40B4-BE49-F238E27FC236}">
                <a16:creationId xmlns:a16="http://schemas.microsoft.com/office/drawing/2014/main" id="{F0697C40-66E9-C00B-FA92-2ABC559E2908}"/>
              </a:ext>
            </a:extLst>
          </p:cNvPr>
          <p:cNvSpPr txBox="1"/>
          <p:nvPr/>
        </p:nvSpPr>
        <p:spPr>
          <a:xfrm>
            <a:off x="813954" y="2914650"/>
            <a:ext cx="3858491" cy="793750"/>
          </a:xfrm>
          <a:prstGeom prst="rect">
            <a:avLst/>
          </a:prstGeom>
          <a:noFill/>
        </p:spPr>
        <p:txBody>
          <a:bodyPr wrap="square" lIns="0" tIns="0" rIns="0" bIns="0" rtlCol="0" anchor="t" anchorCtr="0">
            <a:noAutofit/>
          </a:bodyPr>
          <a:lstStyle/>
          <a:p>
            <a:pPr algn="l"/>
            <a:r>
              <a:rPr lang="el-GR" sz="1600" b="1" dirty="0">
                <a:solidFill>
                  <a:srgbClr val="003399"/>
                </a:solidFill>
                <a:latin typeface="Verdana" panose="020B0604030504040204" pitchFamily="34" charset="0"/>
                <a:ea typeface="Verdana" panose="020B0604030504040204" pitchFamily="34" charset="0"/>
                <a:cs typeface="Times New Roman" panose="02020603050405020304" pitchFamily="18" charset="0"/>
              </a:rPr>
              <a:t>Πωλήσεις κτηνιατρικών </a:t>
            </a:r>
            <a:r>
              <a:rPr lang="el-GR" sz="1600" b="1" dirty="0" err="1">
                <a:solidFill>
                  <a:srgbClr val="003399"/>
                </a:solidFill>
                <a:latin typeface="Verdana" panose="020B0604030504040204" pitchFamily="34" charset="0"/>
                <a:ea typeface="Verdana" panose="020B0604030504040204" pitchFamily="34" charset="0"/>
                <a:cs typeface="Times New Roman" panose="02020603050405020304" pitchFamily="18" charset="0"/>
              </a:rPr>
              <a:t>αντιμικροβιακών</a:t>
            </a:r>
            <a:r>
              <a:rPr lang="el-GR" sz="1600" b="1" dirty="0">
                <a:solidFill>
                  <a:srgbClr val="003399"/>
                </a:solidFill>
                <a:latin typeface="Verdana" panose="020B0604030504040204" pitchFamily="34" charset="0"/>
                <a:ea typeface="Verdana" panose="020B0604030504040204" pitchFamily="34" charset="0"/>
                <a:cs typeface="Times New Roman" panose="02020603050405020304" pitchFamily="18" charset="0"/>
              </a:rPr>
              <a:t> παραγόντων σε 31 ευρωπαϊκές χώρες το 2022</a:t>
            </a:r>
          </a:p>
        </p:txBody>
      </p:sp>
      <p:sp>
        <p:nvSpPr>
          <p:cNvPr id="9" name="TextBox 8">
            <a:extLst>
              <a:ext uri="{FF2B5EF4-FFF2-40B4-BE49-F238E27FC236}">
                <a16:creationId xmlns:a16="http://schemas.microsoft.com/office/drawing/2014/main" id="{D784F472-4DCD-397A-90B5-88C7A0F38FBB}"/>
              </a:ext>
            </a:extLst>
          </p:cNvPr>
          <p:cNvSpPr txBox="1"/>
          <p:nvPr/>
        </p:nvSpPr>
        <p:spPr>
          <a:xfrm>
            <a:off x="799235" y="3878506"/>
            <a:ext cx="2248766" cy="680794"/>
          </a:xfrm>
          <a:prstGeom prst="rect">
            <a:avLst/>
          </a:prstGeom>
          <a:noFill/>
        </p:spPr>
        <p:txBody>
          <a:bodyPr wrap="square" lIns="0" tIns="0" rIns="0" bIns="0" rtlCol="0" anchor="t" anchorCtr="0">
            <a:noAutofit/>
          </a:bodyPr>
          <a:lstStyle/>
          <a:p>
            <a:pPr algn="l">
              <a:spcAft>
                <a:spcPts val="200"/>
              </a:spcAft>
            </a:pPr>
            <a:r>
              <a:rPr lang="el-GR" sz="1000">
                <a:solidFill>
                  <a:srgbClr val="003399"/>
                </a:solidFill>
                <a:latin typeface="Verdana" panose="020B0604030504040204" pitchFamily="34" charset="0"/>
                <a:ea typeface="Verdana" panose="020B0604030504040204" pitchFamily="34" charset="0"/>
                <a:cs typeface="Times New Roman" panose="02020603050405020304" pitchFamily="18" charset="0"/>
              </a:rPr>
              <a:t>Τάσεις από το 2010 έως το 2022</a:t>
            </a:r>
          </a:p>
          <a:p>
            <a:pPr algn="l">
              <a:spcAft>
                <a:spcPts val="200"/>
              </a:spcAft>
            </a:pPr>
            <a:r>
              <a:rPr lang="el-GR" sz="1000">
                <a:solidFill>
                  <a:srgbClr val="003399"/>
                </a:solidFill>
                <a:latin typeface="Verdana" panose="020B0604030504040204" pitchFamily="34" charset="0"/>
                <a:ea typeface="Verdana" panose="020B0604030504040204" pitchFamily="34" charset="0"/>
                <a:cs typeface="Times New Roman" panose="02020603050405020304" pitchFamily="18" charset="0"/>
              </a:rPr>
              <a:t>Δέκατη τρίτη έκθεση ESVAC</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l-GR" sz="2800">
                <a:latin typeface="EC Square Sans Pro" panose="020B0506040000020004" pitchFamily="34" charset="0"/>
              </a:rPr>
              <a:t>Κοινοί κανόνες</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l-GR" b="1" i="0" u="none" strike="noStrike" cap="none" normalizeH="0" noProof="0" dirty="0">
                <a:ln>
                  <a:noFill/>
                </a:ln>
                <a:solidFill>
                  <a:srgbClr val="FFFFFF"/>
                </a:solidFill>
                <a:effectLst/>
                <a:uLnTx/>
                <a:uFillTx/>
                <a:latin typeface="Montserrat" panose="00000500000000000000" pitchFamily="2" charset="0"/>
                <a:ea typeface="+mn-ea"/>
                <a:cs typeface="+mn-cs"/>
              </a:rPr>
              <a:t>Από το 2024, τα κράτη μέλη της ΕΕ πρέπει να αναφέρουν ετήσια στοιχεία για τον όγκο των </a:t>
            </a:r>
            <a:r>
              <a:rPr kumimoji="0" lang="el-GR" b="1" i="0" u="sng" strike="noStrike" cap="none" normalizeH="0" noProof="0" dirty="0">
                <a:ln>
                  <a:noFill/>
                </a:ln>
                <a:solidFill>
                  <a:srgbClr val="FFFFFF"/>
                </a:solidFill>
                <a:effectLst/>
                <a:uLnTx/>
                <a:uFillTx/>
                <a:latin typeface="Montserrat" panose="00000500000000000000" pitchFamily="2" charset="0"/>
                <a:ea typeface="+mn-ea"/>
                <a:cs typeface="+mn-cs"/>
              </a:rPr>
              <a:t>πωλήσεων και τη χρήση </a:t>
            </a:r>
            <a:r>
              <a:rPr kumimoji="0" lang="el-GR" b="1" i="0" u="none" strike="noStrike" cap="none" normalizeH="0" noProof="0" dirty="0" err="1">
                <a:ln>
                  <a:noFill/>
                </a:ln>
                <a:solidFill>
                  <a:srgbClr val="FFFFFF"/>
                </a:solidFill>
                <a:effectLst/>
                <a:uLnTx/>
                <a:uFillTx/>
                <a:latin typeface="Montserrat" panose="00000500000000000000" pitchFamily="2" charset="0"/>
                <a:ea typeface="+mn-ea"/>
                <a:cs typeface="+mn-cs"/>
              </a:rPr>
              <a:t>αντιμικροβιακών</a:t>
            </a:r>
            <a:r>
              <a:rPr kumimoji="0" lang="el-GR" b="1" i="0" u="none" strike="noStrike" cap="none" normalizeH="0" noProof="0" dirty="0">
                <a:ln>
                  <a:noFill/>
                </a:ln>
                <a:solidFill>
                  <a:srgbClr val="FFFFFF"/>
                </a:solidFill>
                <a:effectLst/>
                <a:uLnTx/>
                <a:uFillTx/>
                <a:latin typeface="Montserrat" panose="00000500000000000000" pitchFamily="2" charset="0"/>
                <a:ea typeface="+mn-ea"/>
                <a:cs typeface="+mn-cs"/>
              </a:rPr>
              <a:t> φαρμακευτικών προϊόντων σε ζώα για το προηγούμενο έτος</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1200" cap="none" spc="0" normalizeH="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l-GR" sz="2800" b="0" i="0" u="none" strike="noStrike" cap="none" normalizeH="0" noProof="0" dirty="0">
                <a:ln>
                  <a:noFill/>
                </a:ln>
                <a:solidFill>
                  <a:srgbClr val="003399"/>
                </a:solidFill>
                <a:effectLst/>
                <a:uLnTx/>
                <a:uFillTx/>
                <a:latin typeface="ECSquareSansPro-Regular"/>
              </a:rPr>
              <a:t>Συλλογή δεδομένων για πωλήσεις και χρήση </a:t>
            </a:r>
            <a:r>
              <a:rPr kumimoji="0" lang="el-GR" sz="2800" b="0" i="0" u="none" strike="noStrike" cap="none" normalizeH="0" noProof="0" dirty="0" err="1">
                <a:ln>
                  <a:noFill/>
                </a:ln>
                <a:solidFill>
                  <a:srgbClr val="003399"/>
                </a:solidFill>
                <a:effectLst/>
                <a:uLnTx/>
                <a:uFillTx/>
                <a:latin typeface="ECSquareSansPro-Regular"/>
              </a:rPr>
              <a:t>αντιμικροβιακών</a:t>
            </a:r>
            <a:endParaRPr kumimoji="0" lang="el-GR" sz="2800" b="0" i="0" u="none" strike="noStrike" cap="none" normalizeH="0" noProof="0" dirty="0">
              <a:ln>
                <a:noFill/>
              </a:ln>
              <a:solidFill>
                <a:srgbClr val="003399"/>
              </a:solidFill>
              <a:effectLst/>
              <a:uLnTx/>
              <a:uFillTx/>
              <a:latin typeface="ECSquareSansPro-Regular"/>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409342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cap="none" normalizeH="0" noProof="0" dirty="0">
                <a:ln>
                  <a:noFill/>
                </a:ln>
                <a:solidFill>
                  <a:sysClr val="windowText" lastClr="000000"/>
                </a:solidFill>
                <a:effectLst/>
                <a:uLnTx/>
                <a:uFillTx/>
                <a:latin typeface="ECSquareSansPro-Regular"/>
              </a:rPr>
              <a:t>Οι χώρες της ΕΕ πρέπει να αρχίσουν να συλλέγουν δεδομένα σχετικά με τη χρήση:</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dirty="0">
              <a:ln>
                <a:noFill/>
              </a:ln>
              <a:solidFill>
                <a:sysClr val="windowText" lastClr="000000"/>
              </a:solidFill>
              <a:effectLst/>
              <a:uLnTx/>
              <a:uFillTx/>
              <a:latin typeface="ECSquareSansPro-Regular"/>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000" dirty="0" smtClean="0">
                <a:latin typeface="ECSquareSansPro-Regular"/>
              </a:rPr>
              <a:t>Σε β</a:t>
            </a:r>
            <a:r>
              <a:rPr kumimoji="0" lang="el-GR" sz="2000" b="0" i="0" u="none" strike="noStrike" cap="none" normalizeH="0" noProof="0" dirty="0" err="1" smtClean="0">
                <a:ln>
                  <a:noFill/>
                </a:ln>
                <a:solidFill>
                  <a:sysClr val="windowText" lastClr="000000"/>
                </a:solidFill>
                <a:effectLst/>
                <a:uLnTx/>
                <a:uFillTx/>
                <a:latin typeface="ECSquareSansPro-Regular"/>
              </a:rPr>
              <a:t>οοειδή</a:t>
            </a:r>
            <a:r>
              <a:rPr kumimoji="0" lang="el-GR" sz="2000" b="0" i="0" u="none" strike="noStrike" cap="none" normalizeH="0" noProof="0" dirty="0">
                <a:ln>
                  <a:noFill/>
                </a:ln>
                <a:solidFill>
                  <a:sysClr val="windowText" lastClr="000000"/>
                </a:solidFill>
                <a:effectLst/>
                <a:uLnTx/>
                <a:uFillTx/>
                <a:latin typeface="ECSquareSansPro-Regular"/>
              </a:rPr>
              <a:t>, </a:t>
            </a:r>
            <a:r>
              <a:rPr kumimoji="0" lang="el-GR" sz="2000" b="0" i="0" u="none" strike="noStrike" cap="none" normalizeH="0" noProof="0" dirty="0" smtClean="0">
                <a:ln>
                  <a:noFill/>
                </a:ln>
                <a:solidFill>
                  <a:sysClr val="windowText" lastClr="000000"/>
                </a:solidFill>
                <a:effectLst/>
                <a:uLnTx/>
                <a:uFillTx/>
                <a:latin typeface="ECSquareSansPro-Regular"/>
              </a:rPr>
              <a:t>χοίρους, </a:t>
            </a:r>
            <a:r>
              <a:rPr kumimoji="0" lang="el-GR" sz="2000" b="0" i="0" u="none" strike="noStrike" cap="none" normalizeH="0" noProof="0" dirty="0">
                <a:ln>
                  <a:noFill/>
                </a:ln>
                <a:solidFill>
                  <a:sysClr val="windowText" lastClr="000000"/>
                </a:solidFill>
                <a:effectLst/>
                <a:uLnTx/>
                <a:uFillTx/>
                <a:latin typeface="ECSquareSansPro-Regular"/>
              </a:rPr>
              <a:t>πουλερικά → από το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cap="none" normalizeH="0" noProof="0" dirty="0" smtClean="0">
                <a:ln>
                  <a:noFill/>
                </a:ln>
                <a:solidFill>
                  <a:sysClr val="windowText" lastClr="000000"/>
                </a:solidFill>
                <a:effectLst/>
                <a:uLnTx/>
                <a:uFillTx/>
                <a:latin typeface="ECSquareSansPro-Regular"/>
              </a:rPr>
              <a:t>Σε όλα </a:t>
            </a:r>
            <a:r>
              <a:rPr kumimoji="0" lang="el-GR" sz="2000" b="0" i="0" u="none" strike="noStrike" cap="none" normalizeH="0" noProof="0" dirty="0">
                <a:ln>
                  <a:noFill/>
                </a:ln>
                <a:solidFill>
                  <a:sysClr val="windowText" lastClr="000000"/>
                </a:solidFill>
                <a:effectLst/>
                <a:uLnTx/>
                <a:uFillTx/>
                <a:latin typeface="ECSquareSansPro-Regular"/>
              </a:rPr>
              <a:t>τα άλλα ζώα παραγωγής τροφίμων → από το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0" i="0" u="none" strike="noStrike" cap="none" normalizeH="0" noProof="0" dirty="0" smtClean="0">
                <a:ln>
                  <a:noFill/>
                </a:ln>
                <a:solidFill>
                  <a:sysClr val="windowText" lastClr="000000"/>
                </a:solidFill>
                <a:effectLst/>
                <a:uLnTx/>
                <a:uFillTx/>
                <a:latin typeface="ECSquareSansPro-Regular"/>
              </a:rPr>
              <a:t>Σε σκύλους</a:t>
            </a:r>
            <a:r>
              <a:rPr kumimoji="0" lang="el-GR" sz="2000" b="0" i="0" u="none" strike="noStrike" cap="none" normalizeH="0" noProof="0" dirty="0">
                <a:ln>
                  <a:noFill/>
                </a:ln>
                <a:solidFill>
                  <a:sysClr val="windowText" lastClr="000000"/>
                </a:solidFill>
                <a:effectLst/>
                <a:uLnTx/>
                <a:uFillTx/>
                <a:latin typeface="ECSquareSansPro-Regular"/>
              </a:rPr>
              <a:t>, γάτες και </a:t>
            </a:r>
            <a:r>
              <a:rPr kumimoji="0" lang="el-GR" sz="2000" b="0" i="0" u="none" strike="noStrike" cap="none" normalizeH="0" noProof="0" dirty="0" err="1">
                <a:ln>
                  <a:noFill/>
                </a:ln>
                <a:solidFill>
                  <a:sysClr val="windowText" lastClr="000000"/>
                </a:solidFill>
                <a:effectLst/>
                <a:uLnTx/>
                <a:uFillTx/>
                <a:latin typeface="ECSquareSansPro-Regular"/>
              </a:rPr>
              <a:t>γουνοφόρα</a:t>
            </a:r>
            <a:r>
              <a:rPr kumimoji="0" lang="el-GR" sz="2000" b="0" i="0" u="none" strike="noStrike" cap="none" normalizeH="0" noProof="0" dirty="0">
                <a:ln>
                  <a:noFill/>
                </a:ln>
                <a:solidFill>
                  <a:sysClr val="windowText" lastClr="000000"/>
                </a:solidFill>
                <a:effectLst/>
                <a:uLnTx/>
                <a:uFillTx/>
                <a:latin typeface="ECSquareSansPro-Regular"/>
              </a:rPr>
              <a:t> ζώα → από το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noProof="0" dirty="0">
              <a:ln>
                <a:noFill/>
              </a:ln>
              <a:solidFill>
                <a:sysClr val="windowText" lastClr="000000"/>
              </a:solidFill>
              <a:effectLst/>
              <a:uLnTx/>
              <a:uFillTx/>
              <a:latin typeface="ECSquareSansPro-Regular"/>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cap="none" normalizeH="0" noProof="0" dirty="0">
                <a:ln>
                  <a:noFill/>
                </a:ln>
                <a:solidFill>
                  <a:sysClr val="windowText" lastClr="000000"/>
                </a:solidFill>
                <a:effectLst/>
                <a:uLnTx/>
                <a:uFillTx/>
                <a:latin typeface="ECSquareSansPro-Regular"/>
              </a:rPr>
              <a:t>Ο </a:t>
            </a:r>
            <a:r>
              <a:rPr kumimoji="0" lang="el-GR" sz="2000" b="0" i="0" u="none" strike="noStrike" cap="none" normalizeH="0" noProof="0" dirty="0" err="1">
                <a:ln>
                  <a:noFill/>
                </a:ln>
                <a:solidFill>
                  <a:sysClr val="windowText" lastClr="000000"/>
                </a:solidFill>
                <a:effectLst/>
                <a:uLnTx/>
                <a:uFillTx/>
                <a:latin typeface="ECSquareSansPro-Regular"/>
              </a:rPr>
              <a:t>EMA</a:t>
            </a:r>
            <a:r>
              <a:rPr kumimoji="0" lang="el-GR" sz="2000" b="0" i="0" u="none" strike="noStrike" cap="none" normalizeH="0" noProof="0" dirty="0">
                <a:ln>
                  <a:noFill/>
                </a:ln>
                <a:solidFill>
                  <a:sysClr val="windowText" lastClr="000000"/>
                </a:solidFill>
                <a:effectLst/>
                <a:uLnTx/>
                <a:uFillTx/>
                <a:latin typeface="ECSquareSansPro-Regular"/>
              </a:rPr>
              <a:t> θα δημοσιεύσει την πρώτη έκθεση στις 31 Μαρτίου 2025 και στη συνέχεια έως τις 31 Δεκεμβρίου καλύπτοντας το προηγούμενο έτος</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noProof="0" dirty="0">
              <a:ln>
                <a:noFill/>
              </a:ln>
              <a:solidFill>
                <a:sysClr val="windowText" lastClr="000000"/>
              </a:solidFill>
              <a:effectLst/>
              <a:uLnTx/>
              <a:uFillTx/>
              <a:latin typeface="ECSquareSansPro-Regular"/>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cap="none" normalizeH="0" noProof="0" dirty="0">
                <a:ln>
                  <a:noFill/>
                </a:ln>
                <a:solidFill>
                  <a:sysClr val="windowText" lastClr="000000"/>
                </a:solidFill>
                <a:effectLst/>
                <a:uLnTx/>
                <a:uFillTx/>
                <a:latin typeface="ECSquareSansPro-Regular"/>
              </a:rPr>
              <a:t>Τα δεδομένα θα </a:t>
            </a:r>
            <a:r>
              <a:rPr kumimoji="0" lang="el-GR" sz="2000" b="0" i="0" u="none" strike="noStrike" cap="none" normalizeH="0" noProof="0" dirty="0" smtClean="0">
                <a:ln>
                  <a:noFill/>
                </a:ln>
                <a:solidFill>
                  <a:sysClr val="windowText" lastClr="000000"/>
                </a:solidFill>
                <a:effectLst/>
                <a:uLnTx/>
                <a:uFillTx/>
                <a:latin typeface="ECSquareSansPro-Regular"/>
              </a:rPr>
              <a:t>είναι </a:t>
            </a:r>
            <a:r>
              <a:rPr kumimoji="0" lang="el-GR" sz="2000" b="0" i="0" u="none" strike="noStrike" cap="none" normalizeH="0" noProof="0" dirty="0" err="1" smtClean="0">
                <a:ln>
                  <a:noFill/>
                </a:ln>
                <a:solidFill>
                  <a:sysClr val="windowText" lastClr="000000"/>
                </a:solidFill>
                <a:effectLst/>
                <a:uLnTx/>
                <a:uFillTx/>
                <a:latin typeface="ECSquareSansPro-Regular"/>
              </a:rPr>
              <a:t>λεπτομε</a:t>
            </a:r>
            <a:r>
              <a:rPr lang="el-GR" sz="2000" dirty="0" err="1" smtClean="0">
                <a:latin typeface="ECSquareSansPro-Regular"/>
              </a:rPr>
              <a:t>ρή</a:t>
            </a:r>
            <a:r>
              <a:rPr kumimoji="0" lang="el-GR" sz="2000" b="0" i="0" u="none" strike="noStrike" cap="none" normalizeH="0" noProof="0" dirty="0" smtClean="0">
                <a:ln>
                  <a:noFill/>
                </a:ln>
                <a:solidFill>
                  <a:sysClr val="windowText" lastClr="000000"/>
                </a:solidFill>
                <a:effectLst/>
                <a:uLnTx/>
                <a:uFillTx/>
                <a:latin typeface="ECSquareSansPro-Regular"/>
              </a:rPr>
              <a:t>, αναφορικά με τα σχετικά </a:t>
            </a:r>
            <a:r>
              <a:rPr kumimoji="0" lang="el-GR" sz="2000" b="0" i="0" u="none" strike="noStrike" cap="none" normalizeH="0" noProof="0" dirty="0">
                <a:ln>
                  <a:noFill/>
                </a:ln>
                <a:solidFill>
                  <a:sysClr val="windowText" lastClr="000000"/>
                </a:solidFill>
                <a:effectLst/>
                <a:uLnTx/>
                <a:uFillTx/>
                <a:latin typeface="ECSquareSansPro-Regular"/>
              </a:rPr>
              <a:t>είδη ζώων, κατηγορίες ή στάδια </a:t>
            </a:r>
            <a:endParaRPr kumimoji="0" lang="en-US" sz="2000" b="0" i="0" u="none" strike="noStrike" kern="1200" cap="none" spc="0" normalizeH="0" noProof="0" dirty="0">
              <a:ln>
                <a:noFill/>
              </a:ln>
              <a:solidFill>
                <a:sysClr val="windowText" lastClr="000000"/>
              </a:solidFill>
              <a:effectLst/>
              <a:uLnTx/>
              <a:uFillTx/>
              <a:latin typeface="ECSquareSansPro-Regular"/>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78094"/>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l-GR" sz="1600" b="0" i="0" u="none" strike="noStrike" cap="none" normalizeH="0" noProof="0" dirty="0">
                <a:ln>
                  <a:noFill/>
                </a:ln>
                <a:solidFill>
                  <a:srgbClr val="000000"/>
                </a:solidFill>
                <a:effectLst/>
                <a:uLnTx/>
                <a:uFillTx/>
                <a:latin typeface="ECSquareSansPro-Regular"/>
              </a:rPr>
              <a:t>Δεδομένα που πρέπει να συλλεχθούν για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l-GR" sz="1600" b="0" i="0" u="none" strike="noStrike" cap="none" normalizeH="0" noProof="0" dirty="0" err="1">
                <a:ln>
                  <a:noFill/>
                </a:ln>
                <a:solidFill>
                  <a:srgbClr val="000000"/>
                </a:solidFill>
                <a:effectLst/>
                <a:uLnTx/>
                <a:uFillTx/>
                <a:latin typeface="ECSquareSansPro-Regular"/>
              </a:rPr>
              <a:t>Αντιδιαρροϊκά</a:t>
            </a:r>
            <a:r>
              <a:rPr kumimoji="0" lang="el-GR" sz="1600" b="0" i="0" u="none" strike="noStrike" cap="none" normalizeH="0" noProof="0" dirty="0">
                <a:ln>
                  <a:noFill/>
                </a:ln>
                <a:solidFill>
                  <a:srgbClr val="000000"/>
                </a:solidFill>
                <a:effectLst/>
                <a:uLnTx/>
                <a:uFillTx/>
                <a:latin typeface="ECSquareSansPro-Regular"/>
              </a:rPr>
              <a:t>, φάρμακα κατά των φλεγμονωδών νόσων και των λοιμώξεων του εντέρου</a:t>
            </a:r>
          </a:p>
          <a:p>
            <a:pPr marL="342900" lvl="3" indent="-342900">
              <a:buFont typeface="+mj-lt"/>
              <a:buAutoNum type="arabicPeriod"/>
              <a:defRPr/>
            </a:pPr>
            <a:r>
              <a:rPr lang="el-GR" sz="1600" dirty="0">
                <a:solidFill>
                  <a:srgbClr val="000000"/>
                </a:solidFill>
                <a:latin typeface="ECSquareSansPro-Regular"/>
              </a:rPr>
              <a:t>Γυναικολογικά </a:t>
            </a:r>
            <a:r>
              <a:rPr lang="el-GR" sz="1600" dirty="0" smtClean="0">
                <a:solidFill>
                  <a:srgbClr val="000000"/>
                </a:solidFill>
                <a:latin typeface="ECSquareSansPro-Regular"/>
              </a:rPr>
              <a:t>αντιμολυσματικά </a:t>
            </a:r>
            <a:r>
              <a:rPr lang="el-GR" sz="1600" dirty="0">
                <a:solidFill>
                  <a:srgbClr val="000000"/>
                </a:solidFill>
                <a:latin typeface="ECSquareSansPro-Regular"/>
              </a:rPr>
              <a:t>και αντισηπτικά</a:t>
            </a:r>
          </a:p>
          <a:p>
            <a:pPr marL="342900" lvl="3" indent="-342900">
              <a:buFont typeface="+mj-lt"/>
              <a:buAutoNum type="arabicPeriod"/>
              <a:defRPr/>
            </a:pPr>
            <a:r>
              <a:rPr lang="el-GR" sz="1600" dirty="0" smtClean="0">
                <a:solidFill>
                  <a:srgbClr val="000000"/>
                </a:solidFill>
                <a:latin typeface="ECSquareSansPro-Regular"/>
              </a:rPr>
              <a:t>Αντιμολυσματικά </a:t>
            </a:r>
            <a:r>
              <a:rPr lang="el-GR" sz="1600" dirty="0">
                <a:solidFill>
                  <a:srgbClr val="000000"/>
                </a:solidFill>
                <a:latin typeface="ECSquareSansPro-Regular"/>
              </a:rPr>
              <a:t>και αντισηπτικά για ενδομήτρια χορήγηση</a:t>
            </a:r>
          </a:p>
          <a:p>
            <a:pPr marL="342900" lvl="3" indent="-342900">
              <a:buFont typeface="+mj-lt"/>
              <a:buAutoNum type="arabicPeriod"/>
              <a:defRPr/>
            </a:pPr>
            <a:r>
              <a:rPr lang="el-GR" sz="1600" dirty="0" err="1">
                <a:solidFill>
                  <a:srgbClr val="000000"/>
                </a:solidFill>
                <a:latin typeface="ECSquareSansPro-Regular"/>
              </a:rPr>
              <a:t>Αντιβακτηριακά</a:t>
            </a:r>
            <a:r>
              <a:rPr lang="el-GR" sz="1600" dirty="0">
                <a:solidFill>
                  <a:srgbClr val="000000"/>
                </a:solidFill>
                <a:latin typeface="ECSquareSansPro-Regular"/>
              </a:rPr>
              <a:t> για συστηματική χορήγηση</a:t>
            </a:r>
          </a:p>
          <a:p>
            <a:pPr marL="342900" lvl="3" indent="-342900">
              <a:buFont typeface="+mj-lt"/>
              <a:buAutoNum type="arabicPeriod"/>
              <a:defRPr/>
            </a:pPr>
            <a:r>
              <a:rPr lang="el-GR" sz="1600" dirty="0" err="1">
                <a:solidFill>
                  <a:srgbClr val="000000"/>
                </a:solidFill>
                <a:latin typeface="ECSquareSansPro-Regular"/>
              </a:rPr>
              <a:t>Αντιβακτηριακά</a:t>
            </a:r>
            <a:r>
              <a:rPr lang="el-GR" sz="1600" dirty="0">
                <a:solidFill>
                  <a:srgbClr val="000000"/>
                </a:solidFill>
                <a:latin typeface="ECSquareSansPro-Regular"/>
              </a:rPr>
              <a:t> για </a:t>
            </a:r>
            <a:r>
              <a:rPr lang="el-GR" sz="1600" dirty="0" err="1">
                <a:solidFill>
                  <a:srgbClr val="000000"/>
                </a:solidFill>
                <a:latin typeface="ECSquareSansPro-Regular"/>
              </a:rPr>
              <a:t>ενδομαστική</a:t>
            </a:r>
            <a:r>
              <a:rPr lang="el-GR" sz="1600" dirty="0">
                <a:solidFill>
                  <a:srgbClr val="000000"/>
                </a:solidFill>
                <a:latin typeface="ECSquareSansPro-Regular"/>
              </a:rPr>
              <a:t> χορήγηση</a:t>
            </a:r>
          </a:p>
          <a:p>
            <a:pPr marL="342900" lvl="3" indent="-342900">
              <a:buFont typeface="+mj-lt"/>
              <a:buAutoNum type="arabicPeriod"/>
              <a:defRPr/>
            </a:pPr>
            <a:r>
              <a:rPr lang="el-GR" sz="1600" dirty="0" err="1">
                <a:solidFill>
                  <a:srgbClr val="000000"/>
                </a:solidFill>
                <a:latin typeface="ECSquareSansPro-Regular"/>
              </a:rPr>
              <a:t>Αντιπρωτοζωικά</a:t>
            </a:r>
            <a:r>
              <a:rPr lang="el-GR" sz="1600" dirty="0">
                <a:solidFill>
                  <a:srgbClr val="000000"/>
                </a:solidFill>
                <a:latin typeface="ECSquareSansPro-Regular"/>
              </a:rPr>
              <a:t> (με αντιβακτηριδιακή δράση)</a:t>
            </a:r>
          </a:p>
          <a:p>
            <a:pPr marL="342900" lvl="3" indent="-342900">
              <a:buFont typeface="+mj-lt"/>
              <a:buAutoNum type="arabicPeriod"/>
              <a:defRPr/>
            </a:pPr>
            <a:r>
              <a:rPr lang="el-GR" sz="1600" dirty="0" err="1">
                <a:solidFill>
                  <a:srgbClr val="000000"/>
                </a:solidFill>
                <a:latin typeface="ECSquareSansPro-Regular"/>
              </a:rPr>
              <a:t>Αντιμυκοβακτηριακά</a:t>
            </a:r>
            <a:r>
              <a:rPr lang="el-GR" sz="1600" dirty="0">
                <a:solidFill>
                  <a:srgbClr val="000000"/>
                </a:solidFill>
                <a:latin typeface="ECSquareSansPro-Regular"/>
              </a:rPr>
              <a:t> </a:t>
            </a:r>
            <a:r>
              <a:rPr kumimoji="0" lang="el-GR" sz="1600" b="0" i="0" u="none" strike="noStrike" cap="none" normalizeH="0" noProof="0" dirty="0">
                <a:ln>
                  <a:noFill/>
                </a:ln>
                <a:solidFill>
                  <a:srgbClr val="000000"/>
                </a:solidFill>
                <a:effectLst/>
                <a:uLnTx/>
                <a:uFillTx/>
                <a:latin typeface="ECSquareSansPro-Regular"/>
              </a:rPr>
              <a:t>για </a:t>
            </a:r>
            <a:r>
              <a:rPr kumimoji="0" lang="el-GR" sz="1600" b="0" i="0" u="none" strike="noStrike" cap="none" normalizeH="0" noProof="0" dirty="0" err="1">
                <a:ln>
                  <a:noFill/>
                </a:ln>
                <a:solidFill>
                  <a:srgbClr val="000000"/>
                </a:solidFill>
                <a:effectLst/>
                <a:uLnTx/>
                <a:uFillTx/>
                <a:latin typeface="ECSquareSansPro-Regular"/>
              </a:rPr>
              <a:t>ενδομαστική</a:t>
            </a:r>
            <a:r>
              <a:rPr kumimoji="0" lang="el-GR" sz="1600" b="0" i="0" u="none" strike="noStrike" cap="none" normalizeH="0" noProof="0" dirty="0">
                <a:ln>
                  <a:noFill/>
                </a:ln>
                <a:solidFill>
                  <a:srgbClr val="000000"/>
                </a:solidFill>
                <a:effectLst/>
                <a:uLnTx/>
                <a:uFillTx/>
                <a:latin typeface="ECSquareSansPro-Regular"/>
              </a:rPr>
              <a:t> χορήγηση</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noProof="0" dirty="0">
              <a:ln>
                <a:noFill/>
              </a:ln>
              <a:solidFill>
                <a:sysClr val="windowText" lastClr="000000"/>
              </a:solidFill>
              <a:effectLst/>
              <a:uLnTx/>
              <a:uFillTx/>
              <a:latin typeface="ECSquareSansPro-Regular"/>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l-GR" sz="2800" b="1" dirty="0">
                <a:latin typeface="ECSquareSansPro-Regular"/>
              </a:rPr>
              <a:t>ΕΘΝΙΚΑ ΣΤΟΙΧΕΙΑ</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14808" y="2264682"/>
            <a:ext cx="2596411" cy="193266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962400" y="62774"/>
            <a:ext cx="4724400" cy="2770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GR" sz="2800" b="1" dirty="0">
                <a:solidFill>
                  <a:schemeClr val="bg1"/>
                </a:solidFill>
                <a:latin typeface="ECSquareSansPro-Regular"/>
              </a:rPr>
              <a:t>ΕΛΛΑΔΑ</a:t>
            </a:r>
          </a:p>
          <a:p>
            <a:pPr algn="ctr">
              <a:lnSpc>
                <a:spcPct val="120000"/>
              </a:lnSpc>
              <a:defRPr/>
            </a:pPr>
            <a:r>
              <a:rPr lang="el-GR" sz="2800" b="1" dirty="0">
                <a:solidFill>
                  <a:schemeClr val="bg1"/>
                </a:solidFill>
                <a:latin typeface="ECSquareSansPro-Regular"/>
              </a:rPr>
              <a:t> Στοιχεία για ζώα παραγωγής τροφίμων</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sp>
        <p:nvSpPr>
          <p:cNvPr id="2" name="TextBox 1">
            <a:extLst>
              <a:ext uri="{FF2B5EF4-FFF2-40B4-BE49-F238E27FC236}">
                <a16:creationId xmlns:a16="http://schemas.microsoft.com/office/drawing/2014/main" id="{60D32F5A-BD3F-0023-DB2B-3F0B2CF88F26}"/>
              </a:ext>
            </a:extLst>
          </p:cNvPr>
          <p:cNvSpPr txBox="1"/>
          <p:nvPr/>
        </p:nvSpPr>
        <p:spPr>
          <a:xfrm>
            <a:off x="457200" y="3413675"/>
            <a:ext cx="673328" cy="2202153"/>
          </a:xfrm>
          <a:prstGeom prst="rect">
            <a:avLst/>
          </a:prstGeom>
          <a:solidFill>
            <a:schemeClr val="bg1"/>
          </a:solidFill>
        </p:spPr>
        <p:txBody>
          <a:bodyPr wrap="square" lIns="0" tIns="0" rIns="0" bIns="0" rtlCol="0" anchor="t" anchorCtr="0">
            <a:noAutofit/>
          </a:bodyPr>
          <a:lstStyle/>
          <a:p>
            <a:pPr algn="r"/>
            <a:r>
              <a:rPr lang="el-GR" sz="520" dirty="0">
                <a:solidFill>
                  <a:schemeClr val="tx1"/>
                </a:solidFill>
                <a:latin typeface="ECSquareSansPro-Regular"/>
              </a:rPr>
              <a:t>Ισπανία</a:t>
            </a:r>
          </a:p>
          <a:p>
            <a:pPr algn="r"/>
            <a:r>
              <a:rPr lang="el-GR" sz="520" dirty="0">
                <a:solidFill>
                  <a:schemeClr val="tx1"/>
                </a:solidFill>
                <a:latin typeface="ECSquareSansPro-Regular"/>
              </a:rPr>
              <a:t>Γαλλία</a:t>
            </a:r>
          </a:p>
          <a:p>
            <a:pPr algn="r"/>
            <a:r>
              <a:rPr lang="el-GR" sz="520" dirty="0">
                <a:solidFill>
                  <a:schemeClr val="tx1"/>
                </a:solidFill>
                <a:latin typeface="ECSquareSansPro-Regular"/>
              </a:rPr>
              <a:t>Γερμανία</a:t>
            </a:r>
          </a:p>
          <a:p>
            <a:pPr algn="r"/>
            <a:r>
              <a:rPr lang="el-GR" sz="520" dirty="0">
                <a:solidFill>
                  <a:schemeClr val="tx1"/>
                </a:solidFill>
                <a:latin typeface="ECSquareSansPro-Regular"/>
              </a:rPr>
              <a:t>Ιταλία</a:t>
            </a:r>
          </a:p>
          <a:p>
            <a:pPr algn="r"/>
            <a:r>
              <a:rPr lang="el-GR" sz="520" dirty="0">
                <a:solidFill>
                  <a:schemeClr val="tx1"/>
                </a:solidFill>
                <a:latin typeface="ECSquareSansPro-Regular"/>
              </a:rPr>
              <a:t>Ρουμανία</a:t>
            </a:r>
          </a:p>
          <a:p>
            <a:pPr algn="r"/>
            <a:r>
              <a:rPr lang="el-GR" sz="520" dirty="0">
                <a:solidFill>
                  <a:schemeClr val="tx1"/>
                </a:solidFill>
                <a:latin typeface="ECSquareSansPro-Regular"/>
              </a:rPr>
              <a:t>Πολωνία</a:t>
            </a:r>
          </a:p>
          <a:p>
            <a:pPr algn="r"/>
            <a:r>
              <a:rPr lang="el-GR" sz="520" dirty="0">
                <a:solidFill>
                  <a:schemeClr val="tx1"/>
                </a:solidFill>
                <a:latin typeface="ECSquareSansPro-Regular"/>
              </a:rPr>
              <a:t>Ολλανδία</a:t>
            </a:r>
          </a:p>
          <a:p>
            <a:pPr algn="r"/>
            <a:r>
              <a:rPr lang="el-GR" sz="520" dirty="0">
                <a:solidFill>
                  <a:schemeClr val="tx1"/>
                </a:solidFill>
                <a:latin typeface="ECSquareSansPro-Regular"/>
              </a:rPr>
              <a:t>Δανία</a:t>
            </a:r>
          </a:p>
          <a:p>
            <a:pPr algn="r"/>
            <a:r>
              <a:rPr lang="el-GR" sz="520" dirty="0">
                <a:solidFill>
                  <a:schemeClr val="tx1"/>
                </a:solidFill>
                <a:latin typeface="ECSquareSansPro-Regular"/>
              </a:rPr>
              <a:t>Ιρλανδία</a:t>
            </a:r>
          </a:p>
          <a:p>
            <a:pPr algn="r"/>
            <a:r>
              <a:rPr lang="el-GR" sz="520" dirty="0">
                <a:solidFill>
                  <a:schemeClr val="tx1"/>
                </a:solidFill>
                <a:latin typeface="ECSquareSansPro-Regular"/>
              </a:rPr>
              <a:t>Ελλάδα</a:t>
            </a:r>
          </a:p>
          <a:p>
            <a:pPr algn="r"/>
            <a:r>
              <a:rPr lang="el-GR" sz="520" dirty="0">
                <a:solidFill>
                  <a:schemeClr val="tx1"/>
                </a:solidFill>
                <a:latin typeface="ECSquareSansPro-Regular"/>
              </a:rPr>
              <a:t>Βέλγιο</a:t>
            </a:r>
          </a:p>
          <a:p>
            <a:pPr algn="r"/>
            <a:r>
              <a:rPr lang="el-GR" sz="520" dirty="0">
                <a:solidFill>
                  <a:schemeClr val="tx1"/>
                </a:solidFill>
                <a:latin typeface="ECSquareSansPro-Regular"/>
              </a:rPr>
              <a:t>Πορτογαλία</a:t>
            </a:r>
          </a:p>
          <a:p>
            <a:pPr algn="r"/>
            <a:r>
              <a:rPr lang="el-GR" sz="520" dirty="0">
                <a:solidFill>
                  <a:schemeClr val="tx1"/>
                </a:solidFill>
                <a:latin typeface="ECSquareSansPro-Regular"/>
              </a:rPr>
              <a:t>Αυστρία</a:t>
            </a:r>
          </a:p>
          <a:p>
            <a:pPr algn="r"/>
            <a:r>
              <a:rPr lang="el-GR" sz="520" dirty="0">
                <a:solidFill>
                  <a:schemeClr val="tx1"/>
                </a:solidFill>
                <a:latin typeface="ECSquareSansPro-Regular"/>
              </a:rPr>
              <a:t>Ουγγαρία</a:t>
            </a:r>
          </a:p>
          <a:p>
            <a:pPr algn="r"/>
            <a:r>
              <a:rPr lang="el-GR" sz="520" dirty="0">
                <a:solidFill>
                  <a:schemeClr val="tx1"/>
                </a:solidFill>
                <a:latin typeface="ECSquareSansPro-Regular"/>
              </a:rPr>
              <a:t>Σουηδία</a:t>
            </a:r>
          </a:p>
          <a:p>
            <a:pPr algn="r"/>
            <a:r>
              <a:rPr lang="el-GR" sz="520" dirty="0">
                <a:solidFill>
                  <a:schemeClr val="tx1"/>
                </a:solidFill>
                <a:latin typeface="ECSquareSansPro-Regular"/>
              </a:rPr>
              <a:t>Τσεχία</a:t>
            </a:r>
          </a:p>
          <a:p>
            <a:pPr algn="r"/>
            <a:r>
              <a:rPr lang="el-GR" sz="520" dirty="0">
                <a:solidFill>
                  <a:schemeClr val="tx1"/>
                </a:solidFill>
                <a:latin typeface="ECSquareSansPro-Regular"/>
              </a:rPr>
              <a:t>Βουλγαρία</a:t>
            </a:r>
          </a:p>
          <a:p>
            <a:pPr algn="r"/>
            <a:r>
              <a:rPr lang="el-GR" sz="520" dirty="0">
                <a:solidFill>
                  <a:schemeClr val="tx1"/>
                </a:solidFill>
                <a:latin typeface="ECSquareSansPro-Regular"/>
              </a:rPr>
              <a:t>Κροατία</a:t>
            </a:r>
          </a:p>
          <a:p>
            <a:pPr algn="r"/>
            <a:r>
              <a:rPr lang="el-GR" sz="520" dirty="0">
                <a:solidFill>
                  <a:schemeClr val="tx1"/>
                </a:solidFill>
                <a:latin typeface="ECSquareSansPro-Regular"/>
              </a:rPr>
              <a:t>Φινλανδία</a:t>
            </a:r>
          </a:p>
          <a:p>
            <a:pPr algn="r"/>
            <a:r>
              <a:rPr lang="el-GR" sz="520" dirty="0">
                <a:solidFill>
                  <a:schemeClr val="tx1"/>
                </a:solidFill>
                <a:latin typeface="ECSquareSansPro-Regular"/>
              </a:rPr>
              <a:t>Λιθουανία</a:t>
            </a:r>
          </a:p>
          <a:p>
            <a:pPr algn="r"/>
            <a:r>
              <a:rPr lang="el-GR" sz="520" dirty="0">
                <a:solidFill>
                  <a:schemeClr val="tx1"/>
                </a:solidFill>
                <a:latin typeface="ECSquareSansPro-Regular"/>
              </a:rPr>
              <a:t>Σλοβακία</a:t>
            </a:r>
          </a:p>
          <a:p>
            <a:pPr algn="r"/>
            <a:r>
              <a:rPr lang="el-GR" sz="520" dirty="0">
                <a:solidFill>
                  <a:schemeClr val="tx1"/>
                </a:solidFill>
                <a:latin typeface="ECSquareSansPro-Regular"/>
              </a:rPr>
              <a:t>Κύπρος</a:t>
            </a:r>
          </a:p>
          <a:p>
            <a:pPr algn="r"/>
            <a:r>
              <a:rPr lang="el-GR" sz="520" dirty="0">
                <a:solidFill>
                  <a:schemeClr val="tx1"/>
                </a:solidFill>
                <a:latin typeface="ECSquareSansPro-Regular"/>
              </a:rPr>
              <a:t>Σλοβενία</a:t>
            </a:r>
          </a:p>
          <a:p>
            <a:pPr algn="r"/>
            <a:r>
              <a:rPr lang="el-GR" sz="520" dirty="0">
                <a:solidFill>
                  <a:schemeClr val="tx1"/>
                </a:solidFill>
                <a:latin typeface="ECSquareSansPro-Regular"/>
              </a:rPr>
              <a:t>Λετονία</a:t>
            </a:r>
          </a:p>
          <a:p>
            <a:pPr algn="r"/>
            <a:r>
              <a:rPr lang="el-GR" sz="520" dirty="0">
                <a:solidFill>
                  <a:schemeClr val="tx1"/>
                </a:solidFill>
                <a:latin typeface="ECSquareSansPro-Regular"/>
              </a:rPr>
              <a:t>Εσθονία</a:t>
            </a:r>
          </a:p>
          <a:p>
            <a:pPr algn="r"/>
            <a:r>
              <a:rPr lang="el-GR" sz="520" dirty="0">
                <a:solidFill>
                  <a:schemeClr val="tx1"/>
                </a:solidFill>
                <a:latin typeface="ECSquareSansPro-Regular"/>
              </a:rPr>
              <a:t>Λουξεμβούργο</a:t>
            </a:r>
          </a:p>
          <a:p>
            <a:pPr algn="r"/>
            <a:r>
              <a:rPr lang="el-GR" sz="520" dirty="0">
                <a:solidFill>
                  <a:schemeClr val="tx1"/>
                </a:solidFill>
                <a:latin typeface="ECSquareSansPro-Regular"/>
              </a:rPr>
              <a:t>Μάλτα</a:t>
            </a:r>
          </a:p>
        </p:txBody>
      </p:sp>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4044950"/>
            <a:ext cx="5986258" cy="2607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3" name="TextBox 2">
            <a:extLst>
              <a:ext uri="{FF2B5EF4-FFF2-40B4-BE49-F238E27FC236}">
                <a16:creationId xmlns:a16="http://schemas.microsoft.com/office/drawing/2014/main" id="{39B84D20-DBC7-95DD-5C95-D814CB8018DD}"/>
              </a:ext>
            </a:extLst>
          </p:cNvPr>
          <p:cNvSpPr txBox="1"/>
          <p:nvPr/>
        </p:nvSpPr>
        <p:spPr>
          <a:xfrm>
            <a:off x="2078174" y="6033513"/>
            <a:ext cx="735992" cy="93475"/>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Βοοειδή</a:t>
            </a:r>
          </a:p>
        </p:txBody>
      </p:sp>
      <p:sp>
        <p:nvSpPr>
          <p:cNvPr id="4" name="TextBox 3">
            <a:extLst>
              <a:ext uri="{FF2B5EF4-FFF2-40B4-BE49-F238E27FC236}">
                <a16:creationId xmlns:a16="http://schemas.microsoft.com/office/drawing/2014/main" id="{0615D58B-C080-9BCD-5B6B-6770F1253B45}"/>
              </a:ext>
            </a:extLst>
          </p:cNvPr>
          <p:cNvSpPr txBox="1"/>
          <p:nvPr/>
        </p:nvSpPr>
        <p:spPr>
          <a:xfrm>
            <a:off x="2968420" y="6033513"/>
            <a:ext cx="231775" cy="160875"/>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Χοίροι</a:t>
            </a:r>
          </a:p>
        </p:txBody>
      </p:sp>
      <p:sp>
        <p:nvSpPr>
          <p:cNvPr id="6" name="TextBox 5">
            <a:extLst>
              <a:ext uri="{FF2B5EF4-FFF2-40B4-BE49-F238E27FC236}">
                <a16:creationId xmlns:a16="http://schemas.microsoft.com/office/drawing/2014/main" id="{224FFC8C-D7E8-763C-19E3-83A6F270186F}"/>
              </a:ext>
            </a:extLst>
          </p:cNvPr>
          <p:cNvSpPr txBox="1"/>
          <p:nvPr/>
        </p:nvSpPr>
        <p:spPr>
          <a:xfrm>
            <a:off x="3341597" y="6033514"/>
            <a:ext cx="316251" cy="160875"/>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Πρόβατα</a:t>
            </a:r>
          </a:p>
        </p:txBody>
      </p:sp>
      <p:sp>
        <p:nvSpPr>
          <p:cNvPr id="7" name="TextBox 6">
            <a:extLst>
              <a:ext uri="{FF2B5EF4-FFF2-40B4-BE49-F238E27FC236}">
                <a16:creationId xmlns:a16="http://schemas.microsoft.com/office/drawing/2014/main" id="{CD8AECBA-C9EB-7026-6291-51C0F2106DDC}"/>
              </a:ext>
            </a:extLst>
          </p:cNvPr>
          <p:cNvSpPr txBox="1"/>
          <p:nvPr/>
        </p:nvSpPr>
        <p:spPr>
          <a:xfrm>
            <a:off x="3812102" y="6037626"/>
            <a:ext cx="316251" cy="160875"/>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Αίγες</a:t>
            </a:r>
          </a:p>
        </p:txBody>
      </p:sp>
      <p:sp>
        <p:nvSpPr>
          <p:cNvPr id="9" name="TextBox 8">
            <a:extLst>
              <a:ext uri="{FF2B5EF4-FFF2-40B4-BE49-F238E27FC236}">
                <a16:creationId xmlns:a16="http://schemas.microsoft.com/office/drawing/2014/main" id="{8F2AD0EC-BF5B-B5EF-DA2A-483B4DDDBCBD}"/>
              </a:ext>
            </a:extLst>
          </p:cNvPr>
          <p:cNvSpPr txBox="1"/>
          <p:nvPr/>
        </p:nvSpPr>
        <p:spPr>
          <a:xfrm>
            <a:off x="47134" y="6286327"/>
            <a:ext cx="5029691" cy="552083"/>
          </a:xfrm>
          <a:prstGeom prst="rect">
            <a:avLst/>
          </a:prstGeom>
          <a:solidFill>
            <a:schemeClr val="bg1"/>
          </a:solidFill>
        </p:spPr>
        <p:txBody>
          <a:bodyPr wrap="square" lIns="0" tIns="0" rIns="0" bIns="0" rtlCol="0" anchor="t" anchorCtr="0">
            <a:noAutofit/>
          </a:bodyPr>
          <a:lstStyle/>
          <a:p>
            <a:pPr algn="l"/>
            <a:r>
              <a:rPr lang="el-GR" sz="700" dirty="0">
                <a:solidFill>
                  <a:schemeClr val="tx1"/>
                </a:solidFill>
                <a:latin typeface="ECSquareSansPro-Regular"/>
              </a:rPr>
              <a:t>Σημείωση: περιλαμβάνει εκτιμήσεις και προσωρινά δεδομένα.</a:t>
            </a:r>
          </a:p>
          <a:p>
            <a:pPr algn="l"/>
            <a:r>
              <a:rPr lang="el-GR" sz="700" dirty="0">
                <a:solidFill>
                  <a:schemeClr val="tx1"/>
                </a:solidFill>
                <a:latin typeface="ECSquareSansPro-Regular"/>
              </a:rPr>
              <a:t>* Η ονομασία αυτή χρησιμοποιείται με επιφύλαξη των θέσεων ως προς το καθεστώς και συνάδει με την απόφαση 124 του Συμβουλίου Ασφαλείας των Ηνωμένων Εθνών και τη γνώμη του Διεθνούς Δικαστηρίου σχετικά με τη Διακήρυξη της ανεξαρτησίας του Κοσσυφοπεδίου.</a:t>
            </a:r>
          </a:p>
          <a:p>
            <a:pPr algn="l"/>
            <a:r>
              <a:rPr lang="el-GR" sz="700" i="1" dirty="0">
                <a:solidFill>
                  <a:schemeClr val="tx1"/>
                </a:solidFill>
                <a:latin typeface="ECSquareSansPro-Regular"/>
              </a:rPr>
              <a:t>Πηγή:</a:t>
            </a:r>
            <a:r>
              <a:rPr lang="el-GR" sz="700" dirty="0">
                <a:solidFill>
                  <a:schemeClr val="tx1"/>
                </a:solidFill>
                <a:latin typeface="ECSquareSansPro-Regular"/>
              </a:rPr>
              <a:t> </a:t>
            </a:r>
            <a:r>
              <a:rPr lang="el-GR" sz="700" dirty="0" err="1">
                <a:solidFill>
                  <a:schemeClr val="tx1"/>
                </a:solidFill>
                <a:latin typeface="ECSquareSansPro-Regular"/>
              </a:rPr>
              <a:t>Eurostat</a:t>
            </a:r>
            <a:r>
              <a:rPr lang="el-GR" sz="700" dirty="0">
                <a:solidFill>
                  <a:schemeClr val="tx1"/>
                </a:solidFill>
                <a:latin typeface="ECSquareSansPro-Regular"/>
              </a:rPr>
              <a:t> (διαδικτυακοί κωδικοί δεδομένων: </a:t>
            </a:r>
            <a:r>
              <a:rPr lang="el-GR" sz="700" dirty="0" err="1">
                <a:solidFill>
                  <a:schemeClr val="tx1"/>
                </a:solidFill>
                <a:latin typeface="ECSquareSansPro-Regular"/>
              </a:rPr>
              <a:t>apro_mt_lscatl</a:t>
            </a:r>
            <a:r>
              <a:rPr lang="el-GR" sz="700" dirty="0">
                <a:solidFill>
                  <a:schemeClr val="tx1"/>
                </a:solidFill>
                <a:latin typeface="ECSquareSansPro-Regular"/>
              </a:rPr>
              <a:t>, </a:t>
            </a:r>
            <a:r>
              <a:rPr lang="el-GR" sz="700" dirty="0" err="1">
                <a:solidFill>
                  <a:schemeClr val="tx1"/>
                </a:solidFill>
                <a:latin typeface="ECSquareSansPro-Regular"/>
              </a:rPr>
              <a:t>apro_mt_lspig</a:t>
            </a:r>
            <a:r>
              <a:rPr lang="el-GR" sz="700" dirty="0">
                <a:solidFill>
                  <a:schemeClr val="tx1"/>
                </a:solidFill>
                <a:latin typeface="ECSquareSansPro-Regular"/>
              </a:rPr>
              <a:t>, </a:t>
            </a:r>
            <a:r>
              <a:rPr lang="el-GR" sz="700" dirty="0" err="1">
                <a:solidFill>
                  <a:schemeClr val="tx1"/>
                </a:solidFill>
                <a:latin typeface="ECSquareSansPro-Regular"/>
              </a:rPr>
              <a:t>apro_mt_lssheep</a:t>
            </a:r>
            <a:r>
              <a:rPr lang="el-GR" sz="700" dirty="0">
                <a:solidFill>
                  <a:schemeClr val="tx1"/>
                </a:solidFill>
                <a:latin typeface="ECSquareSansPro-Regular"/>
              </a:rPr>
              <a:t>, </a:t>
            </a:r>
            <a:r>
              <a:rPr lang="el-GR" sz="700" dirty="0" err="1">
                <a:solidFill>
                  <a:schemeClr val="tx1"/>
                </a:solidFill>
                <a:latin typeface="ECSquareSansPro-Regular"/>
              </a:rPr>
              <a:t>apro_mt_lsgoat</a:t>
            </a:r>
            <a:r>
              <a:rPr lang="el-GR" sz="700" dirty="0">
                <a:solidFill>
                  <a:schemeClr val="tx1"/>
                </a:solidFill>
                <a:latin typeface="ECSquareSansPro-Regular"/>
              </a:rPr>
              <a:t>)</a:t>
            </a:r>
          </a:p>
        </p:txBody>
      </p:sp>
      <p:sp>
        <p:nvSpPr>
          <p:cNvPr id="13" name="TextBox 12">
            <a:extLst>
              <a:ext uri="{FF2B5EF4-FFF2-40B4-BE49-F238E27FC236}">
                <a16:creationId xmlns:a16="http://schemas.microsoft.com/office/drawing/2014/main" id="{725D20F1-B5D6-870F-4BBE-7FAD3D4AFEBB}"/>
              </a:ext>
            </a:extLst>
          </p:cNvPr>
          <p:cNvSpPr txBox="1"/>
          <p:nvPr/>
        </p:nvSpPr>
        <p:spPr>
          <a:xfrm>
            <a:off x="3843388" y="48725"/>
            <a:ext cx="2201812" cy="382326"/>
          </a:xfrm>
          <a:prstGeom prst="rect">
            <a:avLst/>
          </a:prstGeom>
          <a:solidFill>
            <a:schemeClr val="bg1"/>
          </a:solidFill>
        </p:spPr>
        <p:txBody>
          <a:bodyPr wrap="square" lIns="0" tIns="0" rIns="0" bIns="0" rtlCol="0" anchor="t" anchorCtr="0">
            <a:noAutofit/>
          </a:bodyPr>
          <a:lstStyle/>
          <a:p>
            <a:pPr algn="l"/>
            <a:r>
              <a:rPr lang="el-GR" sz="1050" b="1" dirty="0">
                <a:solidFill>
                  <a:schemeClr val="tx1"/>
                </a:solidFill>
                <a:latin typeface="ECSquareSansPro-Regular"/>
              </a:rPr>
              <a:t>Παραγωγή υδατοκαλλιέργειας</a:t>
            </a:r>
          </a:p>
          <a:p>
            <a:pPr algn="l"/>
            <a:r>
              <a:rPr lang="el-GR" sz="900" dirty="0">
                <a:solidFill>
                  <a:schemeClr val="tx1"/>
                </a:solidFill>
                <a:latin typeface="ECSquareSansPro-Regular"/>
              </a:rPr>
              <a:t>(τόνοι ζωντανού βάρους. 2021)</a:t>
            </a:r>
          </a:p>
        </p:txBody>
      </p:sp>
      <p:sp>
        <p:nvSpPr>
          <p:cNvPr id="21" name="TextBox 20">
            <a:extLst>
              <a:ext uri="{FF2B5EF4-FFF2-40B4-BE49-F238E27FC236}">
                <a16:creationId xmlns:a16="http://schemas.microsoft.com/office/drawing/2014/main" id="{9BCDC398-1241-FE4C-55C5-35ED53555F42}"/>
              </a:ext>
            </a:extLst>
          </p:cNvPr>
          <p:cNvSpPr txBox="1"/>
          <p:nvPr/>
        </p:nvSpPr>
        <p:spPr>
          <a:xfrm rot="18531292">
            <a:off x="4667455" y="2494537"/>
            <a:ext cx="364866"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Ισπανία</a:t>
            </a:r>
          </a:p>
        </p:txBody>
      </p:sp>
      <p:sp>
        <p:nvSpPr>
          <p:cNvPr id="22" name="TextBox 21">
            <a:extLst>
              <a:ext uri="{FF2B5EF4-FFF2-40B4-BE49-F238E27FC236}">
                <a16:creationId xmlns:a16="http://schemas.microsoft.com/office/drawing/2014/main" id="{365AAB7B-13C2-7709-9767-571BE0C28C21}"/>
              </a:ext>
            </a:extLst>
          </p:cNvPr>
          <p:cNvSpPr txBox="1"/>
          <p:nvPr/>
        </p:nvSpPr>
        <p:spPr>
          <a:xfrm rot="18531292">
            <a:off x="4367045" y="2494658"/>
            <a:ext cx="364866" cy="120192"/>
          </a:xfrm>
          <a:prstGeom prst="rect">
            <a:avLst/>
          </a:prstGeom>
          <a:solidFill>
            <a:schemeClr val="bg1"/>
          </a:solidFill>
        </p:spPr>
        <p:txBody>
          <a:bodyPr wrap="square" lIns="0" tIns="0" rIns="0" bIns="0" rtlCol="0" anchor="ctr" anchorCtr="0">
            <a:noAutofit/>
          </a:bodyPr>
          <a:lstStyle/>
          <a:p>
            <a:pPr algn="r"/>
            <a:r>
              <a:rPr lang="el-GR" sz="700">
                <a:solidFill>
                  <a:schemeClr val="tx1"/>
                </a:solidFill>
                <a:latin typeface="EC Square Sans Pro" panose="020B0506040000020004" pitchFamily="34" charset="0"/>
              </a:rPr>
              <a:t>ΕΕ (</a:t>
            </a:r>
            <a:r>
              <a:rPr lang="el-GR" sz="700" baseline="30000">
                <a:solidFill>
                  <a:schemeClr val="tx1"/>
                </a:solidFill>
                <a:latin typeface="EC Square Sans Pro" panose="020B0506040000020004" pitchFamily="34" charset="0"/>
              </a:rPr>
              <a:t>1</a:t>
            </a:r>
            <a:r>
              <a:rPr lang="el-GR" sz="700">
                <a:solidFill>
                  <a:schemeClr val="tx1"/>
                </a:solidFill>
                <a:latin typeface="EC Square Sans Pro" panose="020B0506040000020004" pitchFamily="34" charset="0"/>
              </a:rPr>
              <a:t>)</a:t>
            </a:r>
          </a:p>
        </p:txBody>
      </p:sp>
      <p:sp>
        <p:nvSpPr>
          <p:cNvPr id="23" name="TextBox 22">
            <a:extLst>
              <a:ext uri="{FF2B5EF4-FFF2-40B4-BE49-F238E27FC236}">
                <a16:creationId xmlns:a16="http://schemas.microsoft.com/office/drawing/2014/main" id="{7EACD2DE-AE76-0C4D-80D4-4ECED73163B8}"/>
              </a:ext>
            </a:extLst>
          </p:cNvPr>
          <p:cNvSpPr txBox="1"/>
          <p:nvPr/>
        </p:nvSpPr>
        <p:spPr>
          <a:xfrm rot="18531292">
            <a:off x="4807747" y="2494537"/>
            <a:ext cx="364866"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Γαλλία</a:t>
            </a:r>
          </a:p>
        </p:txBody>
      </p:sp>
      <p:sp>
        <p:nvSpPr>
          <p:cNvPr id="24" name="TextBox 23">
            <a:extLst>
              <a:ext uri="{FF2B5EF4-FFF2-40B4-BE49-F238E27FC236}">
                <a16:creationId xmlns:a16="http://schemas.microsoft.com/office/drawing/2014/main" id="{B407E27C-22EF-31F1-90DD-05D2861781FA}"/>
              </a:ext>
            </a:extLst>
          </p:cNvPr>
          <p:cNvSpPr txBox="1"/>
          <p:nvPr/>
        </p:nvSpPr>
        <p:spPr>
          <a:xfrm rot="18531292">
            <a:off x="4956386" y="2504107"/>
            <a:ext cx="364866"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Ιταλία</a:t>
            </a:r>
          </a:p>
        </p:txBody>
      </p:sp>
      <p:sp>
        <p:nvSpPr>
          <p:cNvPr id="25" name="TextBox 24">
            <a:extLst>
              <a:ext uri="{FF2B5EF4-FFF2-40B4-BE49-F238E27FC236}">
                <a16:creationId xmlns:a16="http://schemas.microsoft.com/office/drawing/2014/main" id="{07B69ECB-D94F-2C0F-2FB8-183AA4F615F2}"/>
              </a:ext>
            </a:extLst>
          </p:cNvPr>
          <p:cNvSpPr txBox="1"/>
          <p:nvPr/>
        </p:nvSpPr>
        <p:spPr>
          <a:xfrm rot="18531292">
            <a:off x="5098270" y="2503293"/>
            <a:ext cx="364866"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Ελλάδα</a:t>
            </a:r>
          </a:p>
        </p:txBody>
      </p:sp>
      <p:sp>
        <p:nvSpPr>
          <p:cNvPr id="26" name="TextBox 25">
            <a:extLst>
              <a:ext uri="{FF2B5EF4-FFF2-40B4-BE49-F238E27FC236}">
                <a16:creationId xmlns:a16="http://schemas.microsoft.com/office/drawing/2014/main" id="{CCF538EC-E485-E1BF-0681-0D837E2B1773}"/>
              </a:ext>
            </a:extLst>
          </p:cNvPr>
          <p:cNvSpPr txBox="1"/>
          <p:nvPr/>
        </p:nvSpPr>
        <p:spPr>
          <a:xfrm rot="18531292">
            <a:off x="5356644" y="2522270"/>
            <a:ext cx="421898"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Πολωνία</a:t>
            </a:r>
          </a:p>
        </p:txBody>
      </p:sp>
      <p:sp>
        <p:nvSpPr>
          <p:cNvPr id="27" name="TextBox 26">
            <a:extLst>
              <a:ext uri="{FF2B5EF4-FFF2-40B4-BE49-F238E27FC236}">
                <a16:creationId xmlns:a16="http://schemas.microsoft.com/office/drawing/2014/main" id="{34E3A5FC-746D-B247-4C96-CC853D0796ED}"/>
              </a:ext>
            </a:extLst>
          </p:cNvPr>
          <p:cNvSpPr txBox="1"/>
          <p:nvPr/>
        </p:nvSpPr>
        <p:spPr>
          <a:xfrm rot="18531292">
            <a:off x="5491778" y="2528270"/>
            <a:ext cx="421898"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Ιρλανδία</a:t>
            </a:r>
          </a:p>
        </p:txBody>
      </p:sp>
      <p:sp>
        <p:nvSpPr>
          <p:cNvPr id="28" name="TextBox 27">
            <a:extLst>
              <a:ext uri="{FF2B5EF4-FFF2-40B4-BE49-F238E27FC236}">
                <a16:creationId xmlns:a16="http://schemas.microsoft.com/office/drawing/2014/main" id="{B97ECEEA-1C66-2D6B-113C-2BE47DBBC1E5}"/>
              </a:ext>
            </a:extLst>
          </p:cNvPr>
          <p:cNvSpPr txBox="1"/>
          <p:nvPr/>
        </p:nvSpPr>
        <p:spPr>
          <a:xfrm rot="18531292">
            <a:off x="5931954" y="2506950"/>
            <a:ext cx="421898" cy="137110"/>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Κροατία</a:t>
            </a:r>
          </a:p>
        </p:txBody>
      </p:sp>
      <p:sp>
        <p:nvSpPr>
          <p:cNvPr id="29" name="TextBox 28">
            <a:extLst>
              <a:ext uri="{FF2B5EF4-FFF2-40B4-BE49-F238E27FC236}">
                <a16:creationId xmlns:a16="http://schemas.microsoft.com/office/drawing/2014/main" id="{6CB82812-5DF1-EAE6-DE1B-A40631BF6904}"/>
              </a:ext>
            </a:extLst>
          </p:cNvPr>
          <p:cNvSpPr txBox="1"/>
          <p:nvPr/>
        </p:nvSpPr>
        <p:spPr>
          <a:xfrm rot="18531292">
            <a:off x="6071993" y="2536237"/>
            <a:ext cx="421898" cy="86770"/>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Τσεχία</a:t>
            </a:r>
          </a:p>
        </p:txBody>
      </p:sp>
      <p:sp>
        <p:nvSpPr>
          <p:cNvPr id="30" name="TextBox 29">
            <a:extLst>
              <a:ext uri="{FF2B5EF4-FFF2-40B4-BE49-F238E27FC236}">
                <a16:creationId xmlns:a16="http://schemas.microsoft.com/office/drawing/2014/main" id="{050E4AAA-C6FC-A190-DB8E-10808DCC538B}"/>
              </a:ext>
            </a:extLst>
          </p:cNvPr>
          <p:cNvSpPr txBox="1"/>
          <p:nvPr/>
        </p:nvSpPr>
        <p:spPr>
          <a:xfrm rot="18531292">
            <a:off x="6222678" y="2536563"/>
            <a:ext cx="421898" cy="10112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Ουγγαρία</a:t>
            </a:r>
          </a:p>
        </p:txBody>
      </p:sp>
      <p:sp>
        <p:nvSpPr>
          <p:cNvPr id="31" name="TextBox 30">
            <a:extLst>
              <a:ext uri="{FF2B5EF4-FFF2-40B4-BE49-F238E27FC236}">
                <a16:creationId xmlns:a16="http://schemas.microsoft.com/office/drawing/2014/main" id="{CC381F44-8527-58C4-D702-34C85156EBAE}"/>
              </a:ext>
            </a:extLst>
          </p:cNvPr>
          <p:cNvSpPr txBox="1"/>
          <p:nvPr/>
        </p:nvSpPr>
        <p:spPr>
          <a:xfrm rot="18531292">
            <a:off x="6311806" y="2544117"/>
            <a:ext cx="486395" cy="114788"/>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Πορτογαλία</a:t>
            </a:r>
          </a:p>
        </p:txBody>
      </p:sp>
      <p:sp>
        <p:nvSpPr>
          <p:cNvPr id="6144" name="TextBox 6143">
            <a:extLst>
              <a:ext uri="{FF2B5EF4-FFF2-40B4-BE49-F238E27FC236}">
                <a16:creationId xmlns:a16="http://schemas.microsoft.com/office/drawing/2014/main" id="{D5EB4125-31E0-2C52-135B-E971924045B7}"/>
              </a:ext>
            </a:extLst>
          </p:cNvPr>
          <p:cNvSpPr txBox="1"/>
          <p:nvPr/>
        </p:nvSpPr>
        <p:spPr>
          <a:xfrm rot="18531292">
            <a:off x="6516919" y="2522423"/>
            <a:ext cx="421898" cy="110055"/>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Μάλτα</a:t>
            </a:r>
          </a:p>
        </p:txBody>
      </p:sp>
      <p:sp>
        <p:nvSpPr>
          <p:cNvPr id="6145" name="TextBox 6144">
            <a:extLst>
              <a:ext uri="{FF2B5EF4-FFF2-40B4-BE49-F238E27FC236}">
                <a16:creationId xmlns:a16="http://schemas.microsoft.com/office/drawing/2014/main" id="{DC647E7B-716F-671B-534F-B3EE4A23C1B2}"/>
              </a:ext>
            </a:extLst>
          </p:cNvPr>
          <p:cNvSpPr txBox="1"/>
          <p:nvPr/>
        </p:nvSpPr>
        <p:spPr>
          <a:xfrm rot="18531292">
            <a:off x="6662139" y="2520747"/>
            <a:ext cx="421898" cy="103962"/>
          </a:xfrm>
          <a:prstGeom prst="rect">
            <a:avLst/>
          </a:prstGeom>
          <a:solidFill>
            <a:schemeClr val="bg1"/>
          </a:solidFill>
        </p:spPr>
        <p:txBody>
          <a:bodyPr wrap="square" lIns="0" tIns="0" rIns="0" bIns="0" rtlCol="0" anchor="ctr" anchorCtr="0">
            <a:noAutofit/>
          </a:bodyPr>
          <a:lstStyle/>
          <a:p>
            <a:pPr algn="r"/>
            <a:r>
              <a:rPr lang="el-GR" sz="700">
                <a:solidFill>
                  <a:schemeClr val="tx1"/>
                </a:solidFill>
                <a:latin typeface="ECSquareSansPro-Regular"/>
              </a:rPr>
              <a:t>Σουηδία</a:t>
            </a:r>
          </a:p>
        </p:txBody>
      </p:sp>
      <p:sp>
        <p:nvSpPr>
          <p:cNvPr id="6147" name="TextBox 6146">
            <a:extLst>
              <a:ext uri="{FF2B5EF4-FFF2-40B4-BE49-F238E27FC236}">
                <a16:creationId xmlns:a16="http://schemas.microsoft.com/office/drawing/2014/main" id="{242D5B5C-5CB3-5E02-27B3-AD0C58CDAE40}"/>
              </a:ext>
            </a:extLst>
          </p:cNvPr>
          <p:cNvSpPr txBox="1"/>
          <p:nvPr/>
        </p:nvSpPr>
        <p:spPr>
          <a:xfrm rot="18531292">
            <a:off x="6807808" y="2526620"/>
            <a:ext cx="421898" cy="105959"/>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Φινλανδία</a:t>
            </a:r>
          </a:p>
        </p:txBody>
      </p:sp>
      <p:sp>
        <p:nvSpPr>
          <p:cNvPr id="6148" name="TextBox 6147">
            <a:extLst>
              <a:ext uri="{FF2B5EF4-FFF2-40B4-BE49-F238E27FC236}">
                <a16:creationId xmlns:a16="http://schemas.microsoft.com/office/drawing/2014/main" id="{684A0FB4-2354-42BE-9538-57A02F59B177}"/>
              </a:ext>
            </a:extLst>
          </p:cNvPr>
          <p:cNvSpPr txBox="1"/>
          <p:nvPr/>
        </p:nvSpPr>
        <p:spPr>
          <a:xfrm rot="18531292">
            <a:off x="6931411" y="2524274"/>
            <a:ext cx="475094" cy="13405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Ρουμανία</a:t>
            </a:r>
            <a:r>
              <a:rPr lang="el-GR" sz="700" dirty="0">
                <a:solidFill>
                  <a:schemeClr val="tx1"/>
                </a:solidFill>
                <a:latin typeface="EC Square Sans Pro" panose="020B0506040000020004" pitchFamily="34" charset="0"/>
              </a:rPr>
              <a:t> (</a:t>
            </a:r>
            <a:r>
              <a:rPr lang="el-GR" sz="700" baseline="30000" dirty="0">
                <a:solidFill>
                  <a:schemeClr val="tx1"/>
                </a:solidFill>
                <a:latin typeface="EC Square Sans Pro" panose="020B0506040000020004" pitchFamily="34" charset="0"/>
              </a:rPr>
              <a:t>1</a:t>
            </a:r>
            <a:r>
              <a:rPr lang="el-GR" sz="700" dirty="0">
                <a:solidFill>
                  <a:schemeClr val="tx1"/>
                </a:solidFill>
                <a:latin typeface="EC Square Sans Pro" panose="020B0506040000020004" pitchFamily="34" charset="0"/>
              </a:rPr>
              <a:t>)</a:t>
            </a:r>
          </a:p>
        </p:txBody>
      </p:sp>
      <p:sp>
        <p:nvSpPr>
          <p:cNvPr id="6149" name="TextBox 6148">
            <a:extLst>
              <a:ext uri="{FF2B5EF4-FFF2-40B4-BE49-F238E27FC236}">
                <a16:creationId xmlns:a16="http://schemas.microsoft.com/office/drawing/2014/main" id="{C2ED6A9D-C070-708E-76E0-42E2275D5BB1}"/>
              </a:ext>
            </a:extLst>
          </p:cNvPr>
          <p:cNvSpPr txBox="1"/>
          <p:nvPr/>
        </p:nvSpPr>
        <p:spPr>
          <a:xfrm rot="18531292">
            <a:off x="7073568" y="2553809"/>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Βουλγαρία</a:t>
            </a:r>
          </a:p>
        </p:txBody>
      </p:sp>
      <p:sp>
        <p:nvSpPr>
          <p:cNvPr id="6150" name="TextBox 6149">
            <a:extLst>
              <a:ext uri="{FF2B5EF4-FFF2-40B4-BE49-F238E27FC236}">
                <a16:creationId xmlns:a16="http://schemas.microsoft.com/office/drawing/2014/main" id="{7EEE3FCD-A650-8DF1-E485-1B5E302E7032}"/>
              </a:ext>
            </a:extLst>
          </p:cNvPr>
          <p:cNvSpPr txBox="1"/>
          <p:nvPr/>
        </p:nvSpPr>
        <p:spPr>
          <a:xfrm rot="18531292">
            <a:off x="7219031" y="2529183"/>
            <a:ext cx="475094" cy="138829"/>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Κύπρος</a:t>
            </a:r>
          </a:p>
        </p:txBody>
      </p:sp>
      <p:sp>
        <p:nvSpPr>
          <p:cNvPr id="6151" name="TextBox 6150">
            <a:extLst>
              <a:ext uri="{FF2B5EF4-FFF2-40B4-BE49-F238E27FC236}">
                <a16:creationId xmlns:a16="http://schemas.microsoft.com/office/drawing/2014/main" id="{F0B50059-EB6B-A3FB-F077-C57BF2A0F7CB}"/>
              </a:ext>
            </a:extLst>
          </p:cNvPr>
          <p:cNvSpPr txBox="1"/>
          <p:nvPr/>
        </p:nvSpPr>
        <p:spPr>
          <a:xfrm rot="18531292">
            <a:off x="7356250" y="2556840"/>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Αυστρία</a:t>
            </a:r>
          </a:p>
        </p:txBody>
      </p:sp>
      <p:sp>
        <p:nvSpPr>
          <p:cNvPr id="6152" name="TextBox 6151">
            <a:extLst>
              <a:ext uri="{FF2B5EF4-FFF2-40B4-BE49-F238E27FC236}">
                <a16:creationId xmlns:a16="http://schemas.microsoft.com/office/drawing/2014/main" id="{B4548A45-C4B6-1E4F-EFC8-10ADC2C34E7A}"/>
              </a:ext>
            </a:extLst>
          </p:cNvPr>
          <p:cNvSpPr txBox="1"/>
          <p:nvPr/>
        </p:nvSpPr>
        <p:spPr>
          <a:xfrm rot="18531292">
            <a:off x="7505610" y="2554012"/>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Λιθουανία</a:t>
            </a:r>
          </a:p>
        </p:txBody>
      </p:sp>
      <p:sp>
        <p:nvSpPr>
          <p:cNvPr id="6153" name="TextBox 6152">
            <a:extLst>
              <a:ext uri="{FF2B5EF4-FFF2-40B4-BE49-F238E27FC236}">
                <a16:creationId xmlns:a16="http://schemas.microsoft.com/office/drawing/2014/main" id="{7FF31233-8081-A5F1-C786-FB57AB58E166}"/>
              </a:ext>
            </a:extLst>
          </p:cNvPr>
          <p:cNvSpPr txBox="1"/>
          <p:nvPr/>
        </p:nvSpPr>
        <p:spPr>
          <a:xfrm rot="18531292">
            <a:off x="7651285" y="2556878"/>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Σλοβακία</a:t>
            </a:r>
          </a:p>
        </p:txBody>
      </p:sp>
      <p:sp>
        <p:nvSpPr>
          <p:cNvPr id="6154" name="TextBox 6153">
            <a:extLst>
              <a:ext uri="{FF2B5EF4-FFF2-40B4-BE49-F238E27FC236}">
                <a16:creationId xmlns:a16="http://schemas.microsoft.com/office/drawing/2014/main" id="{89DB6215-FB70-91E4-7544-471300B0D383}"/>
              </a:ext>
            </a:extLst>
          </p:cNvPr>
          <p:cNvSpPr txBox="1"/>
          <p:nvPr/>
        </p:nvSpPr>
        <p:spPr>
          <a:xfrm rot="18531292">
            <a:off x="7797700" y="2552287"/>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Σλοβενία</a:t>
            </a:r>
          </a:p>
        </p:txBody>
      </p:sp>
      <p:sp>
        <p:nvSpPr>
          <p:cNvPr id="6155" name="TextBox 6154">
            <a:extLst>
              <a:ext uri="{FF2B5EF4-FFF2-40B4-BE49-F238E27FC236}">
                <a16:creationId xmlns:a16="http://schemas.microsoft.com/office/drawing/2014/main" id="{FE6C6CE5-F058-1240-B28D-6B5341F988E6}"/>
              </a:ext>
            </a:extLst>
          </p:cNvPr>
          <p:cNvSpPr txBox="1"/>
          <p:nvPr/>
        </p:nvSpPr>
        <p:spPr>
          <a:xfrm rot="18531292">
            <a:off x="7950887" y="2556840"/>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Λετονία</a:t>
            </a:r>
          </a:p>
        </p:txBody>
      </p:sp>
      <p:sp>
        <p:nvSpPr>
          <p:cNvPr id="6156" name="TextBox 6155">
            <a:extLst>
              <a:ext uri="{FF2B5EF4-FFF2-40B4-BE49-F238E27FC236}">
                <a16:creationId xmlns:a16="http://schemas.microsoft.com/office/drawing/2014/main" id="{7D936783-B5FF-623A-7ABB-E49AE998E79F}"/>
              </a:ext>
            </a:extLst>
          </p:cNvPr>
          <p:cNvSpPr txBox="1"/>
          <p:nvPr/>
        </p:nvSpPr>
        <p:spPr>
          <a:xfrm rot="18531292">
            <a:off x="8089708" y="2550207"/>
            <a:ext cx="475094" cy="8374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Εσθονία</a:t>
            </a:r>
          </a:p>
        </p:txBody>
      </p:sp>
      <p:sp>
        <p:nvSpPr>
          <p:cNvPr id="6157" name="TextBox 6156">
            <a:extLst>
              <a:ext uri="{FF2B5EF4-FFF2-40B4-BE49-F238E27FC236}">
                <a16:creationId xmlns:a16="http://schemas.microsoft.com/office/drawing/2014/main" id="{77BD5901-28AB-5A46-1959-61F39D3CAE32}"/>
              </a:ext>
            </a:extLst>
          </p:cNvPr>
          <p:cNvSpPr txBox="1"/>
          <p:nvPr/>
        </p:nvSpPr>
        <p:spPr>
          <a:xfrm rot="18531292">
            <a:off x="8247750" y="2543293"/>
            <a:ext cx="475094" cy="110611"/>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Βέλγιο</a:t>
            </a:r>
          </a:p>
        </p:txBody>
      </p:sp>
      <p:sp>
        <p:nvSpPr>
          <p:cNvPr id="6158" name="TextBox 6157">
            <a:extLst>
              <a:ext uri="{FF2B5EF4-FFF2-40B4-BE49-F238E27FC236}">
                <a16:creationId xmlns:a16="http://schemas.microsoft.com/office/drawing/2014/main" id="{5939E18A-2FD7-0677-37BE-9D9E44D834A8}"/>
              </a:ext>
            </a:extLst>
          </p:cNvPr>
          <p:cNvSpPr txBox="1"/>
          <p:nvPr/>
        </p:nvSpPr>
        <p:spPr>
          <a:xfrm rot="18531292">
            <a:off x="5121491" y="2557085"/>
            <a:ext cx="523755"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Ολλανδία</a:t>
            </a:r>
          </a:p>
        </p:txBody>
      </p:sp>
      <p:sp>
        <p:nvSpPr>
          <p:cNvPr id="6159" name="TextBox 6158">
            <a:extLst>
              <a:ext uri="{FF2B5EF4-FFF2-40B4-BE49-F238E27FC236}">
                <a16:creationId xmlns:a16="http://schemas.microsoft.com/office/drawing/2014/main" id="{861721D5-A3CE-DF42-E17D-9E8B1E8311A9}"/>
              </a:ext>
            </a:extLst>
          </p:cNvPr>
          <p:cNvSpPr txBox="1"/>
          <p:nvPr/>
        </p:nvSpPr>
        <p:spPr>
          <a:xfrm rot="18531292">
            <a:off x="5636147" y="2520845"/>
            <a:ext cx="421898" cy="103766"/>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Δανία</a:t>
            </a:r>
          </a:p>
        </p:txBody>
      </p:sp>
      <p:sp>
        <p:nvSpPr>
          <p:cNvPr id="6160" name="TextBox 6159">
            <a:extLst>
              <a:ext uri="{FF2B5EF4-FFF2-40B4-BE49-F238E27FC236}">
                <a16:creationId xmlns:a16="http://schemas.microsoft.com/office/drawing/2014/main" id="{BC891775-0D8D-8537-8389-F1C51B924C9C}"/>
              </a:ext>
            </a:extLst>
          </p:cNvPr>
          <p:cNvSpPr txBox="1"/>
          <p:nvPr/>
        </p:nvSpPr>
        <p:spPr>
          <a:xfrm rot="18531292">
            <a:off x="5787653" y="2518241"/>
            <a:ext cx="421898" cy="117185"/>
          </a:xfrm>
          <a:prstGeom prst="rect">
            <a:avLst/>
          </a:prstGeom>
          <a:solidFill>
            <a:schemeClr val="bg1"/>
          </a:solidFill>
        </p:spPr>
        <p:txBody>
          <a:bodyPr wrap="square" lIns="0" tIns="0" rIns="0" bIns="0" rtlCol="0" anchor="ctr" anchorCtr="0">
            <a:noAutofit/>
          </a:bodyPr>
          <a:lstStyle/>
          <a:p>
            <a:pPr algn="r"/>
            <a:r>
              <a:rPr lang="el-GR" sz="700" dirty="0">
                <a:solidFill>
                  <a:schemeClr val="tx1"/>
                </a:solidFill>
                <a:latin typeface="ECSquareSansPro-Regular"/>
              </a:rPr>
              <a:t>Γερμανία</a:t>
            </a:r>
          </a:p>
        </p:txBody>
      </p:sp>
      <p:sp>
        <p:nvSpPr>
          <p:cNvPr id="6161" name="TextBox 6160">
            <a:extLst>
              <a:ext uri="{FF2B5EF4-FFF2-40B4-BE49-F238E27FC236}">
                <a16:creationId xmlns:a16="http://schemas.microsoft.com/office/drawing/2014/main" id="{9EE0C24D-9F52-4436-447D-1DB1B6AFA8A2}"/>
              </a:ext>
            </a:extLst>
          </p:cNvPr>
          <p:cNvSpPr txBox="1"/>
          <p:nvPr/>
        </p:nvSpPr>
        <p:spPr>
          <a:xfrm>
            <a:off x="6278880" y="3202252"/>
            <a:ext cx="2481420" cy="372797"/>
          </a:xfrm>
          <a:prstGeom prst="rect">
            <a:avLst/>
          </a:prstGeom>
          <a:solidFill>
            <a:schemeClr val="bg1"/>
          </a:solidFill>
        </p:spPr>
        <p:txBody>
          <a:bodyPr wrap="square" lIns="0" tIns="0" rIns="0" bIns="0" rtlCol="0" anchor="t" anchorCtr="0">
            <a:noAutofit/>
          </a:bodyPr>
          <a:lstStyle/>
          <a:p>
            <a:pPr algn="l"/>
            <a:r>
              <a:rPr lang="el-GR" sz="1300" b="1" dirty="0">
                <a:solidFill>
                  <a:schemeClr val="tx1"/>
                </a:solidFill>
                <a:latin typeface="ECSquareSansPro-Regular"/>
              </a:rPr>
              <a:t>Ζωικό κεφάλαιο</a:t>
            </a:r>
          </a:p>
          <a:p>
            <a:pPr algn="l"/>
            <a:r>
              <a:rPr lang="el-GR" sz="900" dirty="0">
                <a:solidFill>
                  <a:schemeClr val="tx1"/>
                </a:solidFill>
                <a:latin typeface="ECSquareSansPro-Regular"/>
              </a:rPr>
              <a:t>(% του συνόλου των κτηνοτροφικών μονάδων. 2020)</a:t>
            </a:r>
          </a:p>
        </p:txBody>
      </p:sp>
      <p:sp>
        <p:nvSpPr>
          <p:cNvPr id="6162" name="TextBox 6161">
            <a:extLst>
              <a:ext uri="{FF2B5EF4-FFF2-40B4-BE49-F238E27FC236}">
                <a16:creationId xmlns:a16="http://schemas.microsoft.com/office/drawing/2014/main" id="{EBB5FB3B-471E-7D5C-B1EF-80C123B756B1}"/>
              </a:ext>
            </a:extLst>
          </p:cNvPr>
          <p:cNvSpPr txBox="1"/>
          <p:nvPr/>
        </p:nvSpPr>
        <p:spPr>
          <a:xfrm>
            <a:off x="8343488" y="6378715"/>
            <a:ext cx="311560" cy="99334"/>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Βοοειδή</a:t>
            </a:r>
          </a:p>
        </p:txBody>
      </p:sp>
      <p:sp>
        <p:nvSpPr>
          <p:cNvPr id="6163" name="TextBox 6162">
            <a:extLst>
              <a:ext uri="{FF2B5EF4-FFF2-40B4-BE49-F238E27FC236}">
                <a16:creationId xmlns:a16="http://schemas.microsoft.com/office/drawing/2014/main" id="{0F216A4C-EFF4-6FB0-9B67-84D1D0DDE41B}"/>
              </a:ext>
            </a:extLst>
          </p:cNvPr>
          <p:cNvSpPr txBox="1"/>
          <p:nvPr/>
        </p:nvSpPr>
        <p:spPr>
          <a:xfrm>
            <a:off x="8760300" y="6378714"/>
            <a:ext cx="250350" cy="118605"/>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Χοίροι</a:t>
            </a:r>
          </a:p>
        </p:txBody>
      </p:sp>
      <p:sp>
        <p:nvSpPr>
          <p:cNvPr id="6164" name="TextBox 6163">
            <a:extLst>
              <a:ext uri="{FF2B5EF4-FFF2-40B4-BE49-F238E27FC236}">
                <a16:creationId xmlns:a16="http://schemas.microsoft.com/office/drawing/2014/main" id="{797EF579-9CEF-92FA-D026-843A2A016AAD}"/>
              </a:ext>
            </a:extLst>
          </p:cNvPr>
          <p:cNvSpPr txBox="1"/>
          <p:nvPr/>
        </p:nvSpPr>
        <p:spPr>
          <a:xfrm>
            <a:off x="9105404" y="6378714"/>
            <a:ext cx="348562" cy="123685"/>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Πρόβατα</a:t>
            </a:r>
          </a:p>
        </p:txBody>
      </p:sp>
      <p:sp>
        <p:nvSpPr>
          <p:cNvPr id="6165" name="TextBox 6164">
            <a:extLst>
              <a:ext uri="{FF2B5EF4-FFF2-40B4-BE49-F238E27FC236}">
                <a16:creationId xmlns:a16="http://schemas.microsoft.com/office/drawing/2014/main" id="{479AFE50-EC97-3ED2-6D5E-4A8249CD3056}"/>
              </a:ext>
            </a:extLst>
          </p:cNvPr>
          <p:cNvSpPr txBox="1"/>
          <p:nvPr/>
        </p:nvSpPr>
        <p:spPr>
          <a:xfrm>
            <a:off x="9544867" y="6378715"/>
            <a:ext cx="304789" cy="99334"/>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Αίγες</a:t>
            </a:r>
          </a:p>
        </p:txBody>
      </p:sp>
      <p:sp>
        <p:nvSpPr>
          <p:cNvPr id="6166" name="TextBox 6165">
            <a:extLst>
              <a:ext uri="{FF2B5EF4-FFF2-40B4-BE49-F238E27FC236}">
                <a16:creationId xmlns:a16="http://schemas.microsoft.com/office/drawing/2014/main" id="{5331E4FC-5CCC-8F26-58E1-9DB2E92256E4}"/>
              </a:ext>
            </a:extLst>
          </p:cNvPr>
          <p:cNvSpPr txBox="1"/>
          <p:nvPr/>
        </p:nvSpPr>
        <p:spPr>
          <a:xfrm>
            <a:off x="9967959" y="6379698"/>
            <a:ext cx="413157" cy="115081"/>
          </a:xfrm>
          <a:prstGeom prst="rect">
            <a:avLst/>
          </a:prstGeom>
          <a:solidFill>
            <a:schemeClr val="bg1"/>
          </a:solidFill>
        </p:spPr>
        <p:txBody>
          <a:bodyPr wrap="square" lIns="0" tIns="0" rIns="0" bIns="0" rtlCol="0" anchor="t" anchorCtr="0">
            <a:noAutofit/>
          </a:bodyPr>
          <a:lstStyle/>
          <a:p>
            <a:pPr algn="l"/>
            <a:r>
              <a:rPr lang="el-GR" sz="650" b="1" dirty="0">
                <a:solidFill>
                  <a:schemeClr val="tx1"/>
                </a:solidFill>
                <a:latin typeface="EC Square Sans Pro" panose="020B0506040000020004" pitchFamily="34" charset="0"/>
              </a:rPr>
              <a:t>Πουλερικά</a:t>
            </a:r>
          </a:p>
        </p:txBody>
      </p:sp>
      <p:sp>
        <p:nvSpPr>
          <p:cNvPr id="6167" name="TextBox 6166">
            <a:extLst>
              <a:ext uri="{FF2B5EF4-FFF2-40B4-BE49-F238E27FC236}">
                <a16:creationId xmlns:a16="http://schemas.microsoft.com/office/drawing/2014/main" id="{69A344C8-62C1-CD62-7B8A-EEE537985DA0}"/>
              </a:ext>
            </a:extLst>
          </p:cNvPr>
          <p:cNvSpPr txBox="1"/>
          <p:nvPr/>
        </p:nvSpPr>
        <p:spPr>
          <a:xfrm rot="16200000">
            <a:off x="9170831" y="3454797"/>
            <a:ext cx="542226" cy="5318310"/>
          </a:xfrm>
          <a:prstGeom prst="rect">
            <a:avLst/>
          </a:prstGeom>
          <a:solidFill>
            <a:schemeClr val="bg1"/>
          </a:solidFill>
        </p:spPr>
        <p:txBody>
          <a:bodyPr wrap="square" lIns="0" tIns="0" rIns="0" bIns="0" rtlCol="0" anchor="t" anchorCtr="0">
            <a:noAutofit/>
          </a:bodyPr>
          <a:lstStyle/>
          <a:p>
            <a:pPr algn="r">
              <a:spcAft>
                <a:spcPts val="450"/>
              </a:spcAft>
            </a:pPr>
            <a:r>
              <a:rPr lang="el-GR" sz="800" dirty="0">
                <a:solidFill>
                  <a:schemeClr val="tx1"/>
                </a:solidFill>
                <a:latin typeface="EC Square Sans Pro" panose="020B0506040000020004" pitchFamily="34" charset="0"/>
              </a:rPr>
              <a:t>ΕΕ</a:t>
            </a:r>
          </a:p>
          <a:p>
            <a:pPr algn="r">
              <a:spcAft>
                <a:spcPts val="450"/>
              </a:spcAft>
            </a:pPr>
            <a:endParaRPr lang="en-US" sz="800" kern="1200" dirty="0">
              <a:solidFill>
                <a:schemeClr val="tx1"/>
              </a:solidFill>
              <a:latin typeface="ECSquareSansPro-Regular"/>
            </a:endParaRPr>
          </a:p>
          <a:p>
            <a:pPr algn="r">
              <a:spcAft>
                <a:spcPts val="450"/>
              </a:spcAft>
            </a:pPr>
            <a:r>
              <a:rPr lang="el-GR" sz="650" dirty="0">
                <a:solidFill>
                  <a:schemeClr val="tx1"/>
                </a:solidFill>
                <a:latin typeface="ECSquareSansPro-Regular"/>
              </a:rPr>
              <a:t>Λουξεμβούργο</a:t>
            </a:r>
          </a:p>
          <a:p>
            <a:pPr algn="r">
              <a:spcAft>
                <a:spcPts val="450"/>
              </a:spcAft>
            </a:pPr>
            <a:r>
              <a:rPr lang="el-GR" sz="800" dirty="0">
                <a:solidFill>
                  <a:schemeClr val="tx1"/>
                </a:solidFill>
                <a:latin typeface="ECSquareSansPro-Regular"/>
              </a:rPr>
              <a:t>Ιρλανδία</a:t>
            </a:r>
          </a:p>
          <a:p>
            <a:pPr algn="r">
              <a:spcAft>
                <a:spcPts val="450"/>
              </a:spcAft>
            </a:pPr>
            <a:r>
              <a:rPr lang="el-GR" sz="800" dirty="0">
                <a:solidFill>
                  <a:schemeClr val="tx1"/>
                </a:solidFill>
                <a:latin typeface="ECSquareSansPro-Regular"/>
              </a:rPr>
              <a:t>Σλοβενία</a:t>
            </a:r>
          </a:p>
          <a:p>
            <a:pPr algn="r">
              <a:spcAft>
                <a:spcPts val="450"/>
              </a:spcAft>
            </a:pPr>
            <a:r>
              <a:rPr lang="el-GR" sz="800" dirty="0">
                <a:solidFill>
                  <a:schemeClr val="tx1"/>
                </a:solidFill>
                <a:latin typeface="ECSquareSansPro-Regular"/>
              </a:rPr>
              <a:t>Λιθουανία</a:t>
            </a:r>
          </a:p>
          <a:p>
            <a:pPr algn="r">
              <a:spcAft>
                <a:spcPts val="450"/>
              </a:spcAft>
            </a:pPr>
            <a:r>
              <a:rPr lang="el-GR" sz="800" dirty="0">
                <a:solidFill>
                  <a:schemeClr val="tx1"/>
                </a:solidFill>
                <a:latin typeface="ECSquareSansPro-Regular"/>
              </a:rPr>
              <a:t>Γαλλία</a:t>
            </a:r>
          </a:p>
          <a:p>
            <a:pPr algn="r">
              <a:spcAft>
                <a:spcPts val="450"/>
              </a:spcAft>
            </a:pPr>
            <a:r>
              <a:rPr lang="el-GR" sz="800" dirty="0">
                <a:solidFill>
                  <a:schemeClr val="tx1"/>
                </a:solidFill>
                <a:latin typeface="ECSquareSansPro-Regular"/>
              </a:rPr>
              <a:t>Εσθονία</a:t>
            </a:r>
          </a:p>
          <a:p>
            <a:pPr algn="r">
              <a:spcAft>
                <a:spcPts val="450"/>
              </a:spcAft>
            </a:pPr>
            <a:r>
              <a:rPr lang="el-GR" sz="800" dirty="0">
                <a:solidFill>
                  <a:schemeClr val="tx1"/>
                </a:solidFill>
                <a:latin typeface="ECSquareSansPro-Regular"/>
              </a:rPr>
              <a:t>Λετονία</a:t>
            </a:r>
          </a:p>
          <a:p>
            <a:pPr algn="r">
              <a:spcAft>
                <a:spcPts val="450"/>
              </a:spcAft>
            </a:pPr>
            <a:r>
              <a:rPr lang="el-GR" sz="800" dirty="0">
                <a:solidFill>
                  <a:schemeClr val="tx1"/>
                </a:solidFill>
                <a:latin typeface="ECSquareSansPro-Regular"/>
              </a:rPr>
              <a:t>Τσεχία</a:t>
            </a:r>
          </a:p>
          <a:p>
            <a:pPr algn="r">
              <a:spcAft>
                <a:spcPts val="450"/>
              </a:spcAft>
            </a:pPr>
            <a:r>
              <a:rPr lang="el-GR" sz="800" dirty="0">
                <a:solidFill>
                  <a:schemeClr val="tx1"/>
                </a:solidFill>
                <a:latin typeface="ECSquareSansPro-Regular"/>
              </a:rPr>
              <a:t>Φινλανδία</a:t>
            </a:r>
          </a:p>
          <a:p>
            <a:pPr algn="r">
              <a:spcAft>
                <a:spcPts val="450"/>
              </a:spcAft>
            </a:pPr>
            <a:r>
              <a:rPr lang="el-GR" sz="800" dirty="0">
                <a:solidFill>
                  <a:schemeClr val="tx1"/>
                </a:solidFill>
                <a:latin typeface="ECSquareSansPro-Regular"/>
              </a:rPr>
              <a:t>Σουηδία</a:t>
            </a:r>
          </a:p>
          <a:p>
            <a:pPr algn="r">
              <a:spcAft>
                <a:spcPts val="450"/>
              </a:spcAft>
            </a:pPr>
            <a:r>
              <a:rPr lang="el-GR" sz="800" dirty="0">
                <a:solidFill>
                  <a:schemeClr val="tx1"/>
                </a:solidFill>
                <a:latin typeface="ECSquareSansPro-Regular"/>
              </a:rPr>
              <a:t>Αυστρία</a:t>
            </a:r>
          </a:p>
          <a:p>
            <a:pPr algn="r">
              <a:spcAft>
                <a:spcPts val="450"/>
              </a:spcAft>
            </a:pPr>
            <a:r>
              <a:rPr lang="el-GR" sz="800" dirty="0">
                <a:solidFill>
                  <a:schemeClr val="tx1"/>
                </a:solidFill>
                <a:latin typeface="ECSquareSansPro-Regular"/>
              </a:rPr>
              <a:t>Σλοβακία</a:t>
            </a:r>
          </a:p>
          <a:p>
            <a:pPr algn="r">
              <a:spcAft>
                <a:spcPts val="450"/>
              </a:spcAft>
            </a:pPr>
            <a:r>
              <a:rPr lang="el-GR" sz="800" dirty="0">
                <a:solidFill>
                  <a:schemeClr val="tx1"/>
                </a:solidFill>
                <a:latin typeface="ECSquareSansPro-Regular"/>
              </a:rPr>
              <a:t>Βουλγαρία</a:t>
            </a:r>
          </a:p>
          <a:p>
            <a:pPr algn="r">
              <a:spcAft>
                <a:spcPts val="450"/>
              </a:spcAft>
            </a:pPr>
            <a:r>
              <a:rPr lang="el-GR" sz="800" dirty="0">
                <a:solidFill>
                  <a:schemeClr val="tx1"/>
                </a:solidFill>
                <a:latin typeface="ECSquareSansPro-Regular"/>
              </a:rPr>
              <a:t>Γερμανία</a:t>
            </a:r>
          </a:p>
          <a:p>
            <a:pPr algn="r">
              <a:spcAft>
                <a:spcPts val="450"/>
              </a:spcAft>
            </a:pPr>
            <a:r>
              <a:rPr lang="el-GR" sz="800" dirty="0">
                <a:solidFill>
                  <a:schemeClr val="tx1"/>
                </a:solidFill>
                <a:latin typeface="ECSquareSansPro-Regular"/>
              </a:rPr>
              <a:t>Ιταλία</a:t>
            </a:r>
          </a:p>
          <a:p>
            <a:pPr algn="r">
              <a:spcAft>
                <a:spcPts val="450"/>
              </a:spcAft>
            </a:pPr>
            <a:r>
              <a:rPr lang="el-GR" sz="800" dirty="0">
                <a:solidFill>
                  <a:schemeClr val="tx1"/>
                </a:solidFill>
                <a:latin typeface="ECSquareSansPro-Regular"/>
              </a:rPr>
              <a:t>Πολωνία</a:t>
            </a:r>
          </a:p>
          <a:p>
            <a:pPr algn="r">
              <a:spcAft>
                <a:spcPts val="450"/>
              </a:spcAft>
            </a:pPr>
            <a:r>
              <a:rPr lang="el-GR" sz="800" dirty="0">
                <a:solidFill>
                  <a:schemeClr val="tx1"/>
                </a:solidFill>
                <a:latin typeface="ECSquareSansPro-Regular"/>
              </a:rPr>
              <a:t>Πορτογαλία</a:t>
            </a:r>
          </a:p>
          <a:p>
            <a:pPr algn="r">
              <a:spcAft>
                <a:spcPts val="450"/>
              </a:spcAft>
            </a:pPr>
            <a:r>
              <a:rPr lang="el-GR" sz="800" dirty="0">
                <a:solidFill>
                  <a:schemeClr val="tx1"/>
                </a:solidFill>
                <a:latin typeface="ECSquareSansPro-Regular"/>
              </a:rPr>
              <a:t>Βέλγιο</a:t>
            </a:r>
          </a:p>
          <a:p>
            <a:pPr algn="r">
              <a:spcAft>
                <a:spcPts val="450"/>
              </a:spcAft>
            </a:pPr>
            <a:r>
              <a:rPr lang="el-GR" sz="800" dirty="0">
                <a:solidFill>
                  <a:schemeClr val="tx1"/>
                </a:solidFill>
                <a:latin typeface="ECSquareSansPro-Regular"/>
              </a:rPr>
              <a:t>Ολλανδία</a:t>
            </a:r>
          </a:p>
          <a:p>
            <a:pPr algn="r">
              <a:spcAft>
                <a:spcPts val="450"/>
              </a:spcAft>
            </a:pPr>
            <a:r>
              <a:rPr lang="el-GR" sz="800" dirty="0">
                <a:solidFill>
                  <a:schemeClr val="tx1"/>
                </a:solidFill>
                <a:latin typeface="ECSquareSansPro-Regular"/>
              </a:rPr>
              <a:t>Κροατία</a:t>
            </a:r>
          </a:p>
          <a:p>
            <a:pPr algn="r">
              <a:spcAft>
                <a:spcPts val="450"/>
              </a:spcAft>
            </a:pPr>
            <a:r>
              <a:rPr lang="el-GR" sz="800" dirty="0">
                <a:solidFill>
                  <a:schemeClr val="tx1"/>
                </a:solidFill>
                <a:latin typeface="ECSquareSansPro-Regular"/>
              </a:rPr>
              <a:t>Ουγγαρία</a:t>
            </a:r>
          </a:p>
          <a:p>
            <a:pPr algn="r">
              <a:spcAft>
                <a:spcPts val="450"/>
              </a:spcAft>
            </a:pPr>
            <a:r>
              <a:rPr lang="el-GR" sz="800" dirty="0">
                <a:solidFill>
                  <a:schemeClr val="tx1"/>
                </a:solidFill>
                <a:latin typeface="ECSquareSansPro-Regular"/>
              </a:rPr>
              <a:t>Ρουμανία</a:t>
            </a:r>
          </a:p>
          <a:p>
            <a:pPr algn="r">
              <a:spcAft>
                <a:spcPts val="450"/>
              </a:spcAft>
            </a:pPr>
            <a:r>
              <a:rPr lang="el-GR" sz="800" dirty="0">
                <a:solidFill>
                  <a:schemeClr val="tx1"/>
                </a:solidFill>
                <a:latin typeface="ECSquareSansPro-Regular"/>
              </a:rPr>
              <a:t>Μάλτα</a:t>
            </a:r>
          </a:p>
          <a:p>
            <a:pPr algn="r">
              <a:spcAft>
                <a:spcPts val="450"/>
              </a:spcAft>
            </a:pPr>
            <a:r>
              <a:rPr lang="el-GR" sz="800" dirty="0">
                <a:solidFill>
                  <a:schemeClr val="tx1"/>
                </a:solidFill>
                <a:latin typeface="ECSquareSansPro-Regular"/>
              </a:rPr>
              <a:t>Κύπρος</a:t>
            </a:r>
          </a:p>
          <a:p>
            <a:pPr algn="r">
              <a:spcAft>
                <a:spcPts val="450"/>
              </a:spcAft>
            </a:pPr>
            <a:r>
              <a:rPr lang="el-GR" sz="800" dirty="0">
                <a:solidFill>
                  <a:schemeClr val="tx1"/>
                </a:solidFill>
                <a:latin typeface="ECSquareSansPro-Regular"/>
              </a:rPr>
              <a:t>Ισπανία</a:t>
            </a:r>
          </a:p>
          <a:p>
            <a:pPr algn="r">
              <a:spcAft>
                <a:spcPts val="450"/>
              </a:spcAft>
            </a:pPr>
            <a:r>
              <a:rPr lang="el-GR" sz="800" dirty="0">
                <a:solidFill>
                  <a:schemeClr val="tx1"/>
                </a:solidFill>
                <a:latin typeface="ECSquareSansPro-Regular"/>
              </a:rPr>
              <a:t>Δανία</a:t>
            </a:r>
          </a:p>
          <a:p>
            <a:pPr algn="r">
              <a:spcAft>
                <a:spcPts val="450"/>
              </a:spcAft>
            </a:pPr>
            <a:r>
              <a:rPr lang="el-GR" sz="800" dirty="0">
                <a:solidFill>
                  <a:schemeClr val="tx1"/>
                </a:solidFill>
                <a:latin typeface="ECSquareSansPro-Regular"/>
              </a:rPr>
              <a:t>Ελλάδα</a:t>
            </a:r>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2039600" y="6198501"/>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10542313" y="4599597"/>
            <a:ext cx="2916999" cy="2272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6168" name="TextBox 6167">
            <a:extLst>
              <a:ext uri="{FF2B5EF4-FFF2-40B4-BE49-F238E27FC236}">
                <a16:creationId xmlns:a16="http://schemas.microsoft.com/office/drawing/2014/main" id="{EC072648-13AF-3EE5-C7DD-2F30565FB88F}"/>
              </a:ext>
            </a:extLst>
          </p:cNvPr>
          <p:cNvSpPr txBox="1"/>
          <p:nvPr/>
        </p:nvSpPr>
        <p:spPr>
          <a:xfrm>
            <a:off x="6413932" y="6649981"/>
            <a:ext cx="2882465" cy="188429"/>
          </a:xfrm>
          <a:prstGeom prst="rect">
            <a:avLst/>
          </a:prstGeom>
          <a:solidFill>
            <a:schemeClr val="bg1"/>
          </a:solidFill>
        </p:spPr>
        <p:txBody>
          <a:bodyPr wrap="square" lIns="0" tIns="0" rIns="0" bIns="0" rtlCol="0" anchor="t" anchorCtr="0">
            <a:noAutofit/>
          </a:bodyPr>
          <a:lstStyle/>
          <a:p>
            <a:pPr algn="l"/>
            <a:r>
              <a:rPr lang="el-GR" sz="700" i="1" dirty="0">
                <a:solidFill>
                  <a:schemeClr val="tx1"/>
                </a:solidFill>
                <a:latin typeface="EC Square Sans Pro" panose="020B0506040000020004" pitchFamily="34" charset="0"/>
              </a:rPr>
              <a:t>Πηγή:</a:t>
            </a:r>
            <a:r>
              <a:rPr lang="el-GR" sz="700" dirty="0">
                <a:solidFill>
                  <a:schemeClr val="tx1"/>
                </a:solidFill>
                <a:latin typeface="EC Square Sans Pro" panose="020B0506040000020004" pitchFamily="34" charset="0"/>
              </a:rPr>
              <a:t> </a:t>
            </a:r>
            <a:r>
              <a:rPr lang="el-GR" sz="700" dirty="0" err="1">
                <a:solidFill>
                  <a:schemeClr val="tx1"/>
                </a:solidFill>
                <a:latin typeface="EC Square Sans Pro" panose="020B0506040000020004" pitchFamily="34" charset="0"/>
              </a:rPr>
              <a:t>Eurostat</a:t>
            </a:r>
            <a:r>
              <a:rPr lang="el-GR" sz="700" dirty="0">
                <a:solidFill>
                  <a:schemeClr val="tx1"/>
                </a:solidFill>
                <a:latin typeface="EC Square Sans Pro" panose="020B0506040000020004" pitchFamily="34" charset="0"/>
              </a:rPr>
              <a:t> (διαδικτυακός κωδικός δεδομένων </a:t>
            </a:r>
            <a:r>
              <a:rPr lang="el-GR" sz="700" dirty="0" err="1">
                <a:solidFill>
                  <a:schemeClr val="tx1"/>
                </a:solidFill>
                <a:latin typeface="EC Square Sans Pro" panose="020B0506040000020004" pitchFamily="34" charset="0"/>
              </a:rPr>
              <a:t>ef_tsk_main</a:t>
            </a:r>
            <a:r>
              <a:rPr lang="el-GR" sz="700" dirty="0">
                <a:solidFill>
                  <a:schemeClr val="tx1"/>
                </a:solidFill>
                <a:latin typeface="EC Square Sans Pro" panose="020B0506040000020004" pitchFamily="34" charset="0"/>
              </a:rPr>
              <a:t>)</a:t>
            </a:r>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4348924" y="1282134"/>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6169" name="TextBox 6168">
            <a:extLst>
              <a:ext uri="{FF2B5EF4-FFF2-40B4-BE49-F238E27FC236}">
                <a16:creationId xmlns:a16="http://schemas.microsoft.com/office/drawing/2014/main" id="{E349A429-8FB5-0944-E304-4A13FF47EA39}"/>
              </a:ext>
            </a:extLst>
          </p:cNvPr>
          <p:cNvSpPr txBox="1"/>
          <p:nvPr/>
        </p:nvSpPr>
        <p:spPr>
          <a:xfrm>
            <a:off x="9073631" y="2959346"/>
            <a:ext cx="2201812" cy="372797"/>
          </a:xfrm>
          <a:prstGeom prst="rect">
            <a:avLst/>
          </a:prstGeom>
          <a:solidFill>
            <a:schemeClr val="bg1"/>
          </a:solidFill>
        </p:spPr>
        <p:txBody>
          <a:bodyPr wrap="square" lIns="0" tIns="0" rIns="0" bIns="0" rtlCol="0" anchor="t" anchorCtr="0">
            <a:noAutofit/>
          </a:bodyPr>
          <a:lstStyle/>
          <a:p>
            <a:pPr algn="l"/>
            <a:r>
              <a:rPr lang="el-GR" sz="800" dirty="0">
                <a:solidFill>
                  <a:schemeClr val="tx1"/>
                </a:solidFill>
                <a:latin typeface="ECSquareSansPro-Regular"/>
              </a:rPr>
              <a:t>* Δεδομένα υδατοκαλλιέργειας σε τόνους</a:t>
            </a:r>
          </a:p>
          <a:p>
            <a:pPr algn="l"/>
            <a:r>
              <a:rPr lang="el-GR" sz="800" dirty="0">
                <a:solidFill>
                  <a:schemeClr val="tx1"/>
                </a:solidFill>
                <a:latin typeface="ECSquareSansPro-Regular"/>
              </a:rPr>
              <a:t>** 2016. Δεν υπάρχουν δεδομένα για το 2020, ούτε σωρευτικά δεδομένα</a:t>
            </a:r>
          </a:p>
        </p:txBody>
      </p:sp>
      <p:sp>
        <p:nvSpPr>
          <p:cNvPr id="17" name="TextBox 16">
            <a:extLst>
              <a:ext uri="{FF2B5EF4-FFF2-40B4-BE49-F238E27FC236}">
                <a16:creationId xmlns:a16="http://schemas.microsoft.com/office/drawing/2014/main" id="{8FFF722A-F6B2-C963-B67E-8A39EF3D1C79}"/>
              </a:ext>
            </a:extLst>
          </p:cNvPr>
          <p:cNvSpPr txBox="1"/>
          <p:nvPr/>
        </p:nvSpPr>
        <p:spPr>
          <a:xfrm>
            <a:off x="4150530" y="2694895"/>
            <a:ext cx="2146009" cy="266719"/>
          </a:xfrm>
          <a:prstGeom prst="rect">
            <a:avLst/>
          </a:prstGeom>
          <a:solidFill>
            <a:schemeClr val="bg1"/>
          </a:solidFill>
        </p:spPr>
        <p:txBody>
          <a:bodyPr wrap="square" lIns="0" tIns="0" rIns="0" bIns="0" rtlCol="0" anchor="b" anchorCtr="0">
            <a:noAutofit/>
          </a:bodyPr>
          <a:lstStyle/>
          <a:p>
            <a:pPr algn="l"/>
            <a:r>
              <a:rPr lang="el-GR" sz="800" i="1" dirty="0">
                <a:solidFill>
                  <a:schemeClr val="tx1"/>
                </a:solidFill>
                <a:latin typeface="EC Square Sans Pro" panose="020B0506040000020004" pitchFamily="34" charset="0"/>
              </a:rPr>
              <a:t>Πηγή:</a:t>
            </a:r>
            <a:r>
              <a:rPr lang="el-GR" sz="800" dirty="0">
                <a:solidFill>
                  <a:schemeClr val="tx1"/>
                </a:solidFill>
                <a:latin typeface="EC Square Sans Pro" panose="020B0506040000020004" pitchFamily="34" charset="0"/>
              </a:rPr>
              <a:t> </a:t>
            </a:r>
            <a:r>
              <a:rPr lang="el-GR" sz="800" dirty="0" err="1">
                <a:solidFill>
                  <a:schemeClr val="tx1"/>
                </a:solidFill>
                <a:latin typeface="EC Square Sans Pro" panose="020B0506040000020004" pitchFamily="34" charset="0"/>
              </a:rPr>
              <a:t>Eurostat</a:t>
            </a:r>
            <a:r>
              <a:rPr lang="el-GR" sz="800" dirty="0">
                <a:solidFill>
                  <a:schemeClr val="tx1"/>
                </a:solidFill>
                <a:latin typeface="EC Square Sans Pro" panose="020B0506040000020004" pitchFamily="34" charset="0"/>
              </a:rPr>
              <a:t> (διαδικτυακός κωδικός δεδομένων fish_aq2a)</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4994094" y="2642286"/>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699005" y="171817"/>
            <a:ext cx="8008938" cy="533400"/>
          </a:xfrm>
        </p:spPr>
        <p:txBody>
          <a:bodyPr>
            <a:normAutofit fontScale="85000" lnSpcReduction="10000"/>
          </a:bodyPr>
          <a:lstStyle/>
          <a:p>
            <a:pPr marL="0" indent="0">
              <a:buNone/>
            </a:pPr>
            <a:r>
              <a:rPr lang="el-GR" sz="2795" b="1" dirty="0">
                <a:latin typeface="ECSquareSansPro-Regular"/>
              </a:rPr>
              <a:t>Πωλήσεις κτηνιατρικών φαρμάκων στην ΕΛΛΑΔΑ</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3806094317"/>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el-GR" sz="2000" b="0" dirty="0">
                          <a:latin typeface="ECSquareSansPro-Regular"/>
                        </a:rPr>
                        <a:t>77</a:t>
                      </a:r>
                    </a:p>
                  </a:txBody>
                  <a:tcPr>
                    <a:noFill/>
                  </a:tcPr>
                </a:tc>
                <a:extLst>
                  <a:ext uri="{0D108BD9-81ED-4DB2-BD59-A6C34878D82A}">
                    <a16:rowId xmlns:a16="http://schemas.microsoft.com/office/drawing/2014/main" val="3960203558"/>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el-GR" sz="2000" b="0" dirty="0">
                          <a:latin typeface="ECSquareSansPro-Regular"/>
                        </a:rPr>
                        <a:t>100</a:t>
                      </a:r>
                    </a:p>
                  </a:txBody>
                  <a:tcPr>
                    <a:noFill/>
                  </a:tcPr>
                </a:tc>
                <a:extLst>
                  <a:ext uri="{0D108BD9-81ED-4DB2-BD59-A6C34878D82A}">
                    <a16:rowId xmlns:a16="http://schemas.microsoft.com/office/drawing/2014/main" val="311484526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el-GR" sz="2000" b="0" dirty="0">
                          <a:latin typeface="ECSquareSansPro-Regular"/>
                        </a:rPr>
                        <a:t>150</a:t>
                      </a:r>
                    </a:p>
                  </a:txBody>
                  <a:tcPr>
                    <a:noFill/>
                  </a:tcPr>
                </a:tc>
                <a:extLst>
                  <a:ext uri="{0D108BD9-81ED-4DB2-BD59-A6C34878D82A}">
                    <a16:rowId xmlns:a16="http://schemas.microsoft.com/office/drawing/2014/main" val="1869848636"/>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el-GR" sz="2000" b="0" dirty="0">
                          <a:latin typeface="ECSquareSansPro-Regular"/>
                        </a:rPr>
                        <a:t>680</a:t>
                      </a:r>
                    </a:p>
                  </a:txBody>
                  <a:tcPr>
                    <a:noFill/>
                  </a:tcPr>
                </a:tc>
                <a:extLst>
                  <a:ext uri="{0D108BD9-81ED-4DB2-BD59-A6C34878D82A}">
                    <a16:rowId xmlns:a16="http://schemas.microsoft.com/office/drawing/2014/main" val="4156667451"/>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el-GR" sz="2000" b="0" dirty="0">
                          <a:latin typeface="ECSquareSansPro-Regular"/>
                        </a:rPr>
                        <a:t>130</a:t>
                      </a:r>
                    </a:p>
                  </a:txBody>
                  <a:tcPr>
                    <a:noFill/>
                  </a:tcPr>
                </a:tc>
                <a:extLst>
                  <a:ext uri="{0D108BD9-81ED-4DB2-BD59-A6C34878D82A}">
                    <a16:rowId xmlns:a16="http://schemas.microsoft.com/office/drawing/2014/main" val="150076579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i="0" u="none" strike="noStrike" baseline="0" dirty="0">
                          <a:solidFill>
                            <a:schemeClr val="dk1"/>
                          </a:solidFill>
                          <a:latin typeface="ECSquareSansPro-Regular"/>
                          <a:ea typeface="+mn-ea"/>
                          <a:cs typeface="+mn-cs"/>
                        </a:rPr>
                        <a:t>     2	</a:t>
                      </a:r>
                    </a:p>
                    <a:p>
                      <a:pPr algn="l" rtl="0"/>
                      <a:endParaRPr lang="en-GB" sz="2000" b="0" dirty="0">
                        <a:latin typeface="ECSquareSansPro-Regular"/>
                      </a:endParaRPr>
                    </a:p>
                  </a:txBody>
                  <a:tcPr>
                    <a:noFill/>
                  </a:tcPr>
                </a:tc>
                <a:extLst>
                  <a:ext uri="{0D108BD9-81ED-4DB2-BD59-A6C34878D82A}">
                    <a16:rowId xmlns:a16="http://schemas.microsoft.com/office/drawing/2014/main" val="882644144"/>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el-GR" sz="2000" b="0" dirty="0">
                          <a:latin typeface="ECSquareSansPro-Regular"/>
                        </a:rPr>
                        <a:t>2</a:t>
                      </a:r>
                    </a:p>
                  </a:txBody>
                  <a:tcPr>
                    <a:noFill/>
                  </a:tcPr>
                </a:tc>
                <a:extLst>
                  <a:ext uri="{0D108BD9-81ED-4DB2-BD59-A6C34878D82A}">
                    <a16:rowId xmlns:a16="http://schemas.microsoft.com/office/drawing/2014/main" val="3157444402"/>
                  </a:ext>
                </a:extLst>
              </a:tr>
              <a:tr h="370840">
                <a:tc>
                  <a:txBody>
                    <a:bodyPr/>
                    <a:lstStyle/>
                    <a:p>
                      <a:pPr algn="ctr"/>
                      <a:r>
                        <a:rPr lang="el-GR" sz="2000" b="0" dirty="0">
                          <a:latin typeface="ECSquareSansPro-Regular"/>
                        </a:rPr>
                        <a:t>ΣΥΝΟΛΟ</a:t>
                      </a:r>
                    </a:p>
                  </a:txBody>
                  <a:tcPr>
                    <a:noFill/>
                  </a:tcPr>
                </a:tc>
                <a:tc>
                  <a:txBody>
                    <a:bodyPr/>
                    <a:lstStyle/>
                    <a:p>
                      <a:pPr algn="ctr"/>
                      <a:r>
                        <a:rPr lang="el-GR" sz="2000" b="0" dirty="0">
                          <a:latin typeface="ECSquareSansPro-Regular"/>
                        </a:rPr>
                        <a:t>1142</a:t>
                      </a: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l-GR" sz="1797" b="1" dirty="0">
                <a:solidFill>
                  <a:srgbClr val="003399"/>
                </a:solidFill>
              </a:rPr>
              <a:t>PCU</a:t>
            </a:r>
          </a:p>
          <a:p>
            <a:pPr algn="ctr"/>
            <a:r>
              <a:rPr lang="el-GR" sz="1098" b="1" dirty="0">
                <a:solidFill>
                  <a:srgbClr val="003399"/>
                </a:solidFill>
              </a:rPr>
              <a:t>2022 </a:t>
            </a:r>
            <a:r>
              <a:rPr lang="el-GR" sz="799" b="1" dirty="0">
                <a:solidFill>
                  <a:srgbClr val="003399"/>
                </a:solidFill>
              </a:rPr>
              <a:t>(1.000 τόνοι)</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8"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1005708"/>
            <a:ext cx="2409268" cy="292388"/>
          </a:xfrm>
          <a:prstGeom prst="rect">
            <a:avLst/>
          </a:prstGeom>
          <a:noFill/>
        </p:spPr>
        <p:txBody>
          <a:bodyPr wrap="square" rtlCol="0">
            <a:spAutoFit/>
          </a:bodyPr>
          <a:lstStyle/>
          <a:p>
            <a:pPr algn="ctr"/>
            <a:r>
              <a:rPr lang="el-GR" sz="1300" b="1" dirty="0">
                <a:solidFill>
                  <a:srgbClr val="003399"/>
                </a:solidFill>
              </a:rPr>
              <a:t>Πωλήσεις </a:t>
            </a:r>
            <a:r>
              <a:rPr lang="el-GR" sz="1300" b="1" dirty="0" err="1">
                <a:solidFill>
                  <a:srgbClr val="003399"/>
                </a:solidFill>
              </a:rPr>
              <a:t>αντιμικροβιακών</a:t>
            </a:r>
            <a:endParaRPr lang="el-GR" sz="1300" b="1" dirty="0">
              <a:solidFill>
                <a:srgbClr val="003399"/>
              </a:solidFill>
            </a:endParaRP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kern="1200"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l-GR" sz="1198" b="1" dirty="0">
                <a:solidFill>
                  <a:schemeClr val="lt1"/>
                </a:solidFill>
                <a:latin typeface="ECSquareSansPro-Regular"/>
              </a:rPr>
              <a:t>2018</a:t>
            </a:r>
          </a:p>
          <a:p>
            <a:pPr algn="ctr"/>
            <a:r>
              <a:rPr lang="el-GR" sz="1797" b="1" dirty="0">
                <a:solidFill>
                  <a:schemeClr val="lt1"/>
                </a:solidFill>
                <a:latin typeface="ECSquareSansPro-Regular"/>
              </a:rPr>
              <a:t>93,6 </a:t>
            </a:r>
            <a:r>
              <a:rPr lang="el-GR" sz="1797" b="1" dirty="0" err="1">
                <a:solidFill>
                  <a:schemeClr val="lt1"/>
                </a:solidFill>
                <a:latin typeface="ECSquareSansPro-Regular"/>
              </a:rPr>
              <a:t>mg</a:t>
            </a:r>
            <a:r>
              <a:rPr lang="el-GR" sz="1797" b="1" dirty="0">
                <a:solidFill>
                  <a:schemeClr val="lt1"/>
                </a:solidFill>
                <a:latin typeface="ECSquareSansPro-Regular"/>
              </a:rPr>
              <a:t>/</a:t>
            </a:r>
            <a:r>
              <a:rPr lang="el-GR" sz="1797" b="1" dirty="0" err="1">
                <a:solidFill>
                  <a:schemeClr val="lt1"/>
                </a:solidFill>
                <a:latin typeface="ECSquareSansPro-Regular"/>
              </a:rPr>
              <a:t>PCU</a:t>
            </a:r>
            <a:endParaRPr lang="el-GR" sz="1797" b="1" dirty="0">
              <a:solidFill>
                <a:schemeClr val="lt1"/>
              </a:solidFill>
              <a:latin typeface="ECSquareSansPro-Regular"/>
            </a:endParaRP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kern="1200"/>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l-GR" sz="1198" b="1" dirty="0">
                <a:solidFill>
                  <a:schemeClr val="lt1"/>
                </a:solidFill>
                <a:latin typeface="ECSquareSansPro-Regular"/>
              </a:rPr>
              <a:t>2022</a:t>
            </a:r>
          </a:p>
          <a:p>
            <a:pPr algn="ctr"/>
            <a:r>
              <a:rPr lang="el-GR" sz="3594" b="1" dirty="0">
                <a:solidFill>
                  <a:schemeClr val="lt1"/>
                </a:solidFill>
                <a:latin typeface="ECSquareSansPro-Regular"/>
              </a:rPr>
              <a:t>89,0 </a:t>
            </a:r>
            <a:r>
              <a:rPr lang="el-GR" sz="3594" b="1" dirty="0" err="1">
                <a:solidFill>
                  <a:schemeClr val="lt1"/>
                </a:solidFill>
                <a:latin typeface="ECSquareSansPro-Regular"/>
              </a:rPr>
              <a:t>mg</a:t>
            </a:r>
            <a:r>
              <a:rPr lang="el-GR" sz="3594" b="1" dirty="0">
                <a:solidFill>
                  <a:schemeClr val="lt1"/>
                </a:solidFill>
                <a:latin typeface="ECSquareSansPro-Regular"/>
              </a:rPr>
              <a:t>/</a:t>
            </a:r>
            <a:r>
              <a:rPr lang="el-GR" sz="3594" b="1" dirty="0" err="1">
                <a:solidFill>
                  <a:schemeClr val="lt1"/>
                </a:solidFill>
                <a:latin typeface="ECSquareSansPro-Regular"/>
              </a:rPr>
              <a:t>PCU</a:t>
            </a:r>
            <a:endParaRPr lang="el-GR" sz="3594" b="1" dirty="0">
              <a:solidFill>
                <a:schemeClr val="lt1"/>
              </a:solidFill>
              <a:latin typeface="ECSquareSansPro-Regular"/>
            </a:endParaRP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l-GR" sz="1597" b="1" dirty="0">
                <a:solidFill>
                  <a:srgbClr val="003399"/>
                </a:solidFill>
                <a:latin typeface="EC Square Sans Pro" panose="020B0506040000020004" pitchFamily="34" charset="0"/>
              </a:rPr>
              <a:t>-</a:t>
            </a:r>
            <a:r>
              <a:rPr lang="el-GR" sz="1597" b="1" dirty="0">
                <a:solidFill>
                  <a:srgbClr val="003399"/>
                </a:solidFill>
                <a:latin typeface="ECSquareSansPro-Regular"/>
              </a:rPr>
              <a:t>4,91</a:t>
            </a:r>
            <a:r>
              <a:rPr lang="el-GR" sz="1597" b="1" dirty="0">
                <a:solidFill>
                  <a:srgbClr val="003399"/>
                </a:solidFill>
                <a:latin typeface="EC Square Sans Pro" panose="020B0506040000020004" pitchFamily="34" charset="0"/>
              </a:rPr>
              <a:t>%</a:t>
            </a: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772400" y="860682"/>
            <a:ext cx="3571681" cy="368649"/>
          </a:xfrm>
          <a:prstGeom prst="rect">
            <a:avLst/>
          </a:prstGeom>
          <a:noFill/>
        </p:spPr>
        <p:txBody>
          <a:bodyPr wrap="square" rtlCol="0">
            <a:spAutoFit/>
          </a:bodyPr>
          <a:lstStyle/>
          <a:p>
            <a:pPr algn="ctr"/>
            <a:r>
              <a:rPr lang="el-GR" sz="1797" b="1" dirty="0">
                <a:solidFill>
                  <a:srgbClr val="003399"/>
                </a:solidFill>
              </a:rPr>
              <a:t>Τάσεις πωλήσεων (2010-2022)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6130" y="1323326"/>
            <a:ext cx="6167270" cy="3584273"/>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p:blipFill>
        <p:spPr>
          <a:xfrm>
            <a:off x="3248128" y="4971736"/>
            <a:ext cx="8791472" cy="1816414"/>
          </a:xfrm>
          <a:prstGeom prst="rect">
            <a:avLst/>
          </a:prstGeom>
        </p:spPr>
      </p:pic>
      <p:sp>
        <p:nvSpPr>
          <p:cNvPr id="2" name="TextBox 1">
            <a:extLst>
              <a:ext uri="{FF2B5EF4-FFF2-40B4-BE49-F238E27FC236}">
                <a16:creationId xmlns:a16="http://schemas.microsoft.com/office/drawing/2014/main" id="{EAE3596B-CDEF-B5D9-EA6A-C3D5C5413181}"/>
              </a:ext>
            </a:extLst>
          </p:cNvPr>
          <p:cNvSpPr txBox="1"/>
          <p:nvPr/>
        </p:nvSpPr>
        <p:spPr>
          <a:xfrm rot="16200000">
            <a:off x="5227632" y="2573329"/>
            <a:ext cx="1382879" cy="214161"/>
          </a:xfrm>
          <a:prstGeom prst="rect">
            <a:avLst/>
          </a:prstGeom>
          <a:solidFill>
            <a:schemeClr val="bg1"/>
          </a:solidFill>
        </p:spPr>
        <p:txBody>
          <a:bodyPr wrap="square" lIns="0" tIns="0" rIns="0" bIns="0" rtlCol="0" anchor="ctr" anchorCtr="0">
            <a:noAutofit/>
          </a:bodyPr>
          <a:lstStyle/>
          <a:p>
            <a:pPr algn="ctr"/>
            <a:r>
              <a:rPr lang="el-GR" sz="800">
                <a:solidFill>
                  <a:schemeClr val="tx1"/>
                </a:solidFill>
                <a:latin typeface="Arial" panose="020B0604020202020204" pitchFamily="34" charset="0"/>
                <a:cs typeface="Arial" panose="020B0604020202020204" pitchFamily="34" charset="0"/>
              </a:rPr>
              <a:t>Πωλήσεις (mg/PCU)</a:t>
            </a:r>
          </a:p>
        </p:txBody>
      </p:sp>
      <p:sp>
        <p:nvSpPr>
          <p:cNvPr id="4" name="TextBox 3">
            <a:extLst>
              <a:ext uri="{FF2B5EF4-FFF2-40B4-BE49-F238E27FC236}">
                <a16:creationId xmlns:a16="http://schemas.microsoft.com/office/drawing/2014/main" id="{0281B71F-A074-E095-A362-4FC6F438825A}"/>
              </a:ext>
            </a:extLst>
          </p:cNvPr>
          <p:cNvSpPr txBox="1"/>
          <p:nvPr/>
        </p:nvSpPr>
        <p:spPr>
          <a:xfrm rot="16200000">
            <a:off x="10776764" y="2550256"/>
            <a:ext cx="1580221" cy="260306"/>
          </a:xfrm>
          <a:prstGeom prst="rect">
            <a:avLst/>
          </a:prstGeom>
          <a:solidFill>
            <a:schemeClr val="bg1"/>
          </a:solidFill>
        </p:spPr>
        <p:txBody>
          <a:bodyPr wrap="square" lIns="0" tIns="0" rIns="0" bIns="0" rtlCol="0" anchor="ctr" anchorCtr="0">
            <a:noAutofit/>
          </a:bodyPr>
          <a:lstStyle/>
          <a:p>
            <a:pPr algn="ctr"/>
            <a:r>
              <a:rPr lang="el-GR" sz="800" dirty="0" err="1">
                <a:solidFill>
                  <a:schemeClr val="tx1"/>
                </a:solidFill>
                <a:latin typeface="Arial" panose="020B0604020202020204" pitchFamily="34" charset="0"/>
                <a:cs typeface="Arial" panose="020B0604020202020204" pitchFamily="34" charset="0"/>
              </a:rPr>
              <a:t>PCU</a:t>
            </a:r>
            <a:r>
              <a:rPr lang="el-GR" sz="800" dirty="0">
                <a:solidFill>
                  <a:schemeClr val="tx1"/>
                </a:solidFill>
                <a:latin typeface="Arial" panose="020B0604020202020204" pitchFamily="34" charset="0"/>
                <a:cs typeface="Arial" panose="020B0604020202020204" pitchFamily="34" charset="0"/>
              </a:rPr>
              <a:t> (1.000 τόνοι)</a:t>
            </a:r>
          </a:p>
        </p:txBody>
      </p:sp>
      <p:sp>
        <p:nvSpPr>
          <p:cNvPr id="9" name="TextBox 8">
            <a:extLst>
              <a:ext uri="{FF2B5EF4-FFF2-40B4-BE49-F238E27FC236}">
                <a16:creationId xmlns:a16="http://schemas.microsoft.com/office/drawing/2014/main" id="{134EDECC-922D-CCAB-07B1-CAFF30EE7393}"/>
              </a:ext>
            </a:extLst>
          </p:cNvPr>
          <p:cNvSpPr txBox="1"/>
          <p:nvPr/>
        </p:nvSpPr>
        <p:spPr>
          <a:xfrm>
            <a:off x="6081713" y="3836533"/>
            <a:ext cx="1233488" cy="601656"/>
          </a:xfrm>
          <a:prstGeom prst="rect">
            <a:avLst/>
          </a:prstGeom>
          <a:solidFill>
            <a:schemeClr val="bg1"/>
          </a:solidFill>
        </p:spPr>
        <p:txBody>
          <a:bodyPr wrap="square" lIns="0" tIns="0" rIns="0" bIns="0" rtlCol="0" anchor="t" anchorCtr="0">
            <a:noAutofit/>
          </a:bodyPr>
          <a:lstStyle/>
          <a:p>
            <a:pPr algn="l">
              <a:spcAft>
                <a:spcPts val="100"/>
              </a:spcAft>
            </a:pPr>
            <a:r>
              <a:rPr lang="el-GR" sz="550">
                <a:solidFill>
                  <a:schemeClr val="tx1"/>
                </a:solidFill>
                <a:latin typeface="Arial" panose="020B0604020202020204" pitchFamily="34" charset="0"/>
                <a:cs typeface="Arial" panose="020B0604020202020204" pitchFamily="34" charset="0"/>
              </a:rPr>
              <a:t>Τετρακυκλίνες</a:t>
            </a:r>
          </a:p>
          <a:p>
            <a:pPr algn="l">
              <a:spcAft>
                <a:spcPts val="100"/>
              </a:spcAft>
            </a:pPr>
            <a:r>
              <a:rPr lang="el-GR" sz="550">
                <a:solidFill>
                  <a:schemeClr val="tx1"/>
                </a:solidFill>
                <a:latin typeface="Arial" panose="020B0604020202020204" pitchFamily="34" charset="0"/>
                <a:cs typeface="Arial" panose="020B0604020202020204" pitchFamily="34" charset="0"/>
              </a:rPr>
              <a:t>Σουλφοναμίδες</a:t>
            </a:r>
          </a:p>
          <a:p>
            <a:pPr algn="l">
              <a:spcAft>
                <a:spcPts val="100"/>
              </a:spcAft>
            </a:pPr>
            <a:r>
              <a:rPr lang="el-GR" sz="550">
                <a:solidFill>
                  <a:schemeClr val="tx1"/>
                </a:solidFill>
                <a:latin typeface="Arial" panose="020B0604020202020204" pitchFamily="34" charset="0"/>
                <a:cs typeface="Arial" panose="020B0604020202020204" pitchFamily="34" charset="0"/>
              </a:rPr>
              <a:t>Πολυμυξίνες</a:t>
            </a:r>
          </a:p>
          <a:p>
            <a:pPr algn="l">
              <a:spcAft>
                <a:spcPts val="100"/>
              </a:spcAft>
            </a:pPr>
            <a:r>
              <a:rPr lang="el-GR" sz="550">
                <a:solidFill>
                  <a:schemeClr val="tx1"/>
                </a:solidFill>
                <a:latin typeface="Arial" panose="020B0604020202020204" pitchFamily="34" charset="0"/>
                <a:cs typeface="Arial" panose="020B0604020202020204" pitchFamily="34" charset="0"/>
              </a:rPr>
              <a:t>Λινκοσαμίδες</a:t>
            </a:r>
          </a:p>
          <a:p>
            <a:pPr algn="l">
              <a:spcAft>
                <a:spcPts val="100"/>
              </a:spcAft>
            </a:pPr>
            <a:r>
              <a:rPr lang="el-GR" sz="550">
                <a:solidFill>
                  <a:schemeClr val="tx1"/>
                </a:solidFill>
                <a:latin typeface="Arial" panose="020B0604020202020204" pitchFamily="34" charset="0"/>
                <a:cs typeface="Arial" panose="020B0604020202020204" pitchFamily="34" charset="0"/>
              </a:rPr>
              <a:t>Άλλα*</a:t>
            </a:r>
          </a:p>
          <a:p>
            <a:pPr algn="l">
              <a:spcAft>
                <a:spcPts val="100"/>
              </a:spcAft>
            </a:pPr>
            <a:r>
              <a:rPr lang="el-GR" sz="550">
                <a:solidFill>
                  <a:schemeClr val="tx1"/>
                </a:solidFill>
                <a:latin typeface="Arial" panose="020B0604020202020204" pitchFamily="34" charset="0"/>
                <a:cs typeface="Arial" panose="020B0604020202020204" pitchFamily="34" charset="0"/>
              </a:rPr>
              <a:t>ΣΥΝΟΛΟ PCU (τόνοι)</a:t>
            </a:r>
          </a:p>
        </p:txBody>
      </p:sp>
      <p:sp>
        <p:nvSpPr>
          <p:cNvPr id="17" name="TextBox 16">
            <a:extLst>
              <a:ext uri="{FF2B5EF4-FFF2-40B4-BE49-F238E27FC236}">
                <a16:creationId xmlns:a16="http://schemas.microsoft.com/office/drawing/2014/main" id="{C0DA6592-182D-4C83-BD7E-716C0B449A12}"/>
              </a:ext>
            </a:extLst>
          </p:cNvPr>
          <p:cNvSpPr txBox="1"/>
          <p:nvPr/>
        </p:nvSpPr>
        <p:spPr>
          <a:xfrm>
            <a:off x="3288595" y="5256396"/>
            <a:ext cx="517658" cy="124127"/>
          </a:xfrm>
          <a:prstGeom prst="rect">
            <a:avLst/>
          </a:prstGeom>
          <a:solidFill>
            <a:srgbClr val="C7CBE7"/>
          </a:solidFill>
        </p:spPr>
        <p:txBody>
          <a:bodyPr wrap="square" lIns="0" tIns="0" rIns="0" bIns="0" rtlCol="0" anchor="t" anchorCtr="0">
            <a:noAutofit/>
          </a:bodyPr>
          <a:lstStyle/>
          <a:p>
            <a:pPr algn="l"/>
            <a:r>
              <a:rPr lang="el-GR" sz="800" b="1">
                <a:solidFill>
                  <a:schemeClr val="tx1"/>
                </a:solidFill>
                <a:latin typeface="Arial" panose="020B0604020202020204" pitchFamily="34" charset="0"/>
                <a:cs typeface="Arial" panose="020B0604020202020204" pitchFamily="34" charset="0"/>
              </a:rPr>
              <a:t>Ελλάδα</a:t>
            </a:r>
          </a:p>
        </p:txBody>
      </p:sp>
      <p:sp>
        <p:nvSpPr>
          <p:cNvPr id="23" name="TextBox 22">
            <a:extLst>
              <a:ext uri="{FF2B5EF4-FFF2-40B4-BE49-F238E27FC236}">
                <a16:creationId xmlns:a16="http://schemas.microsoft.com/office/drawing/2014/main" id="{67846D5D-A7EE-F29C-B9F5-533B63CC8556}"/>
              </a:ext>
            </a:extLst>
          </p:cNvPr>
          <p:cNvSpPr txBox="1"/>
          <p:nvPr/>
        </p:nvSpPr>
        <p:spPr>
          <a:xfrm>
            <a:off x="4040598" y="5275236"/>
            <a:ext cx="1039260" cy="121718"/>
          </a:xfrm>
          <a:prstGeom prst="rect">
            <a:avLst/>
          </a:prstGeom>
          <a:solidFill>
            <a:srgbClr val="C7CBE7"/>
          </a:solidFill>
        </p:spPr>
        <p:txBody>
          <a:bodyPr wrap="square" lIns="0" tIns="0" rIns="0" bIns="0" rtlCol="0" anchor="t" anchorCtr="0">
            <a:noAutofit/>
          </a:bodyPr>
          <a:lstStyle/>
          <a:p>
            <a:pPr algn="ctr"/>
            <a:r>
              <a:rPr lang="el-GR" sz="800" b="1">
                <a:solidFill>
                  <a:schemeClr val="tx1"/>
                </a:solidFill>
                <a:latin typeface="Arial" panose="020B0604020202020204" pitchFamily="34" charset="0"/>
                <a:cs typeface="Arial" panose="020B0604020202020204" pitchFamily="34" charset="0"/>
              </a:rPr>
              <a:t>Συνολικές πωλήσεις</a:t>
            </a:r>
          </a:p>
        </p:txBody>
      </p:sp>
      <p:sp>
        <p:nvSpPr>
          <p:cNvPr id="25" name="TextBox 24">
            <a:extLst>
              <a:ext uri="{FF2B5EF4-FFF2-40B4-BE49-F238E27FC236}">
                <a16:creationId xmlns:a16="http://schemas.microsoft.com/office/drawing/2014/main" id="{3E41DEA6-C39F-B17C-5AD1-209A4DB53295}"/>
              </a:ext>
            </a:extLst>
          </p:cNvPr>
          <p:cNvSpPr txBox="1"/>
          <p:nvPr/>
        </p:nvSpPr>
        <p:spPr>
          <a:xfrm>
            <a:off x="4040598" y="5719460"/>
            <a:ext cx="1039260" cy="265999"/>
          </a:xfrm>
          <a:prstGeom prst="rect">
            <a:avLst/>
          </a:prstGeom>
          <a:solidFill>
            <a:srgbClr val="F0F2F9"/>
          </a:solidFill>
        </p:spPr>
        <p:txBody>
          <a:bodyPr wrap="square" lIns="0" tIns="0" rIns="0" bIns="0" rtlCol="0" anchor="ctr" anchorCtr="0">
            <a:noAutofit/>
          </a:bodyPr>
          <a:lstStyle/>
          <a:p>
            <a:pPr algn="ctr"/>
            <a:r>
              <a:rPr lang="el-GR" sz="700">
                <a:solidFill>
                  <a:schemeClr val="tx1"/>
                </a:solidFill>
                <a:latin typeface="Arial" panose="020B0604020202020204" pitchFamily="34" charset="0"/>
                <a:cs typeface="Arial" panose="020B0604020202020204" pitchFamily="34" charset="0"/>
              </a:rPr>
              <a:t>Κεφαλοσπορίνες 3ης και 4ης γενιάς</a:t>
            </a:r>
          </a:p>
        </p:txBody>
      </p:sp>
      <p:sp>
        <p:nvSpPr>
          <p:cNvPr id="27" name="TextBox 26">
            <a:extLst>
              <a:ext uri="{FF2B5EF4-FFF2-40B4-BE49-F238E27FC236}">
                <a16:creationId xmlns:a16="http://schemas.microsoft.com/office/drawing/2014/main" id="{0AD4ECE5-D2B4-6993-5F97-A4B75F2C7214}"/>
              </a:ext>
            </a:extLst>
          </p:cNvPr>
          <p:cNvSpPr txBox="1"/>
          <p:nvPr/>
        </p:nvSpPr>
        <p:spPr>
          <a:xfrm>
            <a:off x="4024953" y="6060691"/>
            <a:ext cx="1070550" cy="265999"/>
          </a:xfrm>
          <a:prstGeom prst="rect">
            <a:avLst/>
          </a:prstGeom>
          <a:solidFill>
            <a:srgbClr val="F0F2F9"/>
          </a:solidFill>
        </p:spPr>
        <p:txBody>
          <a:bodyPr wrap="square" lIns="0" tIns="0" rIns="0" bIns="0" rtlCol="0" anchor="ctr" anchorCtr="0">
            <a:noAutofit/>
          </a:bodyPr>
          <a:lstStyle/>
          <a:p>
            <a:pPr algn="ctr"/>
            <a:r>
              <a:rPr lang="el-GR" sz="700" dirty="0" err="1">
                <a:solidFill>
                  <a:schemeClr val="tx1"/>
                </a:solidFill>
                <a:latin typeface="Arial" panose="020B0604020202020204" pitchFamily="34" charset="0"/>
                <a:cs typeface="Arial" panose="020B0604020202020204" pitchFamily="34" charset="0"/>
              </a:rPr>
              <a:t>Κινολόνες</a:t>
            </a:r>
            <a:endParaRPr lang="el-GR" sz="700" dirty="0">
              <a:solidFill>
                <a:schemeClr val="tx1"/>
              </a:solidFill>
              <a:latin typeface="Arial" panose="020B0604020202020204" pitchFamily="34" charset="0"/>
              <a:cs typeface="Arial" panose="020B0604020202020204" pitchFamily="34" charset="0"/>
            </a:endParaRPr>
          </a:p>
          <a:p>
            <a:pPr algn="ctr"/>
            <a:r>
              <a:rPr lang="el-GR" sz="700" dirty="0">
                <a:solidFill>
                  <a:schemeClr val="tx1"/>
                </a:solidFill>
                <a:latin typeface="Arial" panose="020B0604020202020204" pitchFamily="34" charset="0"/>
                <a:cs typeface="Arial" panose="020B0604020202020204" pitchFamily="34" charset="0"/>
              </a:rPr>
              <a:t>(% </a:t>
            </a:r>
            <a:r>
              <a:rPr lang="el-GR" sz="700" dirty="0" err="1">
                <a:solidFill>
                  <a:schemeClr val="tx1"/>
                </a:solidFill>
                <a:latin typeface="Arial" panose="020B0604020202020204" pitchFamily="34" charset="0"/>
                <a:cs typeface="Arial" panose="020B0604020202020204" pitchFamily="34" charset="0"/>
              </a:rPr>
              <a:t>φθοροκινολόνες</a:t>
            </a:r>
            <a:r>
              <a:rPr lang="el-GR" sz="700" dirty="0">
                <a:solidFill>
                  <a:schemeClr val="tx1"/>
                </a:solidFill>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EF359627-E6A4-3FC5-C418-510F55BD6055}"/>
              </a:ext>
            </a:extLst>
          </p:cNvPr>
          <p:cNvSpPr txBox="1"/>
          <p:nvPr/>
        </p:nvSpPr>
        <p:spPr>
          <a:xfrm>
            <a:off x="4058192" y="6474606"/>
            <a:ext cx="927872" cy="196527"/>
          </a:xfrm>
          <a:prstGeom prst="rect">
            <a:avLst/>
          </a:prstGeom>
          <a:solidFill>
            <a:srgbClr val="F0F2F9"/>
          </a:solidFill>
        </p:spPr>
        <p:txBody>
          <a:bodyPr wrap="square" lIns="0" tIns="0" rIns="0" bIns="0" rtlCol="0" anchor="ctr" anchorCtr="0">
            <a:noAutofit/>
          </a:bodyPr>
          <a:lstStyle/>
          <a:p>
            <a:pPr algn="ctr"/>
            <a:r>
              <a:rPr lang="el-GR" sz="700">
                <a:solidFill>
                  <a:schemeClr val="tx1"/>
                </a:solidFill>
                <a:latin typeface="Arial" panose="020B0604020202020204" pitchFamily="34" charset="0"/>
                <a:cs typeface="Arial" panose="020B0604020202020204" pitchFamily="34" charset="0"/>
              </a:rPr>
              <a:t>Πολυμυξίνες</a:t>
            </a:r>
          </a:p>
        </p:txBody>
      </p:sp>
      <p:sp>
        <p:nvSpPr>
          <p:cNvPr id="29" name="TextBox 28">
            <a:extLst>
              <a:ext uri="{FF2B5EF4-FFF2-40B4-BE49-F238E27FC236}">
                <a16:creationId xmlns:a16="http://schemas.microsoft.com/office/drawing/2014/main" id="{67E25AB2-3592-1D1C-493E-ADC7ED7A6600}"/>
              </a:ext>
            </a:extLst>
          </p:cNvPr>
          <p:cNvSpPr txBox="1"/>
          <p:nvPr/>
        </p:nvSpPr>
        <p:spPr>
          <a:xfrm>
            <a:off x="7624813" y="3849750"/>
            <a:ext cx="1962099" cy="601656"/>
          </a:xfrm>
          <a:prstGeom prst="rect">
            <a:avLst/>
          </a:prstGeom>
          <a:solidFill>
            <a:schemeClr val="bg1"/>
          </a:solidFill>
        </p:spPr>
        <p:txBody>
          <a:bodyPr wrap="square" lIns="0" tIns="0" rIns="0" bIns="0" rtlCol="0" anchor="t" anchorCtr="0">
            <a:noAutofit/>
          </a:bodyPr>
          <a:lstStyle/>
          <a:p>
            <a:pPr algn="l">
              <a:spcAft>
                <a:spcPts val="100"/>
              </a:spcAft>
            </a:pPr>
            <a:r>
              <a:rPr lang="el-GR" sz="550">
                <a:solidFill>
                  <a:schemeClr val="tx1"/>
                </a:solidFill>
                <a:latin typeface="Arial" panose="020B0604020202020204" pitchFamily="34" charset="0"/>
                <a:cs typeface="Arial" panose="020B0604020202020204" pitchFamily="34" charset="0"/>
              </a:rPr>
              <a:t>πενικιλίνες</a:t>
            </a:r>
          </a:p>
          <a:p>
            <a:pPr algn="l">
              <a:spcAft>
                <a:spcPts val="100"/>
              </a:spcAft>
            </a:pPr>
            <a:r>
              <a:rPr lang="el-GR" sz="550">
                <a:solidFill>
                  <a:schemeClr val="tx1"/>
                </a:solidFill>
                <a:latin typeface="Arial" panose="020B0604020202020204" pitchFamily="34" charset="0"/>
                <a:cs typeface="Arial" panose="020B0604020202020204" pitchFamily="34" charset="0"/>
              </a:rPr>
              <a:t>Μακρολίδες</a:t>
            </a:r>
          </a:p>
          <a:p>
            <a:pPr algn="l">
              <a:spcAft>
                <a:spcPts val="100"/>
              </a:spcAft>
            </a:pPr>
            <a:r>
              <a:rPr lang="el-GR" sz="550">
                <a:solidFill>
                  <a:schemeClr val="tx1"/>
                </a:solidFill>
                <a:latin typeface="Arial" panose="020B0604020202020204" pitchFamily="34" charset="0"/>
                <a:cs typeface="Arial" panose="020B0604020202020204" pitchFamily="34" charset="0"/>
              </a:rPr>
              <a:t>Πλευροιμουτιλίνες</a:t>
            </a:r>
          </a:p>
          <a:p>
            <a:pPr algn="l">
              <a:spcAft>
                <a:spcPts val="100"/>
              </a:spcAft>
            </a:pPr>
            <a:r>
              <a:rPr lang="el-GR" sz="550">
                <a:solidFill>
                  <a:schemeClr val="tx1"/>
                </a:solidFill>
                <a:latin typeface="Arial" panose="020B0604020202020204" pitchFamily="34" charset="0"/>
                <a:cs typeface="Arial" panose="020B0604020202020204" pitchFamily="34" charset="0"/>
              </a:rPr>
              <a:t>Τριμεθοπρίμη</a:t>
            </a:r>
          </a:p>
          <a:p>
            <a:pPr algn="l">
              <a:spcAft>
                <a:spcPts val="100"/>
              </a:spcAft>
            </a:pPr>
            <a:r>
              <a:rPr lang="el-GR" sz="550">
                <a:solidFill>
                  <a:schemeClr val="tx1"/>
                </a:solidFill>
                <a:latin typeface="Arial" panose="020B0604020202020204" pitchFamily="34" charset="0"/>
                <a:cs typeface="Arial" panose="020B0604020202020204" pitchFamily="34" charset="0"/>
              </a:rPr>
              <a:t>Κεφαλοσπορίνες 3ης και 4ης γενιάς</a:t>
            </a:r>
          </a:p>
        </p:txBody>
      </p:sp>
      <p:sp>
        <p:nvSpPr>
          <p:cNvPr id="30" name="TextBox 29">
            <a:extLst>
              <a:ext uri="{FF2B5EF4-FFF2-40B4-BE49-F238E27FC236}">
                <a16:creationId xmlns:a16="http://schemas.microsoft.com/office/drawing/2014/main" id="{A65443BB-7663-434D-A85B-C72D90A62D52}"/>
              </a:ext>
            </a:extLst>
          </p:cNvPr>
          <p:cNvSpPr txBox="1"/>
          <p:nvPr/>
        </p:nvSpPr>
        <p:spPr>
          <a:xfrm>
            <a:off x="9872653" y="3849751"/>
            <a:ext cx="2043122" cy="601656"/>
          </a:xfrm>
          <a:prstGeom prst="rect">
            <a:avLst/>
          </a:prstGeom>
          <a:solidFill>
            <a:schemeClr val="bg1"/>
          </a:solidFill>
        </p:spPr>
        <p:txBody>
          <a:bodyPr wrap="square" lIns="0" tIns="0" rIns="0" bIns="0" rtlCol="0" anchor="t" anchorCtr="0">
            <a:noAutofit/>
          </a:bodyPr>
          <a:lstStyle/>
          <a:p>
            <a:pPr algn="l">
              <a:spcAft>
                <a:spcPts val="100"/>
              </a:spcAft>
            </a:pPr>
            <a:r>
              <a:rPr lang="el-GR" sz="550">
                <a:solidFill>
                  <a:schemeClr val="tx1"/>
                </a:solidFill>
                <a:latin typeface="Arial" panose="020B0604020202020204" pitchFamily="34" charset="0"/>
                <a:cs typeface="Arial" panose="020B0604020202020204" pitchFamily="34" charset="0"/>
              </a:rPr>
              <a:t>Αμινογλυκοσίδες</a:t>
            </a:r>
          </a:p>
          <a:p>
            <a:pPr algn="l">
              <a:spcAft>
                <a:spcPts val="100"/>
              </a:spcAft>
            </a:pPr>
            <a:r>
              <a:rPr lang="el-GR" sz="550">
                <a:solidFill>
                  <a:schemeClr val="tx1"/>
                </a:solidFill>
                <a:latin typeface="Arial" panose="020B0604020202020204" pitchFamily="34" charset="0"/>
                <a:cs typeface="Arial" panose="020B0604020202020204" pitchFamily="34" charset="0"/>
              </a:rPr>
              <a:t>Φθοροκινολόνες</a:t>
            </a:r>
          </a:p>
          <a:p>
            <a:pPr algn="l">
              <a:spcAft>
                <a:spcPts val="100"/>
              </a:spcAft>
            </a:pPr>
            <a:r>
              <a:rPr lang="el-GR" sz="550">
                <a:solidFill>
                  <a:schemeClr val="tx1"/>
                </a:solidFill>
                <a:latin typeface="Arial" panose="020B0604020202020204" pitchFamily="34" charset="0"/>
                <a:cs typeface="Arial" panose="020B0604020202020204" pitchFamily="34" charset="0"/>
              </a:rPr>
              <a:t>Αμφενικόλες</a:t>
            </a:r>
          </a:p>
          <a:p>
            <a:pPr algn="l">
              <a:spcAft>
                <a:spcPts val="100"/>
              </a:spcAft>
            </a:pPr>
            <a:r>
              <a:rPr lang="el-GR" sz="550">
                <a:solidFill>
                  <a:schemeClr val="tx1"/>
                </a:solidFill>
                <a:latin typeface="Arial" panose="020B0604020202020204" pitchFamily="34" charset="0"/>
                <a:cs typeface="Arial" panose="020B0604020202020204" pitchFamily="34" charset="0"/>
              </a:rPr>
              <a:t>Άλλες κινολόνες</a:t>
            </a:r>
          </a:p>
          <a:p>
            <a:pPr algn="l">
              <a:spcAft>
                <a:spcPts val="100"/>
              </a:spcAft>
            </a:pPr>
            <a:r>
              <a:rPr lang="el-GR" sz="550">
                <a:solidFill>
                  <a:schemeClr val="tx1"/>
                </a:solidFill>
                <a:latin typeface="Arial" panose="020B0604020202020204" pitchFamily="34" charset="0"/>
                <a:cs typeface="Arial" panose="020B0604020202020204" pitchFamily="34" charset="0"/>
              </a:rPr>
              <a:t>Κεφαλοσπορίνες 1ης και 2ης γενιάς</a:t>
            </a:r>
          </a:p>
        </p:txBody>
      </p:sp>
      <p:sp>
        <p:nvSpPr>
          <p:cNvPr id="32" name="TextBox 31">
            <a:extLst>
              <a:ext uri="{FF2B5EF4-FFF2-40B4-BE49-F238E27FC236}">
                <a16:creationId xmlns:a16="http://schemas.microsoft.com/office/drawing/2014/main" id="{569378F6-6C84-B647-DF41-24431DA71CD9}"/>
              </a:ext>
            </a:extLst>
          </p:cNvPr>
          <p:cNvSpPr txBox="1"/>
          <p:nvPr/>
        </p:nvSpPr>
        <p:spPr>
          <a:xfrm>
            <a:off x="5861616" y="1323326"/>
            <a:ext cx="5263583" cy="196233"/>
          </a:xfrm>
          <a:prstGeom prst="rect">
            <a:avLst/>
          </a:prstGeom>
          <a:solidFill>
            <a:schemeClr val="bg1"/>
          </a:solidFill>
        </p:spPr>
        <p:txBody>
          <a:bodyPr wrap="square" lIns="0" tIns="0" rIns="0" bIns="0" rtlCol="0" anchor="t" anchorCtr="0">
            <a:noAutofit/>
          </a:bodyPr>
          <a:lstStyle/>
          <a:p>
            <a:pPr algn="l">
              <a:spcAft>
                <a:spcPts val="100"/>
              </a:spcAft>
            </a:pPr>
            <a:r>
              <a:rPr lang="el-GR" sz="850" b="1" dirty="0">
                <a:solidFill>
                  <a:srgbClr val="01479E"/>
                </a:solidFill>
                <a:latin typeface="Verdana" panose="020B0604030504040204" pitchFamily="34" charset="0"/>
                <a:ea typeface="Verdana" panose="020B0604030504040204" pitchFamily="34" charset="0"/>
                <a:cs typeface="Arial" panose="020B0604020202020204" pitchFamily="34" charset="0"/>
              </a:rPr>
              <a:t>Τάσεις πωλήσεων ανά κατηγορία αντιβιοτικών (</a:t>
            </a:r>
            <a:r>
              <a:rPr lang="el-GR" sz="850" b="1" dirty="0" err="1">
                <a:solidFill>
                  <a:srgbClr val="01479E"/>
                </a:solidFill>
                <a:latin typeface="Verdana" panose="020B0604030504040204" pitchFamily="34" charset="0"/>
                <a:ea typeface="Verdana" panose="020B0604030504040204" pitchFamily="34" charset="0"/>
                <a:cs typeface="Arial" panose="020B0604020202020204" pitchFamily="34" charset="0"/>
              </a:rPr>
              <a:t>mg</a:t>
            </a:r>
            <a:r>
              <a:rPr lang="el-GR" sz="850" b="1" dirty="0">
                <a:solidFill>
                  <a:srgbClr val="01479E"/>
                </a:solidFill>
                <a:latin typeface="Verdana" panose="020B0604030504040204" pitchFamily="34" charset="0"/>
                <a:ea typeface="Verdana" panose="020B0604030504040204" pitchFamily="34" charset="0"/>
                <a:cs typeface="Arial" panose="020B0604020202020204" pitchFamily="34" charset="0"/>
              </a:rPr>
              <a:t>/</a:t>
            </a:r>
            <a:r>
              <a:rPr lang="el-GR" sz="850" b="1" dirty="0" err="1">
                <a:solidFill>
                  <a:srgbClr val="01479E"/>
                </a:solidFill>
                <a:latin typeface="Verdana" panose="020B0604030504040204" pitchFamily="34" charset="0"/>
                <a:ea typeface="Verdana" panose="020B0604030504040204" pitchFamily="34" charset="0"/>
                <a:cs typeface="Arial" panose="020B0604020202020204" pitchFamily="34" charset="0"/>
              </a:rPr>
              <a:t>PCU</a:t>
            </a:r>
            <a:r>
              <a:rPr lang="el-GR" sz="850" b="1" dirty="0">
                <a:solidFill>
                  <a:srgbClr val="01479E"/>
                </a:solidFill>
                <a:latin typeface="Verdana" panose="020B0604030504040204" pitchFamily="34" charset="0"/>
                <a:ea typeface="Verdana" panose="020B0604030504040204" pitchFamily="34" charset="0"/>
                <a:cs typeface="Arial" panose="020B0604020202020204" pitchFamily="34" charset="0"/>
              </a:rPr>
              <a:t>) από το 2015 έως το 2022</a:t>
            </a:r>
            <a:r>
              <a:rPr lang="el-GR" sz="850" b="1" baseline="30000" dirty="0">
                <a:solidFill>
                  <a:srgbClr val="01479E"/>
                </a:solidFill>
                <a:latin typeface="Verdana" panose="020B0604030504040204" pitchFamily="34" charset="0"/>
                <a:ea typeface="Verdana" panose="020B0604030504040204" pitchFamily="34" charset="0"/>
                <a:cs typeface="Arial" panose="020B0604020202020204" pitchFamily="34" charset="0"/>
              </a:rPr>
              <a:t>1</a:t>
            </a:r>
          </a:p>
        </p:txBody>
      </p:sp>
      <p:sp>
        <p:nvSpPr>
          <p:cNvPr id="33" name="TextBox 32">
            <a:extLst>
              <a:ext uri="{FF2B5EF4-FFF2-40B4-BE49-F238E27FC236}">
                <a16:creationId xmlns:a16="http://schemas.microsoft.com/office/drawing/2014/main" id="{137CACBF-5FB0-10E6-B1DB-08787DBD3FC6}"/>
              </a:ext>
            </a:extLst>
          </p:cNvPr>
          <p:cNvSpPr txBox="1"/>
          <p:nvPr/>
        </p:nvSpPr>
        <p:spPr>
          <a:xfrm>
            <a:off x="5835803" y="4459462"/>
            <a:ext cx="5508278" cy="343018"/>
          </a:xfrm>
          <a:prstGeom prst="rect">
            <a:avLst/>
          </a:prstGeom>
          <a:solidFill>
            <a:schemeClr val="bg1"/>
          </a:solidFill>
        </p:spPr>
        <p:txBody>
          <a:bodyPr wrap="square" lIns="0" tIns="0" rIns="0" bIns="0" rtlCol="0" anchor="t" anchorCtr="0">
            <a:noAutofit/>
          </a:bodyPr>
          <a:lstStyle/>
          <a:p>
            <a:pPr marL="90488" indent="-90488" algn="l">
              <a:spcAft>
                <a:spcPts val="100"/>
              </a:spcAft>
            </a:pPr>
            <a:r>
              <a:rPr lang="el-GR" sz="700" baseline="30000" dirty="0">
                <a:solidFill>
                  <a:schemeClr val="tx1"/>
                </a:solidFill>
                <a:latin typeface="Verdana" panose="020B0604030504040204" pitchFamily="34" charset="0"/>
                <a:ea typeface="Verdana" panose="020B0604030504040204" pitchFamily="34" charset="0"/>
                <a:cs typeface="Arial" panose="020B0604020202020204" pitchFamily="34" charset="0"/>
              </a:rPr>
              <a:t>1</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	Τα δεδομένα πωλήσεων ταξινομήθηκαν από το υψηλότερο στο χαμηλότερο το 2022.</a:t>
            </a:r>
          </a:p>
          <a:p>
            <a:pPr marL="90488" indent="-90488" algn="l">
              <a:spcAft>
                <a:spcPts val="100"/>
              </a:spcAft>
            </a:pPr>
            <a:r>
              <a:rPr lang="el-GR" sz="700" baseline="30000" dirty="0">
                <a:solidFill>
                  <a:schemeClr val="tx1"/>
                </a:solidFill>
                <a:latin typeface="Verdana" panose="020B0604030504040204" pitchFamily="34" charset="0"/>
                <a:ea typeface="Verdana" panose="020B0604030504040204" pitchFamily="34" charset="0"/>
                <a:cs typeface="Arial" panose="020B0604020202020204" pitchFamily="34" charset="0"/>
              </a:rPr>
              <a:t>*</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	Η κατηγορία «Άλλα» περιλαμβάνει τις πωλήσεις </a:t>
            </a:r>
            <a:r>
              <a:rPr lang="el-GR" sz="700" dirty="0" err="1">
                <a:solidFill>
                  <a:schemeClr val="tx1"/>
                </a:solidFill>
                <a:latin typeface="Verdana" panose="020B0604030504040204" pitchFamily="34" charset="0"/>
                <a:ea typeface="Verdana" panose="020B0604030504040204" pitchFamily="34" charset="0"/>
                <a:cs typeface="Arial" panose="020B0604020202020204" pitchFamily="34" charset="0"/>
              </a:rPr>
              <a:t>νοβοβιοκίνης</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l-GR" sz="700" dirty="0" err="1">
                <a:solidFill>
                  <a:schemeClr val="tx1"/>
                </a:solidFill>
                <a:latin typeface="Verdana" panose="020B0604030504040204" pitchFamily="34" charset="0"/>
                <a:ea typeface="Verdana" panose="020B0604030504040204" pitchFamily="34" charset="0"/>
                <a:cs typeface="Arial" panose="020B0604020202020204" pitchFamily="34" charset="0"/>
              </a:rPr>
              <a:t>ριφαξιμίνης</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 και </a:t>
            </a:r>
            <a:r>
              <a:rPr lang="el-GR" sz="700" dirty="0" err="1">
                <a:solidFill>
                  <a:schemeClr val="tx1"/>
                </a:solidFill>
                <a:latin typeface="Verdana" panose="020B0604030504040204" pitchFamily="34" charset="0"/>
                <a:ea typeface="Verdana" panose="020B0604030504040204" pitchFamily="34" charset="0"/>
                <a:cs typeface="Arial" panose="020B0604020202020204" pitchFamily="34" charset="0"/>
              </a:rPr>
              <a:t>σπεκτινομυκίνης</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 (ταξινομημένα ως άλλα </a:t>
            </a:r>
            <a:r>
              <a:rPr lang="el-GR" sz="700" dirty="0" err="1">
                <a:solidFill>
                  <a:schemeClr val="tx1"/>
                </a:solidFill>
                <a:latin typeface="Verdana" panose="020B0604030504040204" pitchFamily="34" charset="0"/>
                <a:ea typeface="Verdana" panose="020B0604030504040204" pitchFamily="34" charset="0"/>
                <a:cs typeface="Arial" panose="020B0604020202020204" pitchFamily="34" charset="0"/>
              </a:rPr>
              <a:t>αντιβακτηριακά</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 στο σύστημα </a:t>
            </a:r>
            <a:r>
              <a:rPr lang="el-GR" sz="700" dirty="0" err="1">
                <a:solidFill>
                  <a:schemeClr val="tx1"/>
                </a:solidFill>
                <a:latin typeface="Verdana" panose="020B0604030504040204" pitchFamily="34" charset="0"/>
                <a:ea typeface="Verdana" panose="020B0604030504040204" pitchFamily="34" charset="0"/>
                <a:cs typeface="Arial" panose="020B0604020202020204" pitchFamily="34" charset="0"/>
              </a:rPr>
              <a:t>ACTvet</a:t>
            </a:r>
            <a:r>
              <a:rPr lang="el-GR" sz="700" dirty="0">
                <a:solidFill>
                  <a:schemeClr val="tx1"/>
                </a:solidFill>
                <a:latin typeface="Verdana" panose="020B060403050404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439650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el-GR" sz="1400" b="1" i="0" u="none" strike="noStrike" dirty="0">
                <a:solidFill>
                  <a:srgbClr val="003399"/>
                </a:solidFill>
                <a:latin typeface="Verdana" panose="020B0604030504040204" pitchFamily="34" charset="0"/>
                <a:hlinkClick r:id="rId3"/>
              </a:rPr>
              <a:t>Πληροφορίες χώρας </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744075" y="2262096"/>
            <a:ext cx="2286000" cy="307777"/>
          </a:xfrm>
          <a:prstGeom prst="rect">
            <a:avLst/>
          </a:prstGeom>
          <a:solidFill>
            <a:schemeClr val="bg1">
              <a:lumMod val="75000"/>
            </a:schemeClr>
          </a:solidFill>
        </p:spPr>
        <p:txBody>
          <a:bodyPr wrap="square">
            <a:spAutoFit/>
          </a:bodyPr>
          <a:lstStyle/>
          <a:p>
            <a:pPr algn="ctr"/>
            <a:r>
              <a:rPr lang="el-GR" sz="1400" b="1" i="0" u="none" strike="noStrike">
                <a:solidFill>
                  <a:srgbClr val="003399"/>
                </a:solidFill>
                <a:latin typeface="Verdana" panose="020B0604030504040204" pitchFamily="34" charset="0"/>
                <a:ea typeface="Verdana" panose="020B0604030504040204" pitchFamily="34" charset="0"/>
                <a:hlinkClick r:id="rId4">
                  <a:extLst>
                    <a:ext uri="{A12FA001-AC4F-418D-AE19-62706E023703}">
                      <ahyp:hlinkClr xmlns="" xmlns:ahyp="http://schemas.microsoft.com/office/drawing/2018/hyperlinkcolor" val="tx"/>
                    </a:ext>
                  </a:extLst>
                </a:hlinkClick>
              </a:rPr>
              <a:t>Έκθεση ESVAC</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601653" y="431763"/>
            <a:ext cx="8008947" cy="533400"/>
          </a:xfrm>
        </p:spPr>
        <p:txBody>
          <a:bodyPr>
            <a:normAutofit fontScale="85000" lnSpcReduction="10000"/>
          </a:bodyPr>
          <a:lstStyle/>
          <a:p>
            <a:pPr marL="0" indent="0">
              <a:buNone/>
            </a:pPr>
            <a:r>
              <a:rPr lang="el-GR" sz="2800" b="1" dirty="0">
                <a:latin typeface="ECSquareSansPro-Regular"/>
              </a:rPr>
              <a:t>Πωλήσεις κτηνιατρικών φαρμάκων στην ΕΛΛΑΔΑ</a:t>
            </a:r>
          </a:p>
        </p:txBody>
      </p:sp>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200" y="1143885"/>
            <a:ext cx="7363511" cy="2609473"/>
          </a:xfrm>
          <a:prstGeom prst="rect">
            <a:avLst/>
          </a:prstGeom>
        </p:spPr>
      </p:pic>
      <p:sp>
        <p:nvSpPr>
          <p:cNvPr id="6" name="TextBox 5">
            <a:extLst>
              <a:ext uri="{FF2B5EF4-FFF2-40B4-BE49-F238E27FC236}">
                <a16:creationId xmlns:a16="http://schemas.microsoft.com/office/drawing/2014/main" id="{C92A9759-602D-DF12-77B1-3163EB54CFF9}"/>
              </a:ext>
            </a:extLst>
          </p:cNvPr>
          <p:cNvSpPr txBox="1"/>
          <p:nvPr/>
        </p:nvSpPr>
        <p:spPr>
          <a:xfrm>
            <a:off x="500023" y="1313247"/>
            <a:ext cx="7977227" cy="257388"/>
          </a:xfrm>
          <a:prstGeom prst="rect">
            <a:avLst/>
          </a:prstGeom>
          <a:solidFill>
            <a:schemeClr val="bg1"/>
          </a:solidFill>
        </p:spPr>
        <p:txBody>
          <a:bodyPr wrap="square" lIns="0" tIns="0" rIns="0" bIns="0" rtlCol="0" anchor="t" anchorCtr="0">
            <a:noAutofit/>
          </a:bodyPr>
          <a:lstStyle/>
          <a:p>
            <a:pPr algn="l"/>
            <a:r>
              <a:rPr lang="el-GR" sz="1600" b="1">
                <a:solidFill>
                  <a:srgbClr val="003399"/>
                </a:solidFill>
                <a:latin typeface="Verdana" panose="020B0604030504040204" pitchFamily="34" charset="0"/>
                <a:ea typeface="Verdana" panose="020B0604030504040204" pitchFamily="34" charset="0"/>
              </a:rPr>
              <a:t>Από το 2015:</a:t>
            </a:r>
          </a:p>
        </p:txBody>
      </p:sp>
      <p:sp>
        <p:nvSpPr>
          <p:cNvPr id="10" name="TextBox 9">
            <a:extLst>
              <a:ext uri="{FF2B5EF4-FFF2-40B4-BE49-F238E27FC236}">
                <a16:creationId xmlns:a16="http://schemas.microsoft.com/office/drawing/2014/main" id="{E81A9453-C020-AD22-6567-D0C7D1358FE8}"/>
              </a:ext>
            </a:extLst>
          </p:cNvPr>
          <p:cNvSpPr txBox="1"/>
          <p:nvPr/>
        </p:nvSpPr>
        <p:spPr>
          <a:xfrm>
            <a:off x="801291" y="1694108"/>
            <a:ext cx="8418909" cy="2286000"/>
          </a:xfrm>
          <a:prstGeom prst="rect">
            <a:avLst/>
          </a:prstGeom>
          <a:solidFill>
            <a:schemeClr val="bg1"/>
          </a:solidFill>
        </p:spPr>
        <p:txBody>
          <a:bodyPr wrap="square" lIns="0" tIns="0" rIns="0" bIns="0" rtlCol="0" anchor="t" anchorCtr="0">
            <a:noAutofit/>
          </a:bodyPr>
          <a:lstStyle/>
          <a:p>
            <a:pPr algn="l">
              <a:spcAft>
                <a:spcPts val="200"/>
              </a:spcAft>
            </a:pPr>
            <a:r>
              <a:rPr lang="el-GR" sz="1600" dirty="0">
                <a:solidFill>
                  <a:schemeClr val="tx1"/>
                </a:solidFill>
                <a:latin typeface="Verdana" panose="020B0604030504040204" pitchFamily="34" charset="0"/>
                <a:ea typeface="Verdana" panose="020B0604030504040204" pitchFamily="34" charset="0"/>
              </a:rPr>
              <a:t>53,0% συνολικές ετήσιες πωλήσεις (από 58,2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σε 89,0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το 2022)</a:t>
            </a:r>
          </a:p>
          <a:p>
            <a:pPr algn="l">
              <a:spcAft>
                <a:spcPts val="200"/>
              </a:spcAft>
            </a:pPr>
            <a:r>
              <a:rPr lang="el-GR" sz="1600" dirty="0">
                <a:solidFill>
                  <a:schemeClr val="tx1"/>
                </a:solidFill>
                <a:latin typeface="Verdana" panose="020B0604030504040204" pitchFamily="34" charset="0"/>
                <a:ea typeface="Verdana" panose="020B0604030504040204" pitchFamily="34" charset="0"/>
              </a:rPr>
              <a:t>105,8% πωλήσεις κεφαλοσπορινών 3ης και 4ης γενιάς (από 0,09 mg/PCU σε </a:t>
            </a:r>
            <a:r>
              <a:rPr lang="en-US" sz="1600" dirty="0">
                <a:solidFill>
                  <a:schemeClr val="tx1"/>
                </a:solidFill>
                <a:latin typeface="Verdana" panose="020B0604030504040204" pitchFamily="34" charset="0"/>
                <a:ea typeface="Verdana" panose="020B0604030504040204" pitchFamily="34" charset="0"/>
              </a:rPr>
              <a:t/>
            </a:r>
            <a:br>
              <a:rPr lang="en-US" sz="1600" dirty="0">
                <a:solidFill>
                  <a:schemeClr val="tx1"/>
                </a:solidFill>
                <a:latin typeface="Verdana" panose="020B0604030504040204" pitchFamily="34" charset="0"/>
                <a:ea typeface="Verdana" panose="020B0604030504040204" pitchFamily="34" charset="0"/>
              </a:rPr>
            </a:br>
            <a:r>
              <a:rPr lang="el-GR" sz="1600" dirty="0">
                <a:solidFill>
                  <a:schemeClr val="tx1"/>
                </a:solidFill>
                <a:latin typeface="Verdana" panose="020B0604030504040204" pitchFamily="34" charset="0"/>
                <a:ea typeface="Verdana" panose="020B0604030504040204" pitchFamily="34" charset="0"/>
              </a:rPr>
              <a:t>0,19 mg/PCU το 2022)</a:t>
            </a:r>
          </a:p>
          <a:p>
            <a:pPr algn="l">
              <a:spcAft>
                <a:spcPts val="200"/>
              </a:spcAft>
            </a:pPr>
            <a:r>
              <a:rPr lang="el-GR" sz="1600" dirty="0">
                <a:solidFill>
                  <a:schemeClr val="tx1"/>
                </a:solidFill>
                <a:latin typeface="Verdana" panose="020B0604030504040204" pitchFamily="34" charset="0"/>
                <a:ea typeface="Verdana" panose="020B0604030504040204" pitchFamily="34" charset="0"/>
              </a:rPr>
              <a:t>72,8% πωλήσεις </a:t>
            </a:r>
            <a:r>
              <a:rPr lang="el-GR" sz="1600" dirty="0" err="1">
                <a:solidFill>
                  <a:schemeClr val="tx1"/>
                </a:solidFill>
                <a:latin typeface="Verdana" panose="020B0604030504040204" pitchFamily="34" charset="0"/>
                <a:ea typeface="Verdana" panose="020B0604030504040204" pitchFamily="34" charset="0"/>
              </a:rPr>
              <a:t>φθοροκινολονών</a:t>
            </a:r>
            <a:r>
              <a:rPr lang="el-GR" sz="1600" dirty="0">
                <a:solidFill>
                  <a:schemeClr val="tx1"/>
                </a:solidFill>
                <a:latin typeface="Verdana" panose="020B0604030504040204" pitchFamily="34" charset="0"/>
                <a:ea typeface="Verdana" panose="020B0604030504040204" pitchFamily="34" charset="0"/>
              </a:rPr>
              <a:t> (από 1,7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σε 3,0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το 2022)</a:t>
            </a:r>
          </a:p>
          <a:p>
            <a:pPr algn="l">
              <a:spcAft>
                <a:spcPts val="200"/>
              </a:spcAft>
            </a:pPr>
            <a:r>
              <a:rPr lang="el-GR" sz="1600" dirty="0">
                <a:solidFill>
                  <a:schemeClr val="tx1"/>
                </a:solidFill>
                <a:latin typeface="Verdana" panose="020B0604030504040204" pitchFamily="34" charset="0"/>
                <a:ea typeface="Verdana" panose="020B0604030504040204" pitchFamily="34" charset="0"/>
              </a:rPr>
              <a:t>74,7% πωλήσεις άλλων </a:t>
            </a:r>
            <a:r>
              <a:rPr lang="el-GR" sz="1600" dirty="0" err="1">
                <a:solidFill>
                  <a:schemeClr val="tx1"/>
                </a:solidFill>
                <a:latin typeface="Verdana" panose="020B0604030504040204" pitchFamily="34" charset="0"/>
                <a:ea typeface="Verdana" panose="020B0604030504040204" pitchFamily="34" charset="0"/>
              </a:rPr>
              <a:t>κινολονών</a:t>
            </a:r>
            <a:r>
              <a:rPr lang="el-GR" sz="1600" dirty="0">
                <a:solidFill>
                  <a:schemeClr val="tx1"/>
                </a:solidFill>
                <a:latin typeface="Verdana" panose="020B0604030504040204" pitchFamily="34" charset="0"/>
                <a:ea typeface="Verdana" panose="020B0604030504040204" pitchFamily="34" charset="0"/>
              </a:rPr>
              <a:t> (από 2,7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σε 0,68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το 2022)</a:t>
            </a:r>
          </a:p>
          <a:p>
            <a:pPr algn="l">
              <a:spcAft>
                <a:spcPts val="200"/>
              </a:spcAft>
            </a:pPr>
            <a:r>
              <a:rPr lang="el-GR" sz="1600" dirty="0">
                <a:solidFill>
                  <a:schemeClr val="tx1"/>
                </a:solidFill>
                <a:latin typeface="Verdana" panose="020B0604030504040204" pitchFamily="34" charset="0"/>
                <a:ea typeface="Verdana" panose="020B0604030504040204" pitchFamily="34" charset="0"/>
              </a:rPr>
              <a:t>51,6% πωλήσεις </a:t>
            </a:r>
            <a:r>
              <a:rPr lang="el-GR" sz="1600" dirty="0" err="1">
                <a:solidFill>
                  <a:schemeClr val="tx1"/>
                </a:solidFill>
                <a:latin typeface="Verdana" panose="020B0604030504040204" pitchFamily="34" charset="0"/>
                <a:ea typeface="Verdana" panose="020B0604030504040204" pitchFamily="34" charset="0"/>
              </a:rPr>
              <a:t>πολυμυξινών</a:t>
            </a:r>
            <a:r>
              <a:rPr lang="el-GR" sz="1600" dirty="0">
                <a:solidFill>
                  <a:schemeClr val="tx1"/>
                </a:solidFill>
                <a:latin typeface="Verdana" panose="020B0604030504040204" pitchFamily="34" charset="0"/>
                <a:ea typeface="Verdana" panose="020B0604030504040204" pitchFamily="34" charset="0"/>
              </a:rPr>
              <a:t> (από 3,4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σε 1,7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το 2022)</a:t>
            </a:r>
          </a:p>
          <a:p>
            <a:pPr algn="l">
              <a:spcAft>
                <a:spcPts val="200"/>
              </a:spcAft>
            </a:pPr>
            <a:r>
              <a:rPr lang="el-GR" sz="1600" dirty="0">
                <a:solidFill>
                  <a:schemeClr val="tx1"/>
                </a:solidFill>
                <a:latin typeface="Verdana" panose="020B0604030504040204" pitchFamily="34" charset="0"/>
                <a:ea typeface="Verdana" panose="020B0604030504040204" pitchFamily="34" charset="0"/>
              </a:rPr>
              <a:t>Το </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μειώθηκε κατά 8,4% μεταξύ 2015 και 2022</a:t>
            </a:r>
          </a:p>
        </p:txBody>
      </p:sp>
      <p:sp>
        <p:nvSpPr>
          <p:cNvPr id="11" name="TextBox 10">
            <a:extLst>
              <a:ext uri="{FF2B5EF4-FFF2-40B4-BE49-F238E27FC236}">
                <a16:creationId xmlns:a16="http://schemas.microsoft.com/office/drawing/2014/main" id="{18F595FC-E9FF-7184-8DE2-97B76040760D}"/>
              </a:ext>
            </a:extLst>
          </p:cNvPr>
          <p:cNvSpPr txBox="1"/>
          <p:nvPr/>
        </p:nvSpPr>
        <p:spPr>
          <a:xfrm>
            <a:off x="500023" y="4255034"/>
            <a:ext cx="8110577" cy="2045593"/>
          </a:xfrm>
          <a:prstGeom prst="rect">
            <a:avLst/>
          </a:prstGeom>
          <a:solidFill>
            <a:schemeClr val="bg1"/>
          </a:solidFill>
        </p:spPr>
        <p:txBody>
          <a:bodyPr wrap="square" lIns="0" tIns="0" rIns="0" bIns="0" rtlCol="0" anchor="t" anchorCtr="0">
            <a:noAutofit/>
          </a:bodyPr>
          <a:lstStyle/>
          <a:p>
            <a:pPr algn="l">
              <a:spcAft>
                <a:spcPts val="600"/>
              </a:spcAft>
            </a:pPr>
            <a:r>
              <a:rPr lang="el-GR" sz="1600" b="1" dirty="0">
                <a:solidFill>
                  <a:srgbClr val="003399"/>
                </a:solidFill>
                <a:latin typeface="Verdana" panose="020B0604030504040204" pitchFamily="34" charset="0"/>
                <a:ea typeface="Verdana" panose="020B0604030504040204" pitchFamily="34" charset="0"/>
              </a:rPr>
              <a:t>Στοιχεία πωλήσεων 2022</a:t>
            </a:r>
          </a:p>
          <a:p>
            <a:pPr algn="l"/>
            <a:r>
              <a:rPr lang="el-GR" sz="1600" dirty="0">
                <a:solidFill>
                  <a:schemeClr val="tx1"/>
                </a:solidFill>
                <a:latin typeface="Verdana" panose="020B0604030504040204" pitchFamily="34" charset="0"/>
                <a:ea typeface="Verdana" panose="020B0604030504040204" pitchFamily="34" charset="0"/>
              </a:rPr>
              <a:t>Το 2022, οι συνολικές πωλήσεις μειώθηκαν κατά 18,2% σε σύγκριση με το 2021 (από 108,8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σε 89,0 </a:t>
            </a:r>
            <a:r>
              <a:rPr lang="el-GR" sz="1600" dirty="0" err="1">
                <a:solidFill>
                  <a:schemeClr val="tx1"/>
                </a:solidFill>
                <a:latin typeface="Verdana" panose="020B0604030504040204" pitchFamily="34" charset="0"/>
                <a:ea typeface="Verdana" panose="020B0604030504040204" pitchFamily="34" charset="0"/>
              </a:rPr>
              <a:t>mg</a:t>
            </a:r>
            <a:r>
              <a:rPr lang="el-GR" sz="1600" dirty="0">
                <a:solidFill>
                  <a:schemeClr val="tx1"/>
                </a:solidFill>
                <a:latin typeface="Verdana" panose="020B0604030504040204" pitchFamily="34" charset="0"/>
                <a:ea typeface="Verdana" panose="020B0604030504040204" pitchFamily="34" charset="0"/>
              </a:rPr>
              <a:t>/</a:t>
            </a:r>
            <a:r>
              <a:rPr lang="el-GR" sz="1600" dirty="0" err="1">
                <a:solidFill>
                  <a:schemeClr val="tx1"/>
                </a:solidFill>
                <a:latin typeface="Verdana" panose="020B0604030504040204" pitchFamily="34" charset="0"/>
                <a:ea typeface="Verdana" panose="020B0604030504040204" pitchFamily="34" charset="0"/>
              </a:rPr>
              <a:t>PCU</a:t>
            </a:r>
            <a:r>
              <a:rPr lang="el-GR" sz="1600" dirty="0">
                <a:solidFill>
                  <a:schemeClr val="tx1"/>
                </a:solidFill>
                <a:latin typeface="Verdana" panose="020B0604030504040204" pitchFamily="34" charset="0"/>
                <a:ea typeface="Verdana" panose="020B0604030504040204" pitchFamily="34" charset="0"/>
              </a:rPr>
              <a:t>). Οι τρεις κατηγορίες αντιβιοτικών με τις υψηλότερες πωλήσεις ήταν οι </a:t>
            </a:r>
            <a:r>
              <a:rPr lang="el-GR" sz="1600" dirty="0" err="1">
                <a:solidFill>
                  <a:schemeClr val="tx1"/>
                </a:solidFill>
                <a:latin typeface="Verdana" panose="020B0604030504040204" pitchFamily="34" charset="0"/>
                <a:ea typeface="Verdana" panose="020B0604030504040204" pitchFamily="34" charset="0"/>
              </a:rPr>
              <a:t>τετρακυκλίνες</a:t>
            </a:r>
            <a:r>
              <a:rPr lang="el-GR" sz="1600" dirty="0">
                <a:solidFill>
                  <a:schemeClr val="tx1"/>
                </a:solidFill>
                <a:latin typeface="Verdana" panose="020B0604030504040204" pitchFamily="34" charset="0"/>
                <a:ea typeface="Verdana" panose="020B0604030504040204" pitchFamily="34" charset="0"/>
              </a:rPr>
              <a:t>, οι πενικιλίνες και οι </a:t>
            </a:r>
            <a:r>
              <a:rPr lang="el-GR" sz="1600" dirty="0" err="1">
                <a:solidFill>
                  <a:schemeClr val="tx1"/>
                </a:solidFill>
                <a:latin typeface="Verdana" panose="020B0604030504040204" pitchFamily="34" charset="0"/>
                <a:ea typeface="Verdana" panose="020B0604030504040204" pitchFamily="34" charset="0"/>
              </a:rPr>
              <a:t>αμινογλυκοσίδες</a:t>
            </a:r>
            <a:r>
              <a:rPr lang="el-GR" sz="1600" dirty="0">
                <a:solidFill>
                  <a:schemeClr val="tx1"/>
                </a:solidFill>
                <a:latin typeface="Verdana" panose="020B0604030504040204" pitchFamily="34" charset="0"/>
                <a:ea typeface="Verdana" panose="020B0604030504040204" pitchFamily="34" charset="0"/>
              </a:rPr>
              <a:t>, οι οποίες αντιπροσώπευαν το 47,8%, το 18,2% και το 8,9% των συνολικών πωλήσεων, αντίστοιχα.</a:t>
            </a:r>
          </a:p>
        </p:txBody>
      </p:sp>
    </p:spTree>
    <p:extLst>
      <p:ext uri="{BB962C8B-B14F-4D97-AF65-F5344CB8AC3E}">
        <p14:creationId xmlns:p14="http://schemas.microsoft.com/office/powerpoint/2010/main" val="176333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8763000" cy="914400"/>
          </a:xfrm>
        </p:spPr>
        <p:txBody>
          <a:bodyPr>
            <a:normAutofit fontScale="32500" lnSpcReduction="20000"/>
          </a:bodyPr>
          <a:lstStyle/>
          <a:p>
            <a:pPr marL="0" indent="0">
              <a:lnSpc>
                <a:spcPct val="170000"/>
              </a:lnSpc>
              <a:buNone/>
            </a:pPr>
            <a:r>
              <a:rPr lang="el-GR" sz="5500" dirty="0">
                <a:latin typeface="ECSquareSansPro-Regular"/>
              </a:rPr>
              <a:t>Κατανάλωση </a:t>
            </a:r>
            <a:r>
              <a:rPr lang="el-GR" sz="5500" b="1" dirty="0" err="1">
                <a:latin typeface="ECSquareSansPro-Regular"/>
              </a:rPr>
              <a:t>κεφαλοσπορινών</a:t>
            </a:r>
            <a:r>
              <a:rPr lang="el-GR" sz="5500" b="1" dirty="0">
                <a:latin typeface="ECSquareSansPro-Regular"/>
              </a:rPr>
              <a:t> 3ης και 4ης γενιάς, </a:t>
            </a:r>
            <a:r>
              <a:rPr lang="el-GR" sz="5500" b="1" dirty="0" err="1">
                <a:latin typeface="ECSquareSansPro-Regular"/>
              </a:rPr>
              <a:t>φθοροκινολονών</a:t>
            </a:r>
            <a:r>
              <a:rPr lang="el-GR" sz="5500" b="1" dirty="0">
                <a:latin typeface="ECSquareSansPro-Regular"/>
              </a:rPr>
              <a:t>, άλλων </a:t>
            </a:r>
            <a:r>
              <a:rPr lang="el-GR" sz="5500" b="1" dirty="0" err="1">
                <a:latin typeface="ECSquareSansPro-Regular"/>
              </a:rPr>
              <a:t>κινολονών</a:t>
            </a:r>
            <a:r>
              <a:rPr lang="el-GR" sz="5500" b="1" dirty="0">
                <a:latin typeface="ECSquareSansPro-Regular"/>
              </a:rPr>
              <a:t> και </a:t>
            </a:r>
            <a:r>
              <a:rPr lang="el-GR" sz="5500" b="1" dirty="0" err="1">
                <a:latin typeface="ECSquareSansPro-Regular"/>
              </a:rPr>
              <a:t>πολυμιξίνων</a:t>
            </a:r>
            <a:r>
              <a:rPr lang="el-GR" sz="5500" b="1" dirty="0">
                <a:latin typeface="ECSquareSansPro-Regular"/>
              </a:rPr>
              <a:t> (</a:t>
            </a:r>
            <a:r>
              <a:rPr lang="el-GR" sz="5500" b="1" dirty="0" err="1">
                <a:latin typeface="ECSquareSansPro-Regular"/>
              </a:rPr>
              <a:t>mg</a:t>
            </a:r>
            <a:r>
              <a:rPr lang="el-GR" sz="5500" b="1" dirty="0">
                <a:latin typeface="ECSquareSansPro-Regular"/>
              </a:rPr>
              <a:t>/PCU), </a:t>
            </a:r>
            <a:r>
              <a:rPr lang="el-GR" sz="5500" b="1" dirty="0" smtClean="0">
                <a:latin typeface="ECSquareSansPro-Regular"/>
              </a:rPr>
              <a:t>σε ζώα </a:t>
            </a:r>
            <a:r>
              <a:rPr lang="el-GR" sz="5500" b="1" dirty="0">
                <a:latin typeface="ECSquareSansPro-Regular"/>
              </a:rPr>
              <a:t>παραγωγής τροφίμων το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355120"/>
            <a:ext cx="10591799" cy="5416550"/>
          </a:xfrm>
          <a:prstGeom prst="rect">
            <a:avLst/>
          </a:prstGeom>
        </p:spPr>
      </p:pic>
      <p:sp>
        <p:nvSpPr>
          <p:cNvPr id="10" name="TextBox 9">
            <a:extLst>
              <a:ext uri="{FF2B5EF4-FFF2-40B4-BE49-F238E27FC236}">
                <a16:creationId xmlns:a16="http://schemas.microsoft.com/office/drawing/2014/main" id="{B2961C2F-594D-53BF-F41F-7A987D859B93}"/>
              </a:ext>
            </a:extLst>
          </p:cNvPr>
          <p:cNvSpPr txBox="1"/>
          <p:nvPr/>
        </p:nvSpPr>
        <p:spPr>
          <a:xfrm>
            <a:off x="2419688" y="1287185"/>
            <a:ext cx="3012877" cy="261610"/>
          </a:xfrm>
          <a:prstGeom prst="rect">
            <a:avLst/>
          </a:prstGeom>
          <a:solidFill>
            <a:schemeClr val="bg1"/>
          </a:solidFill>
        </p:spPr>
        <p:txBody>
          <a:bodyPr wrap="square" lIns="0" tIns="0" rIns="0" bIns="0" rtlCol="0" anchor="t" anchorCtr="0">
            <a:noAutofit/>
          </a:bodyPr>
          <a:lstStyle/>
          <a:p>
            <a:pPr algn="l"/>
            <a:r>
              <a:rPr lang="el-GR" sz="1400" b="1" dirty="0" err="1">
                <a:solidFill>
                  <a:schemeClr val="tx1"/>
                </a:solidFill>
                <a:latin typeface="ECSquareSansPro-Regular"/>
              </a:rPr>
              <a:t>Κεφαλοσπορίνες</a:t>
            </a:r>
            <a:r>
              <a:rPr lang="el-GR" sz="1400" b="1" dirty="0">
                <a:solidFill>
                  <a:schemeClr val="tx1"/>
                </a:solidFill>
                <a:latin typeface="ECSquareSansPro-Regular"/>
              </a:rPr>
              <a:t> 3ης και 4ης γενιάς</a:t>
            </a:r>
          </a:p>
        </p:txBody>
      </p:sp>
      <p:sp>
        <p:nvSpPr>
          <p:cNvPr id="11" name="TextBox 10">
            <a:extLst>
              <a:ext uri="{FF2B5EF4-FFF2-40B4-BE49-F238E27FC236}">
                <a16:creationId xmlns:a16="http://schemas.microsoft.com/office/drawing/2014/main" id="{43893F28-0A1E-A70F-5191-D36C93C18E32}"/>
              </a:ext>
            </a:extLst>
          </p:cNvPr>
          <p:cNvSpPr txBox="1"/>
          <p:nvPr/>
        </p:nvSpPr>
        <p:spPr>
          <a:xfrm>
            <a:off x="5699125" y="1321235"/>
            <a:ext cx="1585093" cy="258191"/>
          </a:xfrm>
          <a:prstGeom prst="rect">
            <a:avLst/>
          </a:prstGeom>
          <a:solidFill>
            <a:schemeClr val="bg1"/>
          </a:solidFill>
        </p:spPr>
        <p:txBody>
          <a:bodyPr wrap="square" lIns="0" tIns="0" rIns="0" bIns="0" rtlCol="0" anchor="t" anchorCtr="0">
            <a:noAutofit/>
          </a:bodyPr>
          <a:lstStyle/>
          <a:p>
            <a:pPr algn="l"/>
            <a:r>
              <a:rPr lang="el-GR" sz="1400" b="1" dirty="0" err="1">
                <a:solidFill>
                  <a:schemeClr val="tx1"/>
                </a:solidFill>
                <a:latin typeface="ECSquareSansPro-Regular"/>
              </a:rPr>
              <a:t>Φθοροκινολόνε</a:t>
            </a:r>
            <a:r>
              <a:rPr lang="el-GR" sz="1400" dirty="0" err="1">
                <a:solidFill>
                  <a:schemeClr val="tx1"/>
                </a:solidFill>
                <a:latin typeface="EC Square Sans Pro" panose="020B0506040000020004" pitchFamily="34" charset="0"/>
              </a:rPr>
              <a:t>ς</a:t>
            </a:r>
            <a:endParaRPr lang="el-GR" sz="1400" dirty="0">
              <a:solidFill>
                <a:schemeClr val="tx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86D1A6D3-29A6-9D4C-B366-55C1E8572E66}"/>
              </a:ext>
            </a:extLst>
          </p:cNvPr>
          <p:cNvSpPr txBox="1"/>
          <p:nvPr/>
        </p:nvSpPr>
        <p:spPr>
          <a:xfrm>
            <a:off x="7517810" y="1321236"/>
            <a:ext cx="1585093" cy="258191"/>
          </a:xfrm>
          <a:prstGeom prst="rect">
            <a:avLst/>
          </a:prstGeom>
          <a:solidFill>
            <a:schemeClr val="bg1"/>
          </a:solidFill>
        </p:spPr>
        <p:txBody>
          <a:bodyPr wrap="square" lIns="0" tIns="0" rIns="0" bIns="0" rtlCol="0" anchor="t" anchorCtr="0">
            <a:noAutofit/>
          </a:bodyPr>
          <a:lstStyle/>
          <a:p>
            <a:pPr algn="l"/>
            <a:r>
              <a:rPr lang="el-GR" sz="1400" b="1" dirty="0">
                <a:solidFill>
                  <a:schemeClr val="tx1"/>
                </a:solidFill>
                <a:latin typeface="ECSquareSansPro-Regular"/>
              </a:rPr>
              <a:t>Άλλες </a:t>
            </a:r>
            <a:r>
              <a:rPr lang="el-GR" sz="1400" b="1" dirty="0" err="1">
                <a:solidFill>
                  <a:schemeClr val="tx1"/>
                </a:solidFill>
                <a:latin typeface="ECSquareSansPro-Regular"/>
              </a:rPr>
              <a:t>κινολόνες</a:t>
            </a:r>
            <a:endParaRPr lang="el-GR" sz="1400" b="1" dirty="0">
              <a:solidFill>
                <a:schemeClr val="tx1"/>
              </a:solidFill>
              <a:latin typeface="ECSquareSansPro-Regular"/>
            </a:endParaRPr>
          </a:p>
        </p:txBody>
      </p:sp>
      <p:sp>
        <p:nvSpPr>
          <p:cNvPr id="13" name="TextBox 12">
            <a:extLst>
              <a:ext uri="{FF2B5EF4-FFF2-40B4-BE49-F238E27FC236}">
                <a16:creationId xmlns:a16="http://schemas.microsoft.com/office/drawing/2014/main" id="{301B5355-C812-180B-544F-22183D998678}"/>
              </a:ext>
            </a:extLst>
          </p:cNvPr>
          <p:cNvSpPr txBox="1"/>
          <p:nvPr/>
        </p:nvSpPr>
        <p:spPr>
          <a:xfrm>
            <a:off x="9387392" y="1321235"/>
            <a:ext cx="1585093" cy="258191"/>
          </a:xfrm>
          <a:prstGeom prst="rect">
            <a:avLst/>
          </a:prstGeom>
          <a:solidFill>
            <a:schemeClr val="bg1"/>
          </a:solidFill>
        </p:spPr>
        <p:txBody>
          <a:bodyPr wrap="square" lIns="0" tIns="0" rIns="0" bIns="0" rtlCol="0" anchor="t" anchorCtr="0">
            <a:noAutofit/>
          </a:bodyPr>
          <a:lstStyle/>
          <a:p>
            <a:pPr algn="l"/>
            <a:r>
              <a:rPr lang="el-GR" sz="1400" b="1" dirty="0" err="1">
                <a:solidFill>
                  <a:schemeClr val="tx1"/>
                </a:solidFill>
                <a:latin typeface="ECSquareSansPro-Regular"/>
              </a:rPr>
              <a:t>Πολυμυξίνες</a:t>
            </a:r>
            <a:endParaRPr lang="el-GR" sz="1400" b="1" dirty="0">
              <a:solidFill>
                <a:schemeClr val="tx1"/>
              </a:solidFill>
              <a:latin typeface="ECSquareSansPro-Regular"/>
            </a:endParaRPr>
          </a:p>
        </p:txBody>
      </p:sp>
      <p:sp>
        <p:nvSpPr>
          <p:cNvPr id="14" name="TextBox 13">
            <a:extLst>
              <a:ext uri="{FF2B5EF4-FFF2-40B4-BE49-F238E27FC236}">
                <a16:creationId xmlns:a16="http://schemas.microsoft.com/office/drawing/2014/main" id="{EDCC3AD8-382B-DAC6-F11B-B71064F4D846}"/>
              </a:ext>
            </a:extLst>
          </p:cNvPr>
          <p:cNvSpPr txBox="1"/>
          <p:nvPr/>
        </p:nvSpPr>
        <p:spPr>
          <a:xfrm rot="16200000">
            <a:off x="5560097" y="1927556"/>
            <a:ext cx="1564272" cy="8156916"/>
          </a:xfrm>
          <a:prstGeom prst="rect">
            <a:avLst/>
          </a:prstGeom>
          <a:solidFill>
            <a:schemeClr val="bg1"/>
          </a:solidFill>
        </p:spPr>
        <p:txBody>
          <a:bodyPr wrap="square" lIns="0" tIns="0" rIns="0" bIns="0" rtlCol="0" anchor="t" anchorCtr="0">
            <a:noAutofit/>
          </a:bodyPr>
          <a:lstStyle/>
          <a:p>
            <a:pPr algn="r"/>
            <a:r>
              <a:rPr lang="el-GR" sz="1200" dirty="0">
                <a:solidFill>
                  <a:schemeClr val="tx1"/>
                </a:solidFill>
                <a:latin typeface="ECSquareSansPro-Regular"/>
              </a:rPr>
              <a:t>Αυστρία</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Βέλγιο</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Βουλγαρία</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Κροατία</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Κύπρος</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Τσεχία</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Δανία</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Εσθονία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Φινλανδία</a:t>
            </a:r>
          </a:p>
          <a:p>
            <a:pPr algn="r"/>
            <a:endParaRPr lang="en-US" sz="450" kern="1200" dirty="0">
              <a:solidFill>
                <a:schemeClr val="tx1"/>
              </a:solidFill>
              <a:latin typeface="ECSquareSansPro-Regular"/>
            </a:endParaRPr>
          </a:p>
          <a:p>
            <a:pPr algn="r"/>
            <a:r>
              <a:rPr lang="el-GR" sz="1200" dirty="0">
                <a:solidFill>
                  <a:schemeClr val="tx1"/>
                </a:solidFill>
                <a:latin typeface="ECSquareSansPro-Regular"/>
              </a:rPr>
              <a:t>Γαλλία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Γερμανία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Ελλάδα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Ουγγαρία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Ισλανδία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Ιρλανδία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Ιταλία</a:t>
            </a:r>
          </a:p>
          <a:p>
            <a:pPr algn="r"/>
            <a:endParaRPr lang="en-US" sz="460" kern="1200" dirty="0">
              <a:solidFill>
                <a:schemeClr val="tx1"/>
              </a:solidFill>
              <a:latin typeface="ECSquareSansPro-Regular"/>
            </a:endParaRPr>
          </a:p>
          <a:p>
            <a:pPr algn="r"/>
            <a:r>
              <a:rPr lang="el-GR" sz="1200" dirty="0">
                <a:solidFill>
                  <a:schemeClr val="tx1"/>
                </a:solidFill>
                <a:latin typeface="ECSquareSansPro-Regular"/>
              </a:rPr>
              <a:t>Λετονία</a:t>
            </a:r>
          </a:p>
          <a:p>
            <a:pPr algn="r"/>
            <a:endParaRPr lang="en-US" sz="600" kern="1200" dirty="0">
              <a:solidFill>
                <a:schemeClr val="tx1"/>
              </a:solidFill>
              <a:latin typeface="ECSquareSansPro-Regular"/>
            </a:endParaRPr>
          </a:p>
          <a:p>
            <a:pPr algn="r"/>
            <a:r>
              <a:rPr lang="el-GR" sz="1200" dirty="0">
                <a:solidFill>
                  <a:schemeClr val="tx1"/>
                </a:solidFill>
                <a:latin typeface="ECSquareSansPro-Regular"/>
              </a:rPr>
              <a:t>Λιθουανία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Λουξεμβούργο</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Μάλτα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Ολλανδία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Νορβηγία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Πολωνία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Πορτογαλία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Ρουμανία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Σλοβακία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Σλοβενία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Ισπανία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Σουηδία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Ελβετία</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Ηνωμένο Βασίλειο</a:t>
            </a:r>
          </a:p>
          <a:p>
            <a:pPr algn="r"/>
            <a:endParaRPr lang="en-US" sz="500" kern="1200" dirty="0">
              <a:solidFill>
                <a:schemeClr val="tx1"/>
              </a:solidFill>
              <a:latin typeface="ECSquareSansPro-Regular"/>
            </a:endParaRPr>
          </a:p>
          <a:p>
            <a:pPr algn="r"/>
            <a:r>
              <a:rPr lang="el-GR" sz="1200" dirty="0">
                <a:solidFill>
                  <a:schemeClr val="tx1"/>
                </a:solidFill>
                <a:latin typeface="ECSquareSansPro-Regular"/>
              </a:rPr>
              <a:t>Συγκεντρωτική αναλογία</a:t>
            </a:r>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3049586" y="3722084"/>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1981200" cy="261610"/>
          </a:xfrm>
          <a:prstGeom prst="rect">
            <a:avLst/>
          </a:prstGeom>
          <a:noFill/>
        </p:spPr>
        <p:txBody>
          <a:bodyPr wrap="square" rtlCol="0">
            <a:spAutoFit/>
          </a:bodyPr>
          <a:lstStyle/>
          <a:p>
            <a:r>
              <a:rPr lang="el-GR" sz="1050" i="1" dirty="0">
                <a:solidFill>
                  <a:srgbClr val="003399"/>
                </a:solidFill>
              </a:rPr>
              <a:t>Πηγή:</a:t>
            </a:r>
            <a:r>
              <a:rPr lang="el-GR" sz="1050" dirty="0">
                <a:solidFill>
                  <a:srgbClr val="003399"/>
                </a:solidFill>
              </a:rPr>
              <a:t> 13</a:t>
            </a:r>
            <a:r>
              <a:rPr lang="el-GR" sz="1050" baseline="30000" dirty="0">
                <a:solidFill>
                  <a:srgbClr val="003399"/>
                </a:solidFill>
              </a:rPr>
              <a:t>η</a:t>
            </a:r>
            <a:r>
              <a:rPr lang="el-GR" sz="1050" dirty="0">
                <a:solidFill>
                  <a:srgbClr val="003399"/>
                </a:solidFill>
              </a:rPr>
              <a:t> έκθεση </a:t>
            </a:r>
            <a:r>
              <a:rPr lang="el-GR" sz="1050" dirty="0" err="1">
                <a:solidFill>
                  <a:srgbClr val="003399"/>
                </a:solidFill>
              </a:rPr>
              <a:t>ESVAC</a:t>
            </a:r>
            <a:endParaRPr lang="el-GR" sz="1050" dirty="0">
              <a:solidFill>
                <a:srgbClr val="003399"/>
              </a:solidFill>
            </a:endParaRPr>
          </a:p>
        </p:txBody>
      </p:sp>
    </p:spTree>
    <p:extLst>
      <p:ext uri="{BB962C8B-B14F-4D97-AF65-F5344CB8AC3E}">
        <p14:creationId xmlns:p14="http://schemas.microsoft.com/office/powerpoint/2010/main" val="546464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l-GR" dirty="0">
                <a:latin typeface="ECSquareSansPro-Regular"/>
              </a:rPr>
              <a:t>Κατανάλωση </a:t>
            </a:r>
            <a:r>
              <a:rPr lang="el-GR" b="1" dirty="0" err="1">
                <a:latin typeface="ECSquareSansPro-Regular"/>
              </a:rPr>
              <a:t>φθοριοκινολονών</a:t>
            </a:r>
            <a:r>
              <a:rPr lang="el-GR" dirty="0">
                <a:latin typeface="ECSquareSansPro-Regular"/>
              </a:rPr>
              <a:t> και </a:t>
            </a:r>
            <a:r>
              <a:rPr lang="el-GR" b="1" dirty="0">
                <a:latin typeface="ECSquareSansPro-Regular"/>
              </a:rPr>
              <a:t>άλλων </a:t>
            </a:r>
            <a:r>
              <a:rPr lang="el-GR" b="1" dirty="0" err="1">
                <a:latin typeface="ECSquareSansPro-Regular"/>
              </a:rPr>
              <a:t>κινολονών</a:t>
            </a:r>
            <a:endParaRPr lang="el-GR" b="1" dirty="0">
              <a:latin typeface="ECSquareSansPro-Regular"/>
            </a:endParaRP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l-GR"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Πηγή: </a:t>
            </a:r>
            <a:r>
              <a:rPr lang="el-GR" sz="900" dirty="0" err="1">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JIACRA</a:t>
            </a:r>
            <a:r>
              <a:rPr lang="el-GR"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 III - Κατανάλωση </a:t>
            </a:r>
            <a:r>
              <a:rPr lang="el-GR" sz="900" dirty="0" err="1">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αντιμικροβιακών</a:t>
            </a:r>
            <a:r>
              <a:rPr lang="el-GR"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 και αντοχή στα βακτήρια από ανθρώπους και ζώα</a:t>
            </a:r>
          </a:p>
        </p:txBody>
      </p:sp>
      <p:sp>
        <p:nvSpPr>
          <p:cNvPr id="3" name="TextBox 2">
            <a:extLst>
              <a:ext uri="{FF2B5EF4-FFF2-40B4-BE49-F238E27FC236}">
                <a16:creationId xmlns:a16="http://schemas.microsoft.com/office/drawing/2014/main" id="{BBE86838-46C7-73D4-CE28-3D7C06B6F88E}"/>
              </a:ext>
            </a:extLst>
          </p:cNvPr>
          <p:cNvSpPr txBox="1"/>
          <p:nvPr/>
        </p:nvSpPr>
        <p:spPr>
          <a:xfrm>
            <a:off x="353161" y="1092200"/>
            <a:ext cx="1564272" cy="5162550"/>
          </a:xfrm>
          <a:prstGeom prst="rect">
            <a:avLst/>
          </a:prstGeom>
          <a:solidFill>
            <a:schemeClr val="bg1"/>
          </a:solidFill>
        </p:spPr>
        <p:txBody>
          <a:bodyPr wrap="square" lIns="0" tIns="0" rIns="0" bIns="0" rtlCol="0" anchor="t" anchorCtr="0">
            <a:noAutofit/>
          </a:bodyPr>
          <a:lstStyle/>
          <a:p>
            <a:pPr algn="r">
              <a:spcAft>
                <a:spcPts val="150"/>
              </a:spcAft>
            </a:pPr>
            <a:r>
              <a:rPr lang="el-GR" sz="950" dirty="0">
                <a:solidFill>
                  <a:schemeClr val="tx1"/>
                </a:solidFill>
                <a:latin typeface="ECSquareSansPro-Regular"/>
              </a:rPr>
              <a:t>Αυστρία*</a:t>
            </a:r>
          </a:p>
          <a:p>
            <a:pPr algn="r">
              <a:spcAft>
                <a:spcPts val="150"/>
              </a:spcAft>
            </a:pPr>
            <a:r>
              <a:rPr lang="el-GR" sz="950" dirty="0">
                <a:solidFill>
                  <a:schemeClr val="tx1"/>
                </a:solidFill>
                <a:latin typeface="ECSquareSansPro-Regular"/>
              </a:rPr>
              <a:t>Βέλγιο</a:t>
            </a:r>
          </a:p>
          <a:p>
            <a:pPr algn="r">
              <a:spcAft>
                <a:spcPts val="150"/>
              </a:spcAft>
            </a:pPr>
            <a:r>
              <a:rPr lang="el-GR" sz="950" dirty="0">
                <a:solidFill>
                  <a:schemeClr val="tx1"/>
                </a:solidFill>
                <a:latin typeface="ECSquareSansPro-Regular"/>
              </a:rPr>
              <a:t>Βουλγαρία</a:t>
            </a:r>
          </a:p>
          <a:p>
            <a:pPr algn="r">
              <a:spcAft>
                <a:spcPts val="150"/>
              </a:spcAft>
            </a:pPr>
            <a:r>
              <a:rPr lang="el-GR" sz="950" dirty="0">
                <a:solidFill>
                  <a:schemeClr val="tx1"/>
                </a:solidFill>
                <a:latin typeface="ECSquareSansPro-Regular"/>
              </a:rPr>
              <a:t>Κροατία</a:t>
            </a:r>
          </a:p>
          <a:p>
            <a:pPr algn="r">
              <a:spcAft>
                <a:spcPts val="150"/>
              </a:spcAft>
            </a:pPr>
            <a:r>
              <a:rPr lang="el-GR" sz="950" dirty="0">
                <a:solidFill>
                  <a:schemeClr val="tx1"/>
                </a:solidFill>
                <a:latin typeface="ECSquareSansPro-Regular"/>
              </a:rPr>
              <a:t>Κύπρος</a:t>
            </a:r>
          </a:p>
          <a:p>
            <a:pPr algn="r">
              <a:spcAft>
                <a:spcPts val="150"/>
              </a:spcAft>
            </a:pPr>
            <a:r>
              <a:rPr lang="el-GR" sz="950" dirty="0">
                <a:solidFill>
                  <a:schemeClr val="tx1"/>
                </a:solidFill>
                <a:latin typeface="ECSquareSansPro-Regular"/>
              </a:rPr>
              <a:t>Δανία</a:t>
            </a:r>
          </a:p>
          <a:p>
            <a:pPr algn="r">
              <a:spcAft>
                <a:spcPts val="150"/>
              </a:spcAft>
            </a:pPr>
            <a:r>
              <a:rPr lang="el-GR" sz="950" dirty="0">
                <a:solidFill>
                  <a:schemeClr val="tx1"/>
                </a:solidFill>
                <a:latin typeface="ECSquareSansPro-Regular"/>
              </a:rPr>
              <a:t>Εσθονία</a:t>
            </a:r>
          </a:p>
          <a:p>
            <a:pPr algn="r">
              <a:spcAft>
                <a:spcPts val="150"/>
              </a:spcAft>
            </a:pPr>
            <a:r>
              <a:rPr lang="el-GR" sz="950" dirty="0">
                <a:solidFill>
                  <a:schemeClr val="tx1"/>
                </a:solidFill>
                <a:latin typeface="ECSquareSansPro-Regular"/>
              </a:rPr>
              <a:t>Φινλανδία</a:t>
            </a:r>
          </a:p>
          <a:p>
            <a:pPr algn="r">
              <a:spcAft>
                <a:spcPts val="150"/>
              </a:spcAft>
            </a:pPr>
            <a:r>
              <a:rPr lang="el-GR" sz="950" dirty="0">
                <a:solidFill>
                  <a:schemeClr val="tx1"/>
                </a:solidFill>
                <a:latin typeface="ECSquareSansPro-Regular"/>
              </a:rPr>
              <a:t>Γαλλία</a:t>
            </a:r>
          </a:p>
          <a:p>
            <a:pPr algn="r">
              <a:spcAft>
                <a:spcPts val="150"/>
              </a:spcAft>
            </a:pPr>
            <a:r>
              <a:rPr lang="el-GR" sz="950" dirty="0">
                <a:solidFill>
                  <a:schemeClr val="tx1"/>
                </a:solidFill>
                <a:latin typeface="ECSquareSansPro-Regular"/>
              </a:rPr>
              <a:t>Γερμανία*</a:t>
            </a:r>
          </a:p>
          <a:p>
            <a:pPr algn="r">
              <a:spcAft>
                <a:spcPts val="150"/>
              </a:spcAft>
            </a:pPr>
            <a:r>
              <a:rPr lang="el-GR" sz="950" dirty="0">
                <a:solidFill>
                  <a:schemeClr val="tx1"/>
                </a:solidFill>
                <a:latin typeface="ECSquareSansPro-Regular"/>
              </a:rPr>
              <a:t>Ελλάδα</a:t>
            </a:r>
          </a:p>
          <a:p>
            <a:pPr algn="r">
              <a:spcAft>
                <a:spcPts val="150"/>
              </a:spcAft>
            </a:pPr>
            <a:r>
              <a:rPr lang="el-GR" sz="950" dirty="0">
                <a:solidFill>
                  <a:schemeClr val="tx1"/>
                </a:solidFill>
                <a:latin typeface="ECSquareSansPro-Regular"/>
              </a:rPr>
              <a:t>Ουγγαρία</a:t>
            </a:r>
          </a:p>
          <a:p>
            <a:pPr algn="r">
              <a:spcAft>
                <a:spcPts val="150"/>
              </a:spcAft>
            </a:pPr>
            <a:r>
              <a:rPr lang="el-GR" sz="950" dirty="0">
                <a:solidFill>
                  <a:schemeClr val="tx1"/>
                </a:solidFill>
                <a:latin typeface="ECSquareSansPro-Regular"/>
              </a:rPr>
              <a:t>Ισλανδία*</a:t>
            </a:r>
          </a:p>
          <a:p>
            <a:pPr algn="r">
              <a:spcAft>
                <a:spcPts val="150"/>
              </a:spcAft>
            </a:pPr>
            <a:r>
              <a:rPr lang="el-GR" sz="950" dirty="0">
                <a:solidFill>
                  <a:schemeClr val="tx1"/>
                </a:solidFill>
                <a:latin typeface="ECSquareSansPro-Regular"/>
              </a:rPr>
              <a:t>Ιρλανδία</a:t>
            </a:r>
          </a:p>
          <a:p>
            <a:pPr algn="r">
              <a:spcAft>
                <a:spcPts val="150"/>
              </a:spcAft>
            </a:pPr>
            <a:r>
              <a:rPr lang="el-GR" sz="950" dirty="0">
                <a:solidFill>
                  <a:schemeClr val="tx1"/>
                </a:solidFill>
                <a:latin typeface="ECSquareSansPro-Regular"/>
              </a:rPr>
              <a:t>Ιταλία</a:t>
            </a:r>
          </a:p>
          <a:p>
            <a:pPr algn="r">
              <a:spcAft>
                <a:spcPts val="150"/>
              </a:spcAft>
            </a:pPr>
            <a:r>
              <a:rPr lang="el-GR" sz="950" dirty="0">
                <a:solidFill>
                  <a:schemeClr val="tx1"/>
                </a:solidFill>
                <a:latin typeface="ECSquareSansPro-Regular"/>
              </a:rPr>
              <a:t>Λετονία</a:t>
            </a:r>
          </a:p>
          <a:p>
            <a:pPr algn="r">
              <a:spcAft>
                <a:spcPts val="150"/>
              </a:spcAft>
            </a:pPr>
            <a:r>
              <a:rPr lang="el-GR" sz="950" dirty="0">
                <a:solidFill>
                  <a:schemeClr val="tx1"/>
                </a:solidFill>
                <a:latin typeface="ECSquareSansPro-Regular"/>
              </a:rPr>
              <a:t>Λιθουανία</a:t>
            </a:r>
          </a:p>
          <a:p>
            <a:pPr algn="r">
              <a:spcAft>
                <a:spcPts val="150"/>
              </a:spcAft>
            </a:pPr>
            <a:r>
              <a:rPr lang="el-GR" sz="950" dirty="0">
                <a:solidFill>
                  <a:schemeClr val="tx1"/>
                </a:solidFill>
                <a:latin typeface="ECSquareSansPro-Regular"/>
              </a:rPr>
              <a:t>Λουξεμβούργο</a:t>
            </a:r>
          </a:p>
          <a:p>
            <a:pPr algn="r">
              <a:spcAft>
                <a:spcPts val="150"/>
              </a:spcAft>
            </a:pPr>
            <a:r>
              <a:rPr lang="el-GR" sz="950" dirty="0">
                <a:solidFill>
                  <a:schemeClr val="tx1"/>
                </a:solidFill>
                <a:latin typeface="ECSquareSansPro-Regular"/>
              </a:rPr>
              <a:t>Μάλτα</a:t>
            </a:r>
          </a:p>
          <a:p>
            <a:pPr algn="r">
              <a:spcAft>
                <a:spcPts val="150"/>
              </a:spcAft>
            </a:pPr>
            <a:r>
              <a:rPr lang="el-GR" sz="950" dirty="0">
                <a:solidFill>
                  <a:schemeClr val="tx1"/>
                </a:solidFill>
                <a:latin typeface="ECSquareSansPro-Regular"/>
              </a:rPr>
              <a:t>Ολλανδία</a:t>
            </a:r>
          </a:p>
          <a:p>
            <a:pPr algn="r">
              <a:spcAft>
                <a:spcPts val="150"/>
              </a:spcAft>
            </a:pPr>
            <a:r>
              <a:rPr lang="el-GR" sz="950" dirty="0">
                <a:solidFill>
                  <a:schemeClr val="tx1"/>
                </a:solidFill>
                <a:latin typeface="ECSquareSansPro-Regular"/>
              </a:rPr>
              <a:t>Νορβηγία</a:t>
            </a:r>
          </a:p>
          <a:p>
            <a:pPr algn="r">
              <a:spcAft>
                <a:spcPts val="150"/>
              </a:spcAft>
            </a:pPr>
            <a:r>
              <a:rPr lang="el-GR" sz="950" dirty="0">
                <a:solidFill>
                  <a:schemeClr val="tx1"/>
                </a:solidFill>
                <a:latin typeface="ECSquareSansPro-Regular"/>
              </a:rPr>
              <a:t>Πολωνία</a:t>
            </a:r>
          </a:p>
          <a:p>
            <a:pPr algn="r">
              <a:spcAft>
                <a:spcPts val="150"/>
              </a:spcAft>
            </a:pPr>
            <a:r>
              <a:rPr lang="el-GR" sz="950" dirty="0">
                <a:solidFill>
                  <a:schemeClr val="tx1"/>
                </a:solidFill>
                <a:latin typeface="ECSquareSansPro-Regular"/>
              </a:rPr>
              <a:t>Πορτογαλία</a:t>
            </a:r>
          </a:p>
          <a:p>
            <a:pPr algn="r">
              <a:spcAft>
                <a:spcPts val="150"/>
              </a:spcAft>
            </a:pPr>
            <a:r>
              <a:rPr lang="el-GR" sz="950" dirty="0">
                <a:solidFill>
                  <a:schemeClr val="tx1"/>
                </a:solidFill>
                <a:latin typeface="ECSquareSansPro-Regular"/>
              </a:rPr>
              <a:t>Ρουμανία</a:t>
            </a:r>
          </a:p>
          <a:p>
            <a:pPr algn="r">
              <a:spcAft>
                <a:spcPts val="150"/>
              </a:spcAft>
            </a:pPr>
            <a:r>
              <a:rPr lang="el-GR" sz="950" dirty="0">
                <a:solidFill>
                  <a:schemeClr val="tx1"/>
                </a:solidFill>
                <a:latin typeface="ECSquareSansPro-Regular"/>
              </a:rPr>
              <a:t>Σλοβακία</a:t>
            </a:r>
          </a:p>
          <a:p>
            <a:pPr algn="r">
              <a:spcAft>
                <a:spcPts val="150"/>
              </a:spcAft>
            </a:pPr>
            <a:r>
              <a:rPr lang="el-GR" sz="950" dirty="0">
                <a:solidFill>
                  <a:schemeClr val="tx1"/>
                </a:solidFill>
                <a:latin typeface="ECSquareSansPro-Regular"/>
              </a:rPr>
              <a:t>Σλοβενία</a:t>
            </a:r>
          </a:p>
          <a:p>
            <a:pPr algn="r">
              <a:spcAft>
                <a:spcPts val="150"/>
              </a:spcAft>
            </a:pPr>
            <a:r>
              <a:rPr lang="el-GR" sz="950" dirty="0">
                <a:solidFill>
                  <a:schemeClr val="tx1"/>
                </a:solidFill>
                <a:latin typeface="ECSquareSansPro-Regular"/>
              </a:rPr>
              <a:t>Ισπανία</a:t>
            </a:r>
          </a:p>
          <a:p>
            <a:pPr algn="r">
              <a:spcAft>
                <a:spcPts val="150"/>
              </a:spcAft>
            </a:pPr>
            <a:r>
              <a:rPr lang="el-GR" sz="950" dirty="0">
                <a:solidFill>
                  <a:schemeClr val="tx1"/>
                </a:solidFill>
                <a:latin typeface="ECSquareSansPro-Regular"/>
              </a:rPr>
              <a:t>Σουηδία</a:t>
            </a:r>
          </a:p>
          <a:p>
            <a:pPr algn="r">
              <a:spcAft>
                <a:spcPts val="150"/>
              </a:spcAft>
            </a:pPr>
            <a:r>
              <a:rPr lang="el-GR" sz="950" dirty="0">
                <a:solidFill>
                  <a:schemeClr val="tx1"/>
                </a:solidFill>
                <a:latin typeface="ECSquareSansPro-Regular"/>
              </a:rPr>
              <a:t>Ηνωμένο Βασίλειο</a:t>
            </a:r>
          </a:p>
          <a:p>
            <a:pPr algn="r">
              <a:spcAft>
                <a:spcPts val="150"/>
              </a:spcAft>
            </a:pPr>
            <a:r>
              <a:rPr lang="el-GR" sz="950" dirty="0">
                <a:solidFill>
                  <a:schemeClr val="tx1"/>
                </a:solidFill>
                <a:latin typeface="ECSquareSansPro-Regular"/>
              </a:rPr>
              <a:t>Σταθμισμένος μέσος όρος</a:t>
            </a:r>
          </a:p>
        </p:txBody>
      </p:sp>
      <p:sp>
        <p:nvSpPr>
          <p:cNvPr id="6" name="TextBox 5">
            <a:extLst>
              <a:ext uri="{FF2B5EF4-FFF2-40B4-BE49-F238E27FC236}">
                <a16:creationId xmlns:a16="http://schemas.microsoft.com/office/drawing/2014/main" id="{2FC5F0C3-FC7E-7124-22E6-5E8AA65D42BA}"/>
              </a:ext>
            </a:extLst>
          </p:cNvPr>
          <p:cNvSpPr txBox="1"/>
          <p:nvPr/>
        </p:nvSpPr>
        <p:spPr>
          <a:xfrm>
            <a:off x="10172700" y="1177925"/>
            <a:ext cx="1333500" cy="428625"/>
          </a:xfrm>
          <a:prstGeom prst="rect">
            <a:avLst/>
          </a:prstGeom>
          <a:solidFill>
            <a:schemeClr val="bg1"/>
          </a:solidFill>
        </p:spPr>
        <p:txBody>
          <a:bodyPr wrap="square" lIns="0" tIns="0" rIns="0" bIns="0" rtlCol="0" anchor="t" anchorCtr="0">
            <a:noAutofit/>
          </a:bodyPr>
          <a:lstStyle/>
          <a:p>
            <a:pPr algn="l">
              <a:spcAft>
                <a:spcPts val="150"/>
              </a:spcAft>
            </a:pPr>
            <a:r>
              <a:rPr lang="el-GR" sz="1400" dirty="0" err="1">
                <a:solidFill>
                  <a:schemeClr val="tx1"/>
                </a:solidFill>
                <a:latin typeface="ECSquareSansPro-Regular"/>
              </a:rPr>
              <a:t>Φθοροκινολόνες</a:t>
            </a:r>
            <a:r>
              <a:rPr lang="el-GR" sz="1400" dirty="0">
                <a:solidFill>
                  <a:schemeClr val="tx1"/>
                </a:solidFill>
                <a:latin typeface="ECSquareSansPro-Regular"/>
              </a:rPr>
              <a:t> στα ζώα</a:t>
            </a:r>
          </a:p>
        </p:txBody>
      </p:sp>
      <p:sp>
        <p:nvSpPr>
          <p:cNvPr id="8" name="TextBox 7">
            <a:extLst>
              <a:ext uri="{FF2B5EF4-FFF2-40B4-BE49-F238E27FC236}">
                <a16:creationId xmlns:a16="http://schemas.microsoft.com/office/drawing/2014/main" id="{1CA96C79-8A45-A387-D7A4-1112D409B987}"/>
              </a:ext>
            </a:extLst>
          </p:cNvPr>
          <p:cNvSpPr txBox="1"/>
          <p:nvPr/>
        </p:nvSpPr>
        <p:spPr>
          <a:xfrm>
            <a:off x="10172700" y="1706563"/>
            <a:ext cx="1333500" cy="428625"/>
          </a:xfrm>
          <a:prstGeom prst="rect">
            <a:avLst/>
          </a:prstGeom>
          <a:solidFill>
            <a:schemeClr val="bg1"/>
          </a:solidFill>
        </p:spPr>
        <p:txBody>
          <a:bodyPr wrap="square" lIns="0" tIns="0" rIns="0" bIns="0" rtlCol="0" anchor="t" anchorCtr="0">
            <a:noAutofit/>
          </a:bodyPr>
          <a:lstStyle/>
          <a:p>
            <a:pPr algn="l">
              <a:spcAft>
                <a:spcPts val="150"/>
              </a:spcAft>
            </a:pPr>
            <a:r>
              <a:rPr lang="el-GR" sz="1400" dirty="0">
                <a:solidFill>
                  <a:schemeClr val="tx1"/>
                </a:solidFill>
                <a:latin typeface="ECSquareSansPro-Regular"/>
              </a:rPr>
              <a:t>Άλλες </a:t>
            </a:r>
            <a:r>
              <a:rPr lang="el-GR" sz="1400" dirty="0" err="1">
                <a:solidFill>
                  <a:schemeClr val="tx1"/>
                </a:solidFill>
                <a:latin typeface="ECSquareSansPro-Regular"/>
              </a:rPr>
              <a:t>κινολόνες</a:t>
            </a:r>
            <a:r>
              <a:rPr lang="el-GR" sz="1400" dirty="0">
                <a:solidFill>
                  <a:schemeClr val="tx1"/>
                </a:solidFill>
                <a:latin typeface="ECSquareSansPro-Regular"/>
              </a:rPr>
              <a:t> στα ζώα</a:t>
            </a:r>
          </a:p>
        </p:txBody>
      </p:sp>
      <p:sp>
        <p:nvSpPr>
          <p:cNvPr id="9" name="TextBox 8">
            <a:extLst>
              <a:ext uri="{FF2B5EF4-FFF2-40B4-BE49-F238E27FC236}">
                <a16:creationId xmlns:a16="http://schemas.microsoft.com/office/drawing/2014/main" id="{19A60BD8-4EFC-C01D-EB52-2BE96960B42A}"/>
              </a:ext>
            </a:extLst>
          </p:cNvPr>
          <p:cNvSpPr txBox="1"/>
          <p:nvPr/>
        </p:nvSpPr>
        <p:spPr>
          <a:xfrm>
            <a:off x="10172700" y="2235163"/>
            <a:ext cx="1333500" cy="428625"/>
          </a:xfrm>
          <a:prstGeom prst="rect">
            <a:avLst/>
          </a:prstGeom>
          <a:solidFill>
            <a:schemeClr val="bg1"/>
          </a:solidFill>
        </p:spPr>
        <p:txBody>
          <a:bodyPr wrap="square" lIns="0" tIns="0" rIns="0" bIns="0" rtlCol="0" anchor="t" anchorCtr="0">
            <a:noAutofit/>
          </a:bodyPr>
          <a:lstStyle/>
          <a:p>
            <a:pPr algn="l">
              <a:spcAft>
                <a:spcPts val="150"/>
              </a:spcAft>
            </a:pPr>
            <a:r>
              <a:rPr lang="el-GR" sz="1400" dirty="0" err="1">
                <a:solidFill>
                  <a:schemeClr val="tx1"/>
                </a:solidFill>
                <a:latin typeface="ECSquareSansPro-Regular"/>
              </a:rPr>
              <a:t>Φθοροκινολόνες</a:t>
            </a:r>
            <a:r>
              <a:rPr lang="el-GR" sz="1400" dirty="0">
                <a:solidFill>
                  <a:schemeClr val="tx1"/>
                </a:solidFill>
                <a:latin typeface="ECSquareSansPro-Regular"/>
              </a:rPr>
              <a:t> σε ανθρώπους</a:t>
            </a:r>
          </a:p>
        </p:txBody>
      </p:sp>
      <p:sp>
        <p:nvSpPr>
          <p:cNvPr id="10" name="TextBox 9">
            <a:extLst>
              <a:ext uri="{FF2B5EF4-FFF2-40B4-BE49-F238E27FC236}">
                <a16:creationId xmlns:a16="http://schemas.microsoft.com/office/drawing/2014/main" id="{ECDF8AC5-A0B4-8599-9524-7899F67B33B1}"/>
              </a:ext>
            </a:extLst>
          </p:cNvPr>
          <p:cNvSpPr txBox="1"/>
          <p:nvPr/>
        </p:nvSpPr>
        <p:spPr>
          <a:xfrm>
            <a:off x="10172700" y="2760588"/>
            <a:ext cx="1333500" cy="428625"/>
          </a:xfrm>
          <a:prstGeom prst="rect">
            <a:avLst/>
          </a:prstGeom>
          <a:solidFill>
            <a:schemeClr val="bg1"/>
          </a:solidFill>
        </p:spPr>
        <p:txBody>
          <a:bodyPr wrap="square" lIns="0" tIns="0" rIns="0" bIns="0" rtlCol="0" anchor="t" anchorCtr="0">
            <a:noAutofit/>
          </a:bodyPr>
          <a:lstStyle/>
          <a:p>
            <a:pPr algn="l">
              <a:spcAft>
                <a:spcPts val="150"/>
              </a:spcAft>
            </a:pPr>
            <a:r>
              <a:rPr lang="el-GR" sz="1400" dirty="0">
                <a:solidFill>
                  <a:schemeClr val="tx1"/>
                </a:solidFill>
                <a:latin typeface="ECSquareSansPro-Regular"/>
              </a:rPr>
              <a:t>Άλλες </a:t>
            </a:r>
            <a:r>
              <a:rPr lang="el-GR" sz="1400" dirty="0" err="1">
                <a:solidFill>
                  <a:schemeClr val="tx1"/>
                </a:solidFill>
                <a:latin typeface="ECSquareSansPro-Regular"/>
              </a:rPr>
              <a:t>κινολόνες</a:t>
            </a:r>
            <a:r>
              <a:rPr lang="el-GR" sz="1400" dirty="0">
                <a:solidFill>
                  <a:schemeClr val="tx1"/>
                </a:solidFill>
                <a:latin typeface="ECSquareSansPro-Regular"/>
              </a:rPr>
              <a:t> σε ανθρώπους</a:t>
            </a:r>
          </a:p>
        </p:txBody>
      </p:sp>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27495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556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normAutofit fontScale="92500" lnSpcReduction="10000"/>
          </a:bodyPr>
          <a:lstStyle/>
          <a:p>
            <a:pPr marL="0" indent="0" algn="l">
              <a:buNone/>
            </a:pPr>
            <a:r>
              <a:rPr lang="el-GR" b="1" dirty="0">
                <a:solidFill>
                  <a:srgbClr val="003399"/>
                </a:solidFill>
                <a:latin typeface="ECSquareSansPro-Regular"/>
              </a:rPr>
              <a:t>Γενική εισαγωγή στον αντίκτυπο της μικροβιακής </a:t>
            </a:r>
            <a:r>
              <a:rPr lang="el-GR" b="1" dirty="0" smtClean="0">
                <a:solidFill>
                  <a:srgbClr val="003399"/>
                </a:solidFill>
                <a:latin typeface="ECSquareSansPro-Regular"/>
              </a:rPr>
              <a:t>αντοχής (AMR</a:t>
            </a:r>
            <a:r>
              <a:rPr lang="el-GR" b="1" dirty="0">
                <a:solidFill>
                  <a:srgbClr val="003399"/>
                </a:solidFill>
                <a:latin typeface="ECSquareSansPro-Regular"/>
              </a:rPr>
              <a:t>). </a:t>
            </a:r>
            <a:r>
              <a:rPr lang="el-GR" b="1" dirty="0" smtClean="0">
                <a:solidFill>
                  <a:srgbClr val="003399"/>
                </a:solidFill>
                <a:latin typeface="ECSquareSansPro-Regular"/>
              </a:rPr>
              <a:t>Εστίαση </a:t>
            </a:r>
            <a:r>
              <a:rPr lang="el-GR" b="1" dirty="0">
                <a:solidFill>
                  <a:srgbClr val="003399"/>
                </a:solidFill>
                <a:latin typeface="ECSquareSansPro-Regular"/>
              </a:rPr>
              <a:t>στα στοιχεία χρήσης </a:t>
            </a:r>
            <a:r>
              <a:rPr lang="el-GR" b="1" dirty="0" err="1">
                <a:solidFill>
                  <a:srgbClr val="003399"/>
                </a:solidFill>
                <a:latin typeface="ECSquareSansPro-Regular"/>
              </a:rPr>
              <a:t>αντιμικροβιακών</a:t>
            </a:r>
            <a:r>
              <a:rPr lang="el-GR" b="1" dirty="0">
                <a:solidFill>
                  <a:srgbClr val="003399"/>
                </a:solidFill>
                <a:latin typeface="ECSquareSansPro-Regular"/>
              </a:rPr>
              <a:t> (AMU) και μικροβιακής αντοχής (AMR) της χώρας </a:t>
            </a:r>
          </a:p>
          <a:p>
            <a:pPr algn="l"/>
            <a:endParaRPr lang="es-ES" sz="3600" b="1" dirty="0">
              <a:solidFill>
                <a:srgbClr val="003399"/>
              </a:solidFill>
              <a:effectLst/>
              <a:latin typeface="ECSquareSansPro-Regular"/>
            </a:endParaRPr>
          </a:p>
          <a:p>
            <a:endParaRPr lang="es-ES" dirty="0">
              <a:latin typeface="ECSquareSansPro-Regular"/>
            </a:endParaRPr>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477000" y="557724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dirty="0">
                <a:latin typeface="ECSquareSansPro-Regular"/>
              </a:rPr>
              <a:t>Ελλάδα, 7 Φεβρουαρίου 2025</a:t>
            </a:r>
          </a:p>
          <a:p>
            <a:pPr marL="0" indent="0">
              <a:buFont typeface="Arial" panose="020B0604020202020204" pitchFamily="34" charset="0"/>
              <a:buNone/>
            </a:pPr>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el-GR" sz="2400" noProof="0" dirty="0">
                <a:solidFill>
                  <a:srgbClr val="003399"/>
                </a:solidFill>
                <a:latin typeface="ECSquareSansPro-Regular"/>
              </a:rPr>
              <a:t>Πρακτική εκπαίδευση για </a:t>
            </a:r>
            <a:r>
              <a:rPr lang="el-GR" sz="2400" dirty="0" smtClean="0">
                <a:solidFill>
                  <a:srgbClr val="003399"/>
                </a:solidFill>
                <a:latin typeface="ECSquareSansPro-Regular"/>
              </a:rPr>
              <a:t>κτηνοτρόφους</a:t>
            </a:r>
            <a:r>
              <a:rPr lang="el-GR" sz="2400" noProof="0" dirty="0" smtClean="0">
                <a:solidFill>
                  <a:srgbClr val="003399"/>
                </a:solidFill>
                <a:latin typeface="ECSquareSansPro-Regular"/>
              </a:rPr>
              <a:t> </a:t>
            </a:r>
            <a:r>
              <a:rPr lang="el-GR" sz="2400" noProof="0" dirty="0">
                <a:solidFill>
                  <a:srgbClr val="003399"/>
                </a:solidFill>
                <a:latin typeface="ECSquareSansPro-Regular"/>
              </a:rPr>
              <a:t>και κτηνιάτρους: Νέα μέτρα για την καταπολέμηση της μικροβιακής αντοχής</a:t>
            </a:r>
          </a:p>
          <a:p>
            <a:endParaRPr lang="es-ES" dirty="0">
              <a:latin typeface="ECSquareSansPro-Regular"/>
            </a:endParaRPr>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495678" y="1186337"/>
            <a:ext cx="5693510" cy="1569660"/>
          </a:xfrm>
          <a:prstGeom prst="rect">
            <a:avLst/>
          </a:prstGeom>
          <a:solidFill>
            <a:schemeClr val="bg1"/>
          </a:solidFill>
        </p:spPr>
        <p:txBody>
          <a:bodyPr wrap="square" rtlCol="0">
            <a:spAutoFit/>
          </a:bodyPr>
          <a:lstStyle/>
          <a:p>
            <a:r>
              <a:rPr lang="el-GR" sz="2400" i="1" dirty="0">
                <a:latin typeface="ECSquareSansPro-Regular"/>
              </a:rPr>
              <a:t>Παράδειγμα 1 </a:t>
            </a:r>
          </a:p>
          <a:p>
            <a:r>
              <a:rPr lang="el-GR" sz="2400" dirty="0" smtClean="0"/>
              <a:t>Τάσεις της </a:t>
            </a:r>
            <a:r>
              <a:rPr lang="el-GR" sz="2400" b="1" dirty="0" smtClean="0"/>
              <a:t>ανθεκτικότητας</a:t>
            </a:r>
            <a:r>
              <a:rPr lang="el-GR" sz="2400" dirty="0" smtClean="0"/>
              <a:t> σε επιλεγμένα </a:t>
            </a:r>
            <a:r>
              <a:rPr lang="el-GR" sz="2400" b="1" dirty="0" err="1" smtClean="0"/>
              <a:t>αντιμικροβιακά</a:t>
            </a:r>
            <a:r>
              <a:rPr lang="el-GR" sz="2400" dirty="0" smtClean="0"/>
              <a:t> του δείκτη </a:t>
            </a:r>
            <a:r>
              <a:rPr lang="el-GR" sz="2400" b="1" dirty="0" smtClean="0"/>
              <a:t>E. </a:t>
            </a:r>
            <a:r>
              <a:rPr lang="el-GR" sz="2400" b="1" dirty="0" err="1" smtClean="0"/>
              <a:t>coli</a:t>
            </a:r>
            <a:r>
              <a:rPr lang="el-GR" sz="2400" dirty="0" smtClean="0"/>
              <a:t> από χοίρους, 2009-2021</a:t>
            </a:r>
            <a:endParaRPr lang="el-GR" sz="2400" dirty="0">
              <a:latin typeface="ECSquareSansPro-Regular"/>
            </a:endParaRP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20" name="Rectángulo 19">
            <a:extLst>
              <a:ext uri="{FF2B5EF4-FFF2-40B4-BE49-F238E27FC236}">
                <a16:creationId xmlns:a16="http://schemas.microsoft.com/office/drawing/2014/main" id="{1FB6C07D-7E22-4458-859A-9C9B83464ADD}"/>
              </a:ext>
            </a:extLst>
          </p:cNvPr>
          <p:cNvSpPr/>
          <p:nvPr/>
        </p:nvSpPr>
        <p:spPr>
          <a:xfrm>
            <a:off x="6775024" y="3560865"/>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21" name="Rectángulo 20">
            <a:extLst>
              <a:ext uri="{FF2B5EF4-FFF2-40B4-BE49-F238E27FC236}">
                <a16:creationId xmlns:a16="http://schemas.microsoft.com/office/drawing/2014/main" id="{489964A2-2769-4B75-A955-93ABB5737C66}"/>
              </a:ext>
            </a:extLst>
          </p:cNvPr>
          <p:cNvSpPr/>
          <p:nvPr/>
        </p:nvSpPr>
        <p:spPr>
          <a:xfrm>
            <a:off x="6787221" y="4383084"/>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22" name="Rectángulo 21">
            <a:extLst>
              <a:ext uri="{FF2B5EF4-FFF2-40B4-BE49-F238E27FC236}">
                <a16:creationId xmlns:a16="http://schemas.microsoft.com/office/drawing/2014/main" id="{30BFF1A5-9713-43EA-9A0C-9B4A59CC232D}"/>
              </a:ext>
            </a:extLst>
          </p:cNvPr>
          <p:cNvSpPr/>
          <p:nvPr/>
        </p:nvSpPr>
        <p:spPr>
          <a:xfrm>
            <a:off x="6811446" y="5187952"/>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23" name="Rectángulo 22">
            <a:extLst>
              <a:ext uri="{FF2B5EF4-FFF2-40B4-BE49-F238E27FC236}">
                <a16:creationId xmlns:a16="http://schemas.microsoft.com/office/drawing/2014/main" id="{3B543019-BBCD-4B65-95D9-EBC59BEDDC62}"/>
              </a:ext>
            </a:extLst>
          </p:cNvPr>
          <p:cNvSpPr/>
          <p:nvPr/>
        </p:nvSpPr>
        <p:spPr>
          <a:xfrm>
            <a:off x="6811446" y="6005717"/>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031873"/>
          </a:xfrm>
          <a:prstGeom prst="rect">
            <a:avLst/>
          </a:prstGeom>
          <a:noFill/>
        </p:spPr>
        <p:txBody>
          <a:bodyPr wrap="square">
            <a:spAutoFit/>
          </a:bodyPr>
          <a:lstStyle/>
          <a:p>
            <a:r>
              <a:rPr lang="el-GR" sz="2800" dirty="0">
                <a:latin typeface="ECSquareSansPro-Regular"/>
              </a:rPr>
              <a:t>Αντοχή σε:</a:t>
            </a:r>
          </a:p>
          <a:p>
            <a:endParaRPr lang="en-GB" sz="2800" kern="1200" dirty="0" smtClean="0">
              <a:latin typeface="ECSquareSansPro-Regular"/>
            </a:endParaRPr>
          </a:p>
          <a:p>
            <a:r>
              <a:rPr lang="el-GR" sz="2800" dirty="0" err="1" smtClean="0">
                <a:latin typeface="ECSquareSansPro-Regular"/>
              </a:rPr>
              <a:t>αμπικιλλίνη</a:t>
            </a:r>
            <a:r>
              <a:rPr lang="el-GR" sz="2800" dirty="0" smtClean="0">
                <a:latin typeface="ECSquareSansPro-Regular"/>
              </a:rPr>
              <a:t> </a:t>
            </a:r>
            <a:r>
              <a:rPr lang="el-GR" sz="2800" dirty="0">
                <a:latin typeface="ECSquareSansPro-Regular"/>
              </a:rPr>
              <a:t>(AMP)</a:t>
            </a:r>
          </a:p>
          <a:p>
            <a:endParaRPr lang="en-GB" sz="2800" kern="1200" dirty="0">
              <a:latin typeface="ECSquareSansPro-Regular"/>
            </a:endParaRPr>
          </a:p>
          <a:p>
            <a:r>
              <a:rPr lang="el-GR" sz="2800" dirty="0" err="1">
                <a:latin typeface="ECSquareSansPro-Regular"/>
              </a:rPr>
              <a:t>κεφοταξίμη</a:t>
            </a:r>
            <a:r>
              <a:rPr lang="el-GR" sz="2800" dirty="0">
                <a:latin typeface="ECSquareSansPro-Regular"/>
              </a:rPr>
              <a:t> (</a:t>
            </a:r>
            <a:r>
              <a:rPr lang="el-GR" sz="2800" dirty="0" err="1">
                <a:latin typeface="ECSquareSansPro-Regular"/>
              </a:rPr>
              <a:t>CTX</a:t>
            </a:r>
            <a:r>
              <a:rPr lang="el-GR" sz="2800" dirty="0">
                <a:latin typeface="ECSquareSansPro-Regular"/>
              </a:rPr>
              <a:t>)</a:t>
            </a:r>
          </a:p>
          <a:p>
            <a:endParaRPr lang="en-GB" sz="2800" kern="1200" dirty="0">
              <a:latin typeface="ECSquareSansPro-Regular"/>
            </a:endParaRPr>
          </a:p>
          <a:p>
            <a:r>
              <a:rPr lang="el-GR" sz="2800" dirty="0" err="1">
                <a:latin typeface="ECSquareSansPro-Regular"/>
              </a:rPr>
              <a:t>σιπροφλοξασίνη</a:t>
            </a:r>
            <a:r>
              <a:rPr lang="el-GR" sz="2800" dirty="0">
                <a:latin typeface="ECSquareSansPro-Regular"/>
              </a:rPr>
              <a:t> (</a:t>
            </a:r>
            <a:r>
              <a:rPr lang="el-GR" sz="2800" dirty="0" err="1">
                <a:latin typeface="ECSquareSansPro-Regular"/>
              </a:rPr>
              <a:t>CIP</a:t>
            </a:r>
            <a:r>
              <a:rPr lang="el-GR" sz="2800" dirty="0">
                <a:latin typeface="ECSquareSansPro-Regular"/>
              </a:rPr>
              <a:t>)</a:t>
            </a:r>
          </a:p>
          <a:p>
            <a:endParaRPr lang="en-GB" sz="2800" kern="1200" dirty="0">
              <a:latin typeface="ECSquareSansPro-Regular"/>
            </a:endParaRPr>
          </a:p>
          <a:p>
            <a:r>
              <a:rPr lang="el-GR" sz="2800" dirty="0" err="1">
                <a:latin typeface="ECSquareSansPro-Regular"/>
              </a:rPr>
              <a:t>τετρακυκλίνη</a:t>
            </a:r>
            <a:r>
              <a:rPr lang="el-GR" sz="2800" dirty="0">
                <a:latin typeface="ECSquareSansPro-Regular"/>
              </a:rPr>
              <a:t> (</a:t>
            </a:r>
            <a:r>
              <a:rPr lang="el-GR" sz="2800" dirty="0" err="1">
                <a:latin typeface="ECSquareSansPro-Regular"/>
              </a:rPr>
              <a:t>TET</a:t>
            </a:r>
            <a:r>
              <a:rPr lang="el-GR" sz="3200" dirty="0">
                <a:latin typeface="ECSquareSansPro-Regular"/>
              </a:rPr>
              <a: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10574" y="419575"/>
            <a:ext cx="3440659" cy="685800"/>
          </a:xfrm>
          <a:solidFill>
            <a:schemeClr val="bg1"/>
          </a:solidFill>
        </p:spPr>
        <p:txBody>
          <a:bodyPr>
            <a:normAutofit/>
          </a:bodyPr>
          <a:lstStyle/>
          <a:p>
            <a:pPr marL="0" indent="0">
              <a:buNone/>
            </a:pPr>
            <a:r>
              <a:rPr lang="el-GR" sz="4000" b="1" dirty="0">
                <a:latin typeface="ECSquareSansPro-Regular"/>
                <a:cs typeface="+mn-cs"/>
              </a:rPr>
              <a:t>Επιτεύγματα</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EC906-87F8-1419-34B8-1A4BF8714060}"/>
              </a:ext>
            </a:extLst>
          </p:cNvPr>
          <p:cNvSpPr txBox="1"/>
          <p:nvPr/>
        </p:nvSpPr>
        <p:spPr>
          <a:xfrm>
            <a:off x="972717" y="75745"/>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Αυστρία</a:t>
            </a:r>
          </a:p>
        </p:txBody>
      </p:sp>
      <p:sp>
        <p:nvSpPr>
          <p:cNvPr id="3" name="TextBox 2">
            <a:extLst>
              <a:ext uri="{FF2B5EF4-FFF2-40B4-BE49-F238E27FC236}">
                <a16:creationId xmlns:a16="http://schemas.microsoft.com/office/drawing/2014/main" id="{8F259AFA-B21D-8A7D-9BA3-83BD25037723}"/>
              </a:ext>
            </a:extLst>
          </p:cNvPr>
          <p:cNvSpPr txBox="1"/>
          <p:nvPr/>
        </p:nvSpPr>
        <p:spPr>
          <a:xfrm>
            <a:off x="2179217" y="83004"/>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Βέλγιο</a:t>
            </a:r>
          </a:p>
        </p:txBody>
      </p:sp>
      <p:sp>
        <p:nvSpPr>
          <p:cNvPr id="4" name="TextBox 3">
            <a:extLst>
              <a:ext uri="{FF2B5EF4-FFF2-40B4-BE49-F238E27FC236}">
                <a16:creationId xmlns:a16="http://schemas.microsoft.com/office/drawing/2014/main" id="{92F9DF01-81C1-DD27-9FFC-7B49CFFD51F3}"/>
              </a:ext>
            </a:extLst>
          </p:cNvPr>
          <p:cNvSpPr txBox="1"/>
          <p:nvPr/>
        </p:nvSpPr>
        <p:spPr>
          <a:xfrm>
            <a:off x="3401375" y="83348"/>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Βουλγαρία</a:t>
            </a:r>
          </a:p>
        </p:txBody>
      </p:sp>
      <p:sp>
        <p:nvSpPr>
          <p:cNvPr id="5" name="TextBox 4">
            <a:extLst>
              <a:ext uri="{FF2B5EF4-FFF2-40B4-BE49-F238E27FC236}">
                <a16:creationId xmlns:a16="http://schemas.microsoft.com/office/drawing/2014/main" id="{6A27AC8A-2008-B8C7-CFCC-0CCE3CD2FDE9}"/>
              </a:ext>
            </a:extLst>
          </p:cNvPr>
          <p:cNvSpPr txBox="1"/>
          <p:nvPr/>
        </p:nvSpPr>
        <p:spPr>
          <a:xfrm>
            <a:off x="4607875" y="77710"/>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Κροατία</a:t>
            </a:r>
          </a:p>
        </p:txBody>
      </p:sp>
      <p:sp>
        <p:nvSpPr>
          <p:cNvPr id="6" name="TextBox 5">
            <a:extLst>
              <a:ext uri="{FF2B5EF4-FFF2-40B4-BE49-F238E27FC236}">
                <a16:creationId xmlns:a16="http://schemas.microsoft.com/office/drawing/2014/main" id="{29F434D3-0FBA-FA7A-C393-D40D58531980}"/>
              </a:ext>
            </a:extLst>
          </p:cNvPr>
          <p:cNvSpPr txBox="1"/>
          <p:nvPr/>
        </p:nvSpPr>
        <p:spPr>
          <a:xfrm>
            <a:off x="960017" y="1048240"/>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Κύπρος</a:t>
            </a:r>
          </a:p>
        </p:txBody>
      </p:sp>
      <p:sp>
        <p:nvSpPr>
          <p:cNvPr id="8" name="TextBox 7">
            <a:extLst>
              <a:ext uri="{FF2B5EF4-FFF2-40B4-BE49-F238E27FC236}">
                <a16:creationId xmlns:a16="http://schemas.microsoft.com/office/drawing/2014/main" id="{BA5D0A1B-4379-88A5-F933-015C46F2CB38}"/>
              </a:ext>
            </a:extLst>
          </p:cNvPr>
          <p:cNvSpPr txBox="1"/>
          <p:nvPr/>
        </p:nvSpPr>
        <p:spPr>
          <a:xfrm>
            <a:off x="2166517" y="1041854"/>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Τσεχία</a:t>
            </a:r>
          </a:p>
        </p:txBody>
      </p:sp>
      <p:sp>
        <p:nvSpPr>
          <p:cNvPr id="10" name="TextBox 9">
            <a:extLst>
              <a:ext uri="{FF2B5EF4-FFF2-40B4-BE49-F238E27FC236}">
                <a16:creationId xmlns:a16="http://schemas.microsoft.com/office/drawing/2014/main" id="{299227AA-0B8C-BFF9-FE1C-1E68BC13268C}"/>
              </a:ext>
            </a:extLst>
          </p:cNvPr>
          <p:cNvSpPr txBox="1"/>
          <p:nvPr/>
        </p:nvSpPr>
        <p:spPr>
          <a:xfrm>
            <a:off x="3388675" y="1041853"/>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Δανία</a:t>
            </a:r>
          </a:p>
        </p:txBody>
      </p:sp>
      <p:sp>
        <p:nvSpPr>
          <p:cNvPr id="13" name="TextBox 12">
            <a:extLst>
              <a:ext uri="{FF2B5EF4-FFF2-40B4-BE49-F238E27FC236}">
                <a16:creationId xmlns:a16="http://schemas.microsoft.com/office/drawing/2014/main" id="{3A5EA0B5-91C5-ED5F-D30C-5C0F122866D1}"/>
              </a:ext>
            </a:extLst>
          </p:cNvPr>
          <p:cNvSpPr txBox="1"/>
          <p:nvPr/>
        </p:nvSpPr>
        <p:spPr>
          <a:xfrm>
            <a:off x="4595175" y="1041853"/>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Εσθονία</a:t>
            </a:r>
          </a:p>
        </p:txBody>
      </p:sp>
      <p:sp>
        <p:nvSpPr>
          <p:cNvPr id="14" name="TextBox 13">
            <a:extLst>
              <a:ext uri="{FF2B5EF4-FFF2-40B4-BE49-F238E27FC236}">
                <a16:creationId xmlns:a16="http://schemas.microsoft.com/office/drawing/2014/main" id="{90D34007-DE1B-0FB8-9FC0-183CB73D2F09}"/>
              </a:ext>
            </a:extLst>
          </p:cNvPr>
          <p:cNvSpPr txBox="1"/>
          <p:nvPr/>
        </p:nvSpPr>
        <p:spPr>
          <a:xfrm>
            <a:off x="960017" y="2003877"/>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Φινλανδία</a:t>
            </a:r>
          </a:p>
        </p:txBody>
      </p:sp>
      <p:sp>
        <p:nvSpPr>
          <p:cNvPr id="15" name="TextBox 14">
            <a:extLst>
              <a:ext uri="{FF2B5EF4-FFF2-40B4-BE49-F238E27FC236}">
                <a16:creationId xmlns:a16="http://schemas.microsoft.com/office/drawing/2014/main" id="{94C1BB9F-947C-8758-FFAB-CACA384013D5}"/>
              </a:ext>
            </a:extLst>
          </p:cNvPr>
          <p:cNvSpPr txBox="1"/>
          <p:nvPr/>
        </p:nvSpPr>
        <p:spPr>
          <a:xfrm>
            <a:off x="2166517" y="2000704"/>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Γαλλία</a:t>
            </a:r>
          </a:p>
        </p:txBody>
      </p:sp>
      <p:sp>
        <p:nvSpPr>
          <p:cNvPr id="16" name="TextBox 15">
            <a:extLst>
              <a:ext uri="{FF2B5EF4-FFF2-40B4-BE49-F238E27FC236}">
                <a16:creationId xmlns:a16="http://schemas.microsoft.com/office/drawing/2014/main" id="{261D67E8-0861-D00E-A99D-410E90426624}"/>
              </a:ext>
            </a:extLst>
          </p:cNvPr>
          <p:cNvSpPr txBox="1"/>
          <p:nvPr/>
        </p:nvSpPr>
        <p:spPr>
          <a:xfrm>
            <a:off x="3388675" y="2009301"/>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Γερμανία</a:t>
            </a:r>
          </a:p>
        </p:txBody>
      </p:sp>
      <p:sp>
        <p:nvSpPr>
          <p:cNvPr id="17" name="TextBox 16">
            <a:extLst>
              <a:ext uri="{FF2B5EF4-FFF2-40B4-BE49-F238E27FC236}">
                <a16:creationId xmlns:a16="http://schemas.microsoft.com/office/drawing/2014/main" id="{6006C94D-267A-1E0D-6E76-98455A4A27C3}"/>
              </a:ext>
            </a:extLst>
          </p:cNvPr>
          <p:cNvSpPr txBox="1"/>
          <p:nvPr/>
        </p:nvSpPr>
        <p:spPr>
          <a:xfrm>
            <a:off x="4595175" y="2001941"/>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Ελλάδα</a:t>
            </a:r>
          </a:p>
        </p:txBody>
      </p:sp>
      <p:sp>
        <p:nvSpPr>
          <p:cNvPr id="18" name="TextBox 17">
            <a:extLst>
              <a:ext uri="{FF2B5EF4-FFF2-40B4-BE49-F238E27FC236}">
                <a16:creationId xmlns:a16="http://schemas.microsoft.com/office/drawing/2014/main" id="{D9F838B0-39EB-D8AE-B7E8-A66EF3A3F2AA}"/>
              </a:ext>
            </a:extLst>
          </p:cNvPr>
          <p:cNvSpPr txBox="1"/>
          <p:nvPr/>
        </p:nvSpPr>
        <p:spPr>
          <a:xfrm>
            <a:off x="1089259" y="2965487"/>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Ουγγαρία</a:t>
            </a:r>
          </a:p>
        </p:txBody>
      </p:sp>
      <p:sp>
        <p:nvSpPr>
          <p:cNvPr id="19" name="TextBox 18">
            <a:extLst>
              <a:ext uri="{FF2B5EF4-FFF2-40B4-BE49-F238E27FC236}">
                <a16:creationId xmlns:a16="http://schemas.microsoft.com/office/drawing/2014/main" id="{FB28D963-D469-054C-D118-448F55EF7008}"/>
              </a:ext>
            </a:extLst>
          </p:cNvPr>
          <p:cNvSpPr txBox="1"/>
          <p:nvPr/>
        </p:nvSpPr>
        <p:spPr>
          <a:xfrm>
            <a:off x="2295759" y="2965489"/>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Ιρλανδία</a:t>
            </a:r>
          </a:p>
        </p:txBody>
      </p:sp>
      <p:sp>
        <p:nvSpPr>
          <p:cNvPr id="24" name="TextBox 23">
            <a:extLst>
              <a:ext uri="{FF2B5EF4-FFF2-40B4-BE49-F238E27FC236}">
                <a16:creationId xmlns:a16="http://schemas.microsoft.com/office/drawing/2014/main" id="{A372FB0F-DE9A-073D-F8E7-13256885091B}"/>
              </a:ext>
            </a:extLst>
          </p:cNvPr>
          <p:cNvSpPr txBox="1"/>
          <p:nvPr/>
        </p:nvSpPr>
        <p:spPr>
          <a:xfrm>
            <a:off x="3517917" y="2965488"/>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Ιταλία</a:t>
            </a:r>
          </a:p>
        </p:txBody>
      </p:sp>
      <p:sp>
        <p:nvSpPr>
          <p:cNvPr id="25" name="TextBox 24">
            <a:extLst>
              <a:ext uri="{FF2B5EF4-FFF2-40B4-BE49-F238E27FC236}">
                <a16:creationId xmlns:a16="http://schemas.microsoft.com/office/drawing/2014/main" id="{CC8D4F09-4CF0-F065-0350-627A792CC407}"/>
              </a:ext>
            </a:extLst>
          </p:cNvPr>
          <p:cNvSpPr txBox="1"/>
          <p:nvPr/>
        </p:nvSpPr>
        <p:spPr>
          <a:xfrm>
            <a:off x="4724417" y="2967365"/>
            <a:ext cx="476670" cy="102507"/>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Λετονία</a:t>
            </a:r>
          </a:p>
        </p:txBody>
      </p:sp>
      <p:sp>
        <p:nvSpPr>
          <p:cNvPr id="26" name="TextBox 25">
            <a:extLst>
              <a:ext uri="{FF2B5EF4-FFF2-40B4-BE49-F238E27FC236}">
                <a16:creationId xmlns:a16="http://schemas.microsoft.com/office/drawing/2014/main" id="{06BF97E3-B2DA-D178-A17E-909E7FDC8E22}"/>
              </a:ext>
            </a:extLst>
          </p:cNvPr>
          <p:cNvSpPr txBox="1"/>
          <p:nvPr/>
        </p:nvSpPr>
        <p:spPr>
          <a:xfrm>
            <a:off x="1089259" y="3923622"/>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Λιθουανία</a:t>
            </a:r>
          </a:p>
        </p:txBody>
      </p:sp>
      <p:sp>
        <p:nvSpPr>
          <p:cNvPr id="31" name="TextBox 30">
            <a:extLst>
              <a:ext uri="{FF2B5EF4-FFF2-40B4-BE49-F238E27FC236}">
                <a16:creationId xmlns:a16="http://schemas.microsoft.com/office/drawing/2014/main" id="{CF92A24E-24AC-EE18-C5E7-C2F717EE75E3}"/>
              </a:ext>
            </a:extLst>
          </p:cNvPr>
          <p:cNvSpPr txBox="1"/>
          <p:nvPr/>
        </p:nvSpPr>
        <p:spPr>
          <a:xfrm>
            <a:off x="2245391" y="3939515"/>
            <a:ext cx="650210" cy="95703"/>
          </a:xfrm>
          <a:prstGeom prst="rect">
            <a:avLst/>
          </a:prstGeom>
          <a:solidFill>
            <a:schemeClr val="bg1"/>
          </a:solidFill>
        </p:spPr>
        <p:txBody>
          <a:bodyPr wrap="square" lIns="0" tIns="0" rIns="0" bIns="0" rtlCol="0" anchor="b" anchorCtr="0">
            <a:noAutofit/>
          </a:bodyPr>
          <a:lstStyle/>
          <a:p>
            <a:pPr algn="ctr"/>
            <a:r>
              <a:rPr lang="el-GR" sz="600" b="1" dirty="0">
                <a:solidFill>
                  <a:schemeClr val="tx1"/>
                </a:solidFill>
                <a:latin typeface="Arial" panose="020B0604020202020204" pitchFamily="34" charset="0"/>
                <a:cs typeface="Arial" panose="020B0604020202020204" pitchFamily="34" charset="0"/>
              </a:rPr>
              <a:t>Λουξεμβούργο</a:t>
            </a:r>
          </a:p>
        </p:txBody>
      </p:sp>
      <p:sp>
        <p:nvSpPr>
          <p:cNvPr id="32" name="TextBox 31">
            <a:extLst>
              <a:ext uri="{FF2B5EF4-FFF2-40B4-BE49-F238E27FC236}">
                <a16:creationId xmlns:a16="http://schemas.microsoft.com/office/drawing/2014/main" id="{FAD8DF72-9375-ED1C-9218-E2FFFD1EF8B2}"/>
              </a:ext>
            </a:extLst>
          </p:cNvPr>
          <p:cNvSpPr txBox="1"/>
          <p:nvPr/>
        </p:nvSpPr>
        <p:spPr>
          <a:xfrm>
            <a:off x="3569587" y="3923621"/>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Μάλτα</a:t>
            </a:r>
          </a:p>
        </p:txBody>
      </p:sp>
      <p:sp>
        <p:nvSpPr>
          <p:cNvPr id="33" name="TextBox 32">
            <a:extLst>
              <a:ext uri="{FF2B5EF4-FFF2-40B4-BE49-F238E27FC236}">
                <a16:creationId xmlns:a16="http://schemas.microsoft.com/office/drawing/2014/main" id="{FB840738-62CF-F845-6712-569632035BFC}"/>
              </a:ext>
            </a:extLst>
          </p:cNvPr>
          <p:cNvSpPr txBox="1"/>
          <p:nvPr/>
        </p:nvSpPr>
        <p:spPr>
          <a:xfrm>
            <a:off x="4724416" y="3923621"/>
            <a:ext cx="533383"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Ολλανδία</a:t>
            </a:r>
          </a:p>
        </p:txBody>
      </p:sp>
      <p:sp>
        <p:nvSpPr>
          <p:cNvPr id="35" name="TextBox 34">
            <a:extLst>
              <a:ext uri="{FF2B5EF4-FFF2-40B4-BE49-F238E27FC236}">
                <a16:creationId xmlns:a16="http://schemas.microsoft.com/office/drawing/2014/main" id="{937AA8C3-EE9E-3F68-F902-212094DC3176}"/>
              </a:ext>
            </a:extLst>
          </p:cNvPr>
          <p:cNvSpPr txBox="1"/>
          <p:nvPr/>
        </p:nvSpPr>
        <p:spPr>
          <a:xfrm>
            <a:off x="1145971" y="4893582"/>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Πολωνία</a:t>
            </a:r>
          </a:p>
        </p:txBody>
      </p:sp>
      <p:sp>
        <p:nvSpPr>
          <p:cNvPr id="40" name="TextBox 39">
            <a:extLst>
              <a:ext uri="{FF2B5EF4-FFF2-40B4-BE49-F238E27FC236}">
                <a16:creationId xmlns:a16="http://schemas.microsoft.com/office/drawing/2014/main" id="{4A09FE6A-9EBD-B143-8AE2-BF0464A424FD}"/>
              </a:ext>
            </a:extLst>
          </p:cNvPr>
          <p:cNvSpPr txBox="1"/>
          <p:nvPr/>
        </p:nvSpPr>
        <p:spPr>
          <a:xfrm>
            <a:off x="2346121" y="4906737"/>
            <a:ext cx="489370" cy="95702"/>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Πορτογαλία</a:t>
            </a:r>
          </a:p>
        </p:txBody>
      </p:sp>
      <p:sp>
        <p:nvSpPr>
          <p:cNvPr id="41" name="TextBox 40">
            <a:extLst>
              <a:ext uri="{FF2B5EF4-FFF2-40B4-BE49-F238E27FC236}">
                <a16:creationId xmlns:a16="http://schemas.microsoft.com/office/drawing/2014/main" id="{604FE30F-926F-E0A8-3294-D0AC2A3EE17A}"/>
              </a:ext>
            </a:extLst>
          </p:cNvPr>
          <p:cNvSpPr txBox="1"/>
          <p:nvPr/>
        </p:nvSpPr>
        <p:spPr>
          <a:xfrm>
            <a:off x="3574629" y="4900385"/>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Ρουμανία</a:t>
            </a:r>
          </a:p>
        </p:txBody>
      </p:sp>
      <p:sp>
        <p:nvSpPr>
          <p:cNvPr id="42" name="TextBox 41">
            <a:extLst>
              <a:ext uri="{FF2B5EF4-FFF2-40B4-BE49-F238E27FC236}">
                <a16:creationId xmlns:a16="http://schemas.microsoft.com/office/drawing/2014/main" id="{5FFDC347-24D4-6627-DFD3-18364764012F}"/>
              </a:ext>
            </a:extLst>
          </p:cNvPr>
          <p:cNvSpPr txBox="1"/>
          <p:nvPr/>
        </p:nvSpPr>
        <p:spPr>
          <a:xfrm>
            <a:off x="4781129" y="4893581"/>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Σλοβακία</a:t>
            </a:r>
          </a:p>
        </p:txBody>
      </p:sp>
      <p:sp>
        <p:nvSpPr>
          <p:cNvPr id="43" name="TextBox 42">
            <a:extLst>
              <a:ext uri="{FF2B5EF4-FFF2-40B4-BE49-F238E27FC236}">
                <a16:creationId xmlns:a16="http://schemas.microsoft.com/office/drawing/2014/main" id="{A4837ED8-8B8F-74FF-0D6E-DF6F109128FF}"/>
              </a:ext>
            </a:extLst>
          </p:cNvPr>
          <p:cNvSpPr txBox="1"/>
          <p:nvPr/>
        </p:nvSpPr>
        <p:spPr>
          <a:xfrm>
            <a:off x="1113123" y="5866486"/>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Σλοβενία</a:t>
            </a:r>
          </a:p>
        </p:txBody>
      </p:sp>
      <p:sp>
        <p:nvSpPr>
          <p:cNvPr id="44" name="TextBox 43">
            <a:extLst>
              <a:ext uri="{FF2B5EF4-FFF2-40B4-BE49-F238E27FC236}">
                <a16:creationId xmlns:a16="http://schemas.microsoft.com/office/drawing/2014/main" id="{6D600ABB-064E-9357-9C11-A8F558F209B7}"/>
              </a:ext>
            </a:extLst>
          </p:cNvPr>
          <p:cNvSpPr txBox="1"/>
          <p:nvPr/>
        </p:nvSpPr>
        <p:spPr>
          <a:xfrm>
            <a:off x="2313273" y="5879641"/>
            <a:ext cx="489370" cy="95702"/>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Ισπανία</a:t>
            </a:r>
          </a:p>
        </p:txBody>
      </p:sp>
      <p:sp>
        <p:nvSpPr>
          <p:cNvPr id="45" name="TextBox 44">
            <a:extLst>
              <a:ext uri="{FF2B5EF4-FFF2-40B4-BE49-F238E27FC236}">
                <a16:creationId xmlns:a16="http://schemas.microsoft.com/office/drawing/2014/main" id="{2969F159-8CF0-6B41-2A34-C42C1AFA76C3}"/>
              </a:ext>
            </a:extLst>
          </p:cNvPr>
          <p:cNvSpPr txBox="1"/>
          <p:nvPr/>
        </p:nvSpPr>
        <p:spPr>
          <a:xfrm>
            <a:off x="3541781" y="5873289"/>
            <a:ext cx="476670" cy="102507"/>
          </a:xfrm>
          <a:prstGeom prst="rect">
            <a:avLst/>
          </a:prstGeom>
          <a:solidFill>
            <a:schemeClr val="bg1"/>
          </a:solidFill>
        </p:spPr>
        <p:txBody>
          <a:bodyPr wrap="square" lIns="0" tIns="0" rIns="0" bIns="0" rtlCol="0" anchor="b" anchorCtr="0">
            <a:noAutofit/>
          </a:bodyPr>
          <a:lstStyle/>
          <a:p>
            <a:pPr algn="ctr"/>
            <a:r>
              <a:rPr lang="el-GR" sz="600" b="1">
                <a:solidFill>
                  <a:schemeClr val="tx1"/>
                </a:solidFill>
                <a:latin typeface="Arial" panose="020B0604020202020204" pitchFamily="34" charset="0"/>
                <a:cs typeface="Arial" panose="020B0604020202020204" pitchFamily="34" charset="0"/>
              </a:rPr>
              <a:t>Σουηδία</a:t>
            </a:r>
          </a:p>
        </p:txBody>
      </p:sp>
      <p:sp>
        <p:nvSpPr>
          <p:cNvPr id="46" name="TextBox 45">
            <a:extLst>
              <a:ext uri="{FF2B5EF4-FFF2-40B4-BE49-F238E27FC236}">
                <a16:creationId xmlns:a16="http://schemas.microsoft.com/office/drawing/2014/main" id="{566E5298-660E-6BC5-287B-A0626951CB59}"/>
              </a:ext>
            </a:extLst>
          </p:cNvPr>
          <p:cNvSpPr txBox="1"/>
          <p:nvPr/>
        </p:nvSpPr>
        <p:spPr>
          <a:xfrm>
            <a:off x="4437782" y="5858484"/>
            <a:ext cx="1124818" cy="116860"/>
          </a:xfrm>
          <a:prstGeom prst="rect">
            <a:avLst/>
          </a:prstGeom>
          <a:solidFill>
            <a:schemeClr val="bg1"/>
          </a:solidFill>
        </p:spPr>
        <p:txBody>
          <a:bodyPr wrap="square" lIns="0" tIns="0" rIns="0" bIns="0" rtlCol="0" anchor="b" anchorCtr="0">
            <a:noAutofit/>
          </a:bodyPr>
          <a:lstStyle/>
          <a:p>
            <a:pPr algn="ctr"/>
            <a:r>
              <a:rPr lang="el-GR" sz="400" b="1" dirty="0">
                <a:solidFill>
                  <a:schemeClr val="tx1"/>
                </a:solidFill>
                <a:latin typeface="Arial" panose="020B0604020202020204" pitchFamily="34" charset="0"/>
                <a:cs typeface="Arial" panose="020B0604020202020204" pitchFamily="34" charset="0"/>
              </a:rPr>
              <a:t>Σύνολο (27 κράτη μέλη + Ηνωμένο Βασίλειο)</a:t>
            </a:r>
          </a:p>
        </p:txBody>
      </p:sp>
      <p:sp>
        <p:nvSpPr>
          <p:cNvPr id="47" name="TextBox 46">
            <a:extLst>
              <a:ext uri="{FF2B5EF4-FFF2-40B4-BE49-F238E27FC236}">
                <a16:creationId xmlns:a16="http://schemas.microsoft.com/office/drawing/2014/main" id="{A564BBA2-A904-13EA-D9C6-164115E232FC}"/>
              </a:ext>
            </a:extLst>
          </p:cNvPr>
          <p:cNvSpPr txBox="1"/>
          <p:nvPr/>
        </p:nvSpPr>
        <p:spPr>
          <a:xfrm rot="16200000">
            <a:off x="-220781" y="3813689"/>
            <a:ext cx="1427422" cy="167188"/>
          </a:xfrm>
          <a:prstGeom prst="rect">
            <a:avLst/>
          </a:prstGeom>
          <a:solidFill>
            <a:schemeClr val="bg1"/>
          </a:solidFill>
        </p:spPr>
        <p:txBody>
          <a:bodyPr wrap="square" lIns="0" tIns="0" rIns="0" bIns="0" rtlCol="0" anchor="t" anchorCtr="0">
            <a:noAutofit/>
          </a:bodyPr>
          <a:lstStyle/>
          <a:p>
            <a:pPr algn="ctr"/>
            <a:r>
              <a:rPr lang="el-GR" sz="600" b="1">
                <a:solidFill>
                  <a:schemeClr val="tx1"/>
                </a:solidFill>
                <a:latin typeface="Arial" panose="020B0604020202020204" pitchFamily="34" charset="0"/>
                <a:cs typeface="Arial" panose="020B0604020202020204" pitchFamily="34" charset="0"/>
              </a:rPr>
              <a:t>Εμφάνιση αντοχής (%)</a:t>
            </a:r>
          </a:p>
        </p:txBody>
      </p:sp>
      <p:sp>
        <p:nvSpPr>
          <p:cNvPr id="37" name="Rectángulo 36">
            <a:extLst>
              <a:ext uri="{FF2B5EF4-FFF2-40B4-BE49-F238E27FC236}">
                <a16:creationId xmlns:a16="http://schemas.microsoft.com/office/drawing/2014/main" id="{9ACFE1DB-F97D-41CC-A5E0-4B7C1D478ED7}"/>
              </a:ext>
            </a:extLst>
          </p:cNvPr>
          <p:cNvSpPr/>
          <p:nvPr/>
        </p:nvSpPr>
        <p:spPr>
          <a:xfrm>
            <a:off x="4083903" y="1937224"/>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Tree>
    <p:extLst>
      <p:ext uri="{BB962C8B-B14F-4D97-AF65-F5344CB8AC3E}">
        <p14:creationId xmlns:p14="http://schemas.microsoft.com/office/powerpoint/2010/main" val="1118244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19125" y="-20425"/>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9" name="CuadroTexto 8">
            <a:extLst>
              <a:ext uri="{FF2B5EF4-FFF2-40B4-BE49-F238E27FC236}">
                <a16:creationId xmlns:a16="http://schemas.microsoft.com/office/drawing/2014/main" id="{F47A1701-2789-4212-AA97-C4DE1A2FD870}"/>
              </a:ext>
            </a:extLst>
          </p:cNvPr>
          <p:cNvSpPr txBox="1"/>
          <p:nvPr/>
        </p:nvSpPr>
        <p:spPr>
          <a:xfrm>
            <a:off x="6606212" y="1148666"/>
            <a:ext cx="5181600" cy="1938992"/>
          </a:xfrm>
          <a:prstGeom prst="rect">
            <a:avLst/>
          </a:prstGeom>
          <a:solidFill>
            <a:schemeClr val="bg1"/>
          </a:solidFill>
        </p:spPr>
        <p:txBody>
          <a:bodyPr wrap="square" rtlCol="0">
            <a:spAutoFit/>
          </a:bodyPr>
          <a:lstStyle/>
          <a:p>
            <a:r>
              <a:rPr lang="el-GR" sz="2400" i="1" dirty="0">
                <a:latin typeface="ECSquareSansPro-Regular"/>
              </a:rPr>
              <a:t>Παράδειγμα 2</a:t>
            </a:r>
            <a:r>
              <a:rPr lang="el-GR" sz="2400" dirty="0">
                <a:latin typeface="ECSquareSansPro-Regular"/>
              </a:rPr>
              <a:t> </a:t>
            </a:r>
          </a:p>
          <a:p>
            <a:r>
              <a:rPr lang="el-GR" sz="2400" dirty="0">
                <a:latin typeface="ECSquareSansPro-Regular"/>
              </a:rPr>
              <a:t>Τάσεις </a:t>
            </a:r>
            <a:r>
              <a:rPr lang="el-GR" sz="2400" dirty="0" smtClean="0">
                <a:latin typeface="ECSquareSansPro-Regular"/>
              </a:rPr>
              <a:t>της </a:t>
            </a:r>
            <a:r>
              <a:rPr lang="el-GR" sz="2400" b="1" dirty="0" smtClean="0">
                <a:latin typeface="ECSquareSansPro-Regular"/>
              </a:rPr>
              <a:t>ανθεκτικότητας </a:t>
            </a:r>
            <a:r>
              <a:rPr lang="el-GR" sz="2400" dirty="0" smtClean="0">
                <a:latin typeface="ECSquareSansPro-Regular"/>
              </a:rPr>
              <a:t>σε επιλεγμένα </a:t>
            </a:r>
            <a:r>
              <a:rPr lang="el-GR" sz="2400" b="1" dirty="0" err="1" smtClean="0">
                <a:latin typeface="ECSquareSansPro-Regular"/>
              </a:rPr>
              <a:t>αντιμικροβιακά</a:t>
            </a:r>
            <a:r>
              <a:rPr lang="el-GR" sz="2400" dirty="0" smtClean="0">
                <a:latin typeface="ECSquareSansPro-Regular"/>
              </a:rPr>
              <a:t>  του δείκτη </a:t>
            </a:r>
            <a:r>
              <a:rPr lang="el-GR" sz="2400" b="1" i="1" dirty="0" smtClean="0">
                <a:latin typeface="ECSquareSansPro-Regular"/>
              </a:rPr>
              <a:t>E. </a:t>
            </a:r>
            <a:r>
              <a:rPr lang="el-GR" sz="2400" b="1" i="1" dirty="0" err="1" smtClean="0">
                <a:latin typeface="ECSquareSansPro-Regular"/>
              </a:rPr>
              <a:t>coli</a:t>
            </a:r>
            <a:r>
              <a:rPr lang="el-GR" sz="2400" b="1" i="1" smtClean="0">
                <a:latin typeface="ECSquareSansPro-Regular"/>
              </a:rPr>
              <a:t> </a:t>
            </a:r>
            <a:r>
              <a:rPr lang="el-GR" sz="2400" smtClean="0">
                <a:latin typeface="ECSquareSansPro-Regular"/>
              </a:rPr>
              <a:t> </a:t>
            </a:r>
            <a:r>
              <a:rPr lang="el-GR" sz="2400" smtClean="0">
                <a:latin typeface="ECSquareSansPro-Regular"/>
              </a:rPr>
              <a:t>από </a:t>
            </a:r>
            <a:r>
              <a:rPr lang="el-GR" sz="2400" b="1" dirty="0" smtClean="0">
                <a:latin typeface="ECSquareSansPro-Regular"/>
              </a:rPr>
              <a:t>κοτόπουλα </a:t>
            </a:r>
            <a:r>
              <a:rPr lang="el-GR" sz="2400" b="1" dirty="0" err="1">
                <a:latin typeface="ECSquareSansPro-Regular"/>
              </a:rPr>
              <a:t>κρεατοπαραγωγής</a:t>
            </a:r>
            <a:r>
              <a:rPr lang="el-GR" sz="2400" dirty="0">
                <a:latin typeface="ECSquareSansPro-Regular"/>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11" name="Rectángulo 10">
            <a:extLst>
              <a:ext uri="{FF2B5EF4-FFF2-40B4-BE49-F238E27FC236}">
                <a16:creationId xmlns:a16="http://schemas.microsoft.com/office/drawing/2014/main" id="{4E2FBD77-7D5E-4A23-A218-63328DC08C75}"/>
              </a:ext>
            </a:extLst>
          </p:cNvPr>
          <p:cNvSpPr/>
          <p:nvPr/>
        </p:nvSpPr>
        <p:spPr>
          <a:xfrm>
            <a:off x="6844880" y="368617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12" name="Rectángulo 11">
            <a:extLst>
              <a:ext uri="{FF2B5EF4-FFF2-40B4-BE49-F238E27FC236}">
                <a16:creationId xmlns:a16="http://schemas.microsoft.com/office/drawing/2014/main" id="{4C123E22-4D64-430F-A482-9C24E3741219}"/>
              </a:ext>
            </a:extLst>
          </p:cNvPr>
          <p:cNvSpPr/>
          <p:nvPr/>
        </p:nvSpPr>
        <p:spPr>
          <a:xfrm>
            <a:off x="6845143" y="44907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13" name="Rectángulo 12">
            <a:extLst>
              <a:ext uri="{FF2B5EF4-FFF2-40B4-BE49-F238E27FC236}">
                <a16:creationId xmlns:a16="http://schemas.microsoft.com/office/drawing/2014/main" id="{08F299C5-2809-4B40-A0C8-524CB94E8227}"/>
              </a:ext>
            </a:extLst>
          </p:cNvPr>
          <p:cNvSpPr/>
          <p:nvPr/>
        </p:nvSpPr>
        <p:spPr>
          <a:xfrm>
            <a:off x="6827564"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14" name="Rectángulo 13">
            <a:extLst>
              <a:ext uri="{FF2B5EF4-FFF2-40B4-BE49-F238E27FC236}">
                <a16:creationId xmlns:a16="http://schemas.microsoft.com/office/drawing/2014/main" id="{F76FD2DC-3CBF-4B07-99C2-A30BBEE4494A}"/>
              </a:ext>
            </a:extLst>
          </p:cNvPr>
          <p:cNvSpPr/>
          <p:nvPr/>
        </p:nvSpPr>
        <p:spPr>
          <a:xfrm>
            <a:off x="6812324" y="6008942"/>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721273" y="3040783"/>
            <a:ext cx="3971260" cy="3785652"/>
          </a:xfrm>
          <a:prstGeom prst="rect">
            <a:avLst/>
          </a:prstGeom>
          <a:noFill/>
        </p:spPr>
        <p:txBody>
          <a:bodyPr wrap="square">
            <a:spAutoFit/>
          </a:bodyPr>
          <a:lstStyle/>
          <a:p>
            <a:r>
              <a:rPr lang="el-GR" sz="2800" dirty="0">
                <a:latin typeface="ECSquareSansPro-Regular"/>
              </a:rPr>
              <a:t>Αντοχή σε</a:t>
            </a:r>
            <a:r>
              <a:rPr lang="el-GR" sz="2800" dirty="0" smtClean="0">
                <a:latin typeface="ECSquareSansPro-Regular"/>
              </a:rPr>
              <a:t>:</a:t>
            </a:r>
          </a:p>
          <a:p>
            <a:endParaRPr lang="el-GR" sz="2800" dirty="0">
              <a:latin typeface="ECSquareSansPro-Regular"/>
            </a:endParaRPr>
          </a:p>
          <a:p>
            <a:r>
              <a:rPr lang="el-GR" sz="2800" dirty="0" err="1">
                <a:latin typeface="ECSquareSansPro-Regular"/>
              </a:rPr>
              <a:t>αμπικιλλίνη</a:t>
            </a:r>
            <a:r>
              <a:rPr lang="el-GR" sz="2800" dirty="0">
                <a:latin typeface="ECSquareSansPro-Regular"/>
              </a:rPr>
              <a:t> (</a:t>
            </a:r>
            <a:r>
              <a:rPr lang="el-GR" sz="2800" dirty="0" err="1">
                <a:latin typeface="ECSquareSansPro-Regular"/>
              </a:rPr>
              <a:t>AMP</a:t>
            </a:r>
            <a:r>
              <a:rPr lang="el-GR" sz="2800" dirty="0">
                <a:latin typeface="ECSquareSansPro-Regular"/>
              </a:rPr>
              <a:t>)</a:t>
            </a:r>
          </a:p>
          <a:p>
            <a:endParaRPr lang="en-GB" sz="2400" kern="1200" dirty="0">
              <a:latin typeface="ECSquareSansPro-Regular"/>
            </a:endParaRPr>
          </a:p>
          <a:p>
            <a:r>
              <a:rPr lang="el-GR" sz="2800" dirty="0" err="1">
                <a:latin typeface="ECSquareSansPro-Regular"/>
              </a:rPr>
              <a:t>κεφοταξίμη</a:t>
            </a:r>
            <a:r>
              <a:rPr lang="el-GR" sz="2800" dirty="0">
                <a:latin typeface="ECSquareSansPro-Regular"/>
              </a:rPr>
              <a:t> (</a:t>
            </a:r>
            <a:r>
              <a:rPr lang="el-GR" sz="2800" dirty="0" err="1">
                <a:latin typeface="ECSquareSansPro-Regular"/>
              </a:rPr>
              <a:t>CTX</a:t>
            </a:r>
            <a:r>
              <a:rPr lang="el-GR" sz="2800" dirty="0">
                <a:latin typeface="ECSquareSansPro-Regular"/>
              </a:rPr>
              <a:t>)</a:t>
            </a:r>
          </a:p>
          <a:p>
            <a:endParaRPr lang="en-GB" sz="2400" kern="1200" dirty="0">
              <a:latin typeface="ECSquareSansPro-Regular"/>
            </a:endParaRPr>
          </a:p>
          <a:p>
            <a:r>
              <a:rPr lang="el-GR" sz="2800" dirty="0" err="1">
                <a:latin typeface="ECSquareSansPro-Regular"/>
              </a:rPr>
              <a:t>σιπροφλοξασίνη</a:t>
            </a:r>
            <a:r>
              <a:rPr lang="el-GR" sz="2800" dirty="0">
                <a:latin typeface="ECSquareSansPro-Regular"/>
              </a:rPr>
              <a:t> (</a:t>
            </a:r>
            <a:r>
              <a:rPr lang="el-GR" sz="2800" dirty="0" err="1">
                <a:latin typeface="ECSquareSansPro-Regular"/>
              </a:rPr>
              <a:t>CIP</a:t>
            </a:r>
            <a:r>
              <a:rPr lang="el-GR" sz="2800" dirty="0">
                <a:latin typeface="ECSquareSansPro-Regular"/>
              </a:rPr>
              <a:t>)</a:t>
            </a:r>
          </a:p>
          <a:p>
            <a:endParaRPr lang="en-GB" sz="2400" kern="1200" dirty="0">
              <a:latin typeface="ECSquareSansPro-Regular"/>
            </a:endParaRPr>
          </a:p>
          <a:p>
            <a:r>
              <a:rPr lang="el-GR" sz="2800" dirty="0" err="1">
                <a:latin typeface="ECSquareSansPro-Regular"/>
              </a:rPr>
              <a:t>τετρακυκλίνη</a:t>
            </a:r>
            <a:r>
              <a:rPr lang="el-GR" sz="2800" dirty="0">
                <a:latin typeface="ECSquareSansPro-Regular"/>
              </a:rPr>
              <a:t> (</a:t>
            </a:r>
            <a:r>
              <a:rPr lang="el-GR" sz="2800" dirty="0" err="1">
                <a:latin typeface="ECSquareSansPro-Regular"/>
              </a:rPr>
              <a:t>TET</a:t>
            </a:r>
            <a:r>
              <a:rPr lang="el-GR" sz="2800" dirty="0">
                <a:latin typeface="ECSquareSansPro-Regular"/>
              </a:rPr>
              <a: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120866" y="5471219"/>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extLst>
                  <p:ext uri="{D42A27DB-BD31-4B8C-83A1-F6EECF244321}">
                    <p14:modId xmlns:p14="http://schemas.microsoft.com/office/powerpoint/2010/main" val="1281058819"/>
                  </p:ext>
                </p:extLst>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7"/>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266244" y="453862"/>
            <a:ext cx="3440659" cy="685800"/>
          </a:xfrm>
          <a:solidFill>
            <a:schemeClr val="bg1"/>
          </a:solidFill>
        </p:spPr>
        <p:txBody>
          <a:bodyPr>
            <a:normAutofit/>
          </a:bodyPr>
          <a:lstStyle/>
          <a:p>
            <a:pPr marL="0" indent="0">
              <a:buNone/>
            </a:pPr>
            <a:r>
              <a:rPr lang="el-GR" sz="4000" b="1" dirty="0">
                <a:latin typeface="ECSquareSansPro-Regular"/>
                <a:cs typeface="+mn-cs"/>
              </a:rPr>
              <a:t>Επιτεύγματα</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02727B-9646-0813-BDE7-E484CE25817F}"/>
              </a:ext>
            </a:extLst>
          </p:cNvPr>
          <p:cNvSpPr txBox="1"/>
          <p:nvPr/>
        </p:nvSpPr>
        <p:spPr>
          <a:xfrm>
            <a:off x="1193380" y="-26760"/>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Αυστρία</a:t>
            </a:r>
          </a:p>
        </p:txBody>
      </p:sp>
      <p:sp>
        <p:nvSpPr>
          <p:cNvPr id="5" name="TextBox 4">
            <a:extLst>
              <a:ext uri="{FF2B5EF4-FFF2-40B4-BE49-F238E27FC236}">
                <a16:creationId xmlns:a16="http://schemas.microsoft.com/office/drawing/2014/main" id="{6713885F-4C16-5F70-2D75-955EF8E58DBC}"/>
              </a:ext>
            </a:extLst>
          </p:cNvPr>
          <p:cNvSpPr txBox="1"/>
          <p:nvPr/>
        </p:nvSpPr>
        <p:spPr>
          <a:xfrm>
            <a:off x="2253830" y="-19957"/>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Βέλγιο</a:t>
            </a:r>
          </a:p>
        </p:txBody>
      </p:sp>
      <p:sp>
        <p:nvSpPr>
          <p:cNvPr id="18" name="TextBox 17">
            <a:extLst>
              <a:ext uri="{FF2B5EF4-FFF2-40B4-BE49-F238E27FC236}">
                <a16:creationId xmlns:a16="http://schemas.microsoft.com/office/drawing/2014/main" id="{B088101A-70FB-F64C-4A73-B91D98F7A757}"/>
              </a:ext>
            </a:extLst>
          </p:cNvPr>
          <p:cNvSpPr txBox="1"/>
          <p:nvPr/>
        </p:nvSpPr>
        <p:spPr>
          <a:xfrm>
            <a:off x="3336733" y="-26761"/>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Βουλγαρία</a:t>
            </a:r>
          </a:p>
        </p:txBody>
      </p:sp>
      <p:sp>
        <p:nvSpPr>
          <p:cNvPr id="21" name="TextBox 20">
            <a:extLst>
              <a:ext uri="{FF2B5EF4-FFF2-40B4-BE49-F238E27FC236}">
                <a16:creationId xmlns:a16="http://schemas.microsoft.com/office/drawing/2014/main" id="{949C414D-03EF-68F1-8636-504976D81ABE}"/>
              </a:ext>
            </a:extLst>
          </p:cNvPr>
          <p:cNvSpPr txBox="1"/>
          <p:nvPr/>
        </p:nvSpPr>
        <p:spPr>
          <a:xfrm>
            <a:off x="4406480" y="-26761"/>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Κροατία</a:t>
            </a:r>
          </a:p>
        </p:txBody>
      </p:sp>
      <p:sp>
        <p:nvSpPr>
          <p:cNvPr id="22" name="TextBox 21">
            <a:extLst>
              <a:ext uri="{FF2B5EF4-FFF2-40B4-BE49-F238E27FC236}">
                <a16:creationId xmlns:a16="http://schemas.microsoft.com/office/drawing/2014/main" id="{D0ACBE19-174D-34D0-ACA2-DD78A1A80C45}"/>
              </a:ext>
            </a:extLst>
          </p:cNvPr>
          <p:cNvSpPr txBox="1"/>
          <p:nvPr/>
        </p:nvSpPr>
        <p:spPr>
          <a:xfrm>
            <a:off x="1184072" y="954841"/>
            <a:ext cx="476670" cy="102507"/>
          </a:xfrm>
          <a:prstGeom prst="rect">
            <a:avLst/>
          </a:prstGeom>
          <a:solidFill>
            <a:schemeClr val="bg1"/>
          </a:solidFill>
        </p:spPr>
        <p:txBody>
          <a:bodyPr wrap="square" lIns="0" tIns="0" rIns="0" bIns="0" rtlCol="0" anchor="b" anchorCtr="0">
            <a:noAutofit/>
          </a:bodyPr>
          <a:lstStyle/>
          <a:p>
            <a:pPr algn="ctr"/>
            <a:r>
              <a:rPr lang="el-GR" sz="500" b="1" dirty="0">
                <a:solidFill>
                  <a:schemeClr val="tx1"/>
                </a:solidFill>
                <a:latin typeface="Arial" panose="020B0604020202020204" pitchFamily="34" charset="0"/>
                <a:cs typeface="Arial" panose="020B0604020202020204" pitchFamily="34" charset="0"/>
              </a:rPr>
              <a:t>Κύπρος</a:t>
            </a:r>
          </a:p>
        </p:txBody>
      </p:sp>
      <p:sp>
        <p:nvSpPr>
          <p:cNvPr id="24" name="TextBox 23">
            <a:extLst>
              <a:ext uri="{FF2B5EF4-FFF2-40B4-BE49-F238E27FC236}">
                <a16:creationId xmlns:a16="http://schemas.microsoft.com/office/drawing/2014/main" id="{B1DD9FD5-22E6-7143-8810-9A403B9EB4CE}"/>
              </a:ext>
            </a:extLst>
          </p:cNvPr>
          <p:cNvSpPr txBox="1"/>
          <p:nvPr/>
        </p:nvSpPr>
        <p:spPr>
          <a:xfrm>
            <a:off x="2263572" y="944681"/>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Τσεχία</a:t>
            </a:r>
          </a:p>
        </p:txBody>
      </p:sp>
      <p:sp>
        <p:nvSpPr>
          <p:cNvPr id="27" name="TextBox 26">
            <a:extLst>
              <a:ext uri="{FF2B5EF4-FFF2-40B4-BE49-F238E27FC236}">
                <a16:creationId xmlns:a16="http://schemas.microsoft.com/office/drawing/2014/main" id="{73F21F69-760A-9503-7772-CE1E18396D36}"/>
              </a:ext>
            </a:extLst>
          </p:cNvPr>
          <p:cNvSpPr txBox="1"/>
          <p:nvPr/>
        </p:nvSpPr>
        <p:spPr>
          <a:xfrm>
            <a:off x="3346030" y="938330"/>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Δανία</a:t>
            </a:r>
          </a:p>
        </p:txBody>
      </p:sp>
      <p:sp>
        <p:nvSpPr>
          <p:cNvPr id="28" name="TextBox 27">
            <a:extLst>
              <a:ext uri="{FF2B5EF4-FFF2-40B4-BE49-F238E27FC236}">
                <a16:creationId xmlns:a16="http://schemas.microsoft.com/office/drawing/2014/main" id="{B9D72A05-078C-8FAE-3B98-66425C676929}"/>
              </a:ext>
            </a:extLst>
          </p:cNvPr>
          <p:cNvSpPr txBox="1"/>
          <p:nvPr/>
        </p:nvSpPr>
        <p:spPr>
          <a:xfrm>
            <a:off x="4412830" y="944226"/>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Εσθονία</a:t>
            </a:r>
          </a:p>
        </p:txBody>
      </p:sp>
      <p:sp>
        <p:nvSpPr>
          <p:cNvPr id="29" name="TextBox 28">
            <a:extLst>
              <a:ext uri="{FF2B5EF4-FFF2-40B4-BE49-F238E27FC236}">
                <a16:creationId xmlns:a16="http://schemas.microsoft.com/office/drawing/2014/main" id="{DBB6926E-49CB-9B9B-805F-DCB5121CDD39}"/>
              </a:ext>
            </a:extLst>
          </p:cNvPr>
          <p:cNvSpPr txBox="1"/>
          <p:nvPr/>
        </p:nvSpPr>
        <p:spPr>
          <a:xfrm>
            <a:off x="1191246" y="1910862"/>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Φινλανδία</a:t>
            </a:r>
          </a:p>
        </p:txBody>
      </p:sp>
      <p:sp>
        <p:nvSpPr>
          <p:cNvPr id="30" name="TextBox 29">
            <a:extLst>
              <a:ext uri="{FF2B5EF4-FFF2-40B4-BE49-F238E27FC236}">
                <a16:creationId xmlns:a16="http://schemas.microsoft.com/office/drawing/2014/main" id="{E314EC0A-9675-C79D-1C6F-3F3358C5077B}"/>
              </a:ext>
            </a:extLst>
          </p:cNvPr>
          <p:cNvSpPr txBox="1"/>
          <p:nvPr/>
        </p:nvSpPr>
        <p:spPr>
          <a:xfrm>
            <a:off x="2245346" y="1917666"/>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Γαλλία</a:t>
            </a:r>
          </a:p>
        </p:txBody>
      </p:sp>
      <p:sp>
        <p:nvSpPr>
          <p:cNvPr id="31" name="TextBox 30">
            <a:extLst>
              <a:ext uri="{FF2B5EF4-FFF2-40B4-BE49-F238E27FC236}">
                <a16:creationId xmlns:a16="http://schemas.microsoft.com/office/drawing/2014/main" id="{23710FD3-5C65-44C4-76C3-8F14FC6309BB}"/>
              </a:ext>
            </a:extLst>
          </p:cNvPr>
          <p:cNvSpPr txBox="1"/>
          <p:nvPr/>
        </p:nvSpPr>
        <p:spPr>
          <a:xfrm>
            <a:off x="3340504" y="1917665"/>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Γερμανία</a:t>
            </a:r>
          </a:p>
        </p:txBody>
      </p:sp>
      <p:sp>
        <p:nvSpPr>
          <p:cNvPr id="32" name="TextBox 31">
            <a:extLst>
              <a:ext uri="{FF2B5EF4-FFF2-40B4-BE49-F238E27FC236}">
                <a16:creationId xmlns:a16="http://schemas.microsoft.com/office/drawing/2014/main" id="{4A65BF0B-3F37-F2FD-6B41-16821B027E6A}"/>
              </a:ext>
            </a:extLst>
          </p:cNvPr>
          <p:cNvSpPr txBox="1"/>
          <p:nvPr/>
        </p:nvSpPr>
        <p:spPr>
          <a:xfrm>
            <a:off x="4420004" y="1910861"/>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Ελλάδα</a:t>
            </a:r>
          </a:p>
        </p:txBody>
      </p:sp>
      <p:sp>
        <p:nvSpPr>
          <p:cNvPr id="33" name="TextBox 32">
            <a:extLst>
              <a:ext uri="{FF2B5EF4-FFF2-40B4-BE49-F238E27FC236}">
                <a16:creationId xmlns:a16="http://schemas.microsoft.com/office/drawing/2014/main" id="{EE170EA3-F4B3-0174-0948-8245F2DCC09C}"/>
              </a:ext>
            </a:extLst>
          </p:cNvPr>
          <p:cNvSpPr txBox="1"/>
          <p:nvPr/>
        </p:nvSpPr>
        <p:spPr>
          <a:xfrm>
            <a:off x="1200771" y="2907620"/>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Ουγγαρία</a:t>
            </a:r>
          </a:p>
        </p:txBody>
      </p:sp>
      <p:sp>
        <p:nvSpPr>
          <p:cNvPr id="34" name="TextBox 33">
            <a:extLst>
              <a:ext uri="{FF2B5EF4-FFF2-40B4-BE49-F238E27FC236}">
                <a16:creationId xmlns:a16="http://schemas.microsoft.com/office/drawing/2014/main" id="{4EE8EE07-D925-4EBC-A280-28B2C6C181DE}"/>
              </a:ext>
            </a:extLst>
          </p:cNvPr>
          <p:cNvSpPr txBox="1"/>
          <p:nvPr/>
        </p:nvSpPr>
        <p:spPr>
          <a:xfrm>
            <a:off x="2267571" y="2901724"/>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Ιρλανδία</a:t>
            </a:r>
          </a:p>
        </p:txBody>
      </p:sp>
      <p:sp>
        <p:nvSpPr>
          <p:cNvPr id="35" name="TextBox 34">
            <a:extLst>
              <a:ext uri="{FF2B5EF4-FFF2-40B4-BE49-F238E27FC236}">
                <a16:creationId xmlns:a16="http://schemas.microsoft.com/office/drawing/2014/main" id="{E6A24BE7-E82C-C6CB-5CC2-965CCCCC9AA7}"/>
              </a:ext>
            </a:extLst>
          </p:cNvPr>
          <p:cNvSpPr txBox="1"/>
          <p:nvPr/>
        </p:nvSpPr>
        <p:spPr>
          <a:xfrm>
            <a:off x="3330979" y="2910956"/>
            <a:ext cx="476670" cy="102507"/>
          </a:xfrm>
          <a:prstGeom prst="rect">
            <a:avLst/>
          </a:prstGeom>
          <a:solidFill>
            <a:schemeClr val="bg1"/>
          </a:solidFill>
        </p:spPr>
        <p:txBody>
          <a:bodyPr wrap="square" lIns="0" tIns="0" rIns="0" bIns="0" rtlCol="0" anchor="b" anchorCtr="0">
            <a:noAutofit/>
          </a:bodyPr>
          <a:lstStyle/>
          <a:p>
            <a:pPr algn="ctr"/>
            <a:r>
              <a:rPr lang="el-GR" sz="500" b="1" dirty="0">
                <a:solidFill>
                  <a:schemeClr val="tx1"/>
                </a:solidFill>
                <a:latin typeface="Arial" panose="020B0604020202020204" pitchFamily="34" charset="0"/>
                <a:cs typeface="Arial" panose="020B0604020202020204" pitchFamily="34" charset="0"/>
              </a:rPr>
              <a:t>Ιταλία</a:t>
            </a:r>
          </a:p>
        </p:txBody>
      </p:sp>
      <p:sp>
        <p:nvSpPr>
          <p:cNvPr id="36" name="TextBox 35">
            <a:extLst>
              <a:ext uri="{FF2B5EF4-FFF2-40B4-BE49-F238E27FC236}">
                <a16:creationId xmlns:a16="http://schemas.microsoft.com/office/drawing/2014/main" id="{0EA69C1F-BB2A-AA99-1BC8-DD4C7CF088BE}"/>
              </a:ext>
            </a:extLst>
          </p:cNvPr>
          <p:cNvSpPr txBox="1"/>
          <p:nvPr/>
        </p:nvSpPr>
        <p:spPr>
          <a:xfrm>
            <a:off x="4391429" y="2901269"/>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Λετονία</a:t>
            </a:r>
          </a:p>
        </p:txBody>
      </p:sp>
      <p:sp>
        <p:nvSpPr>
          <p:cNvPr id="37" name="TextBox 36">
            <a:extLst>
              <a:ext uri="{FF2B5EF4-FFF2-40B4-BE49-F238E27FC236}">
                <a16:creationId xmlns:a16="http://schemas.microsoft.com/office/drawing/2014/main" id="{D06A029A-1084-B6CF-0303-DAEDA0513B03}"/>
              </a:ext>
            </a:extLst>
          </p:cNvPr>
          <p:cNvSpPr txBox="1"/>
          <p:nvPr/>
        </p:nvSpPr>
        <p:spPr>
          <a:xfrm>
            <a:off x="1203192" y="3873423"/>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Λιθουανία</a:t>
            </a:r>
          </a:p>
        </p:txBody>
      </p:sp>
      <p:sp>
        <p:nvSpPr>
          <p:cNvPr id="38" name="TextBox 37">
            <a:extLst>
              <a:ext uri="{FF2B5EF4-FFF2-40B4-BE49-F238E27FC236}">
                <a16:creationId xmlns:a16="http://schemas.microsoft.com/office/drawing/2014/main" id="{60A13CD0-842E-ACEB-D0DD-6B59BD9F7A16}"/>
              </a:ext>
            </a:extLst>
          </p:cNvPr>
          <p:cNvSpPr txBox="1"/>
          <p:nvPr/>
        </p:nvSpPr>
        <p:spPr>
          <a:xfrm>
            <a:off x="2262336" y="3858645"/>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Μάλτα</a:t>
            </a:r>
          </a:p>
        </p:txBody>
      </p:sp>
      <p:sp>
        <p:nvSpPr>
          <p:cNvPr id="39" name="TextBox 38">
            <a:extLst>
              <a:ext uri="{FF2B5EF4-FFF2-40B4-BE49-F238E27FC236}">
                <a16:creationId xmlns:a16="http://schemas.microsoft.com/office/drawing/2014/main" id="{5EAE3259-60E2-F219-257E-78D6CAACDB76}"/>
              </a:ext>
            </a:extLst>
          </p:cNvPr>
          <p:cNvSpPr txBox="1"/>
          <p:nvPr/>
        </p:nvSpPr>
        <p:spPr>
          <a:xfrm>
            <a:off x="3335486" y="3870891"/>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Ολλανδία</a:t>
            </a:r>
          </a:p>
        </p:txBody>
      </p:sp>
      <p:sp>
        <p:nvSpPr>
          <p:cNvPr id="40" name="TextBox 39">
            <a:extLst>
              <a:ext uri="{FF2B5EF4-FFF2-40B4-BE49-F238E27FC236}">
                <a16:creationId xmlns:a16="http://schemas.microsoft.com/office/drawing/2014/main" id="{9AB5DA26-3B91-BB0C-E530-D80445395604}"/>
              </a:ext>
            </a:extLst>
          </p:cNvPr>
          <p:cNvSpPr txBox="1"/>
          <p:nvPr/>
        </p:nvSpPr>
        <p:spPr>
          <a:xfrm>
            <a:off x="4402286" y="3867290"/>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Πολωνία</a:t>
            </a:r>
          </a:p>
        </p:txBody>
      </p:sp>
      <p:sp>
        <p:nvSpPr>
          <p:cNvPr id="41" name="TextBox 40">
            <a:extLst>
              <a:ext uri="{FF2B5EF4-FFF2-40B4-BE49-F238E27FC236}">
                <a16:creationId xmlns:a16="http://schemas.microsoft.com/office/drawing/2014/main" id="{2EAC662B-0D72-DDC8-8A6A-6711E6160E56}"/>
              </a:ext>
            </a:extLst>
          </p:cNvPr>
          <p:cNvSpPr txBox="1"/>
          <p:nvPr/>
        </p:nvSpPr>
        <p:spPr>
          <a:xfrm>
            <a:off x="1192448" y="4844222"/>
            <a:ext cx="489370" cy="95702"/>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Πορτογαλία</a:t>
            </a:r>
          </a:p>
        </p:txBody>
      </p:sp>
      <p:sp>
        <p:nvSpPr>
          <p:cNvPr id="42" name="TextBox 41">
            <a:extLst>
              <a:ext uri="{FF2B5EF4-FFF2-40B4-BE49-F238E27FC236}">
                <a16:creationId xmlns:a16="http://schemas.microsoft.com/office/drawing/2014/main" id="{8E4501B2-32AD-DF05-06B8-C94D20B92A89}"/>
              </a:ext>
            </a:extLst>
          </p:cNvPr>
          <p:cNvSpPr txBox="1"/>
          <p:nvPr/>
        </p:nvSpPr>
        <p:spPr>
          <a:xfrm>
            <a:off x="2263512" y="4825170"/>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Ρουμανία</a:t>
            </a:r>
          </a:p>
        </p:txBody>
      </p:sp>
      <p:sp>
        <p:nvSpPr>
          <p:cNvPr id="43" name="TextBox 42">
            <a:extLst>
              <a:ext uri="{FF2B5EF4-FFF2-40B4-BE49-F238E27FC236}">
                <a16:creationId xmlns:a16="http://schemas.microsoft.com/office/drawing/2014/main" id="{9C89C1CD-1907-2AB5-9C09-FF2AD0B66F80}"/>
              </a:ext>
            </a:extLst>
          </p:cNvPr>
          <p:cNvSpPr txBox="1"/>
          <p:nvPr/>
        </p:nvSpPr>
        <p:spPr>
          <a:xfrm>
            <a:off x="3330312" y="4824716"/>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Σλοβακία</a:t>
            </a:r>
          </a:p>
        </p:txBody>
      </p:sp>
      <p:sp>
        <p:nvSpPr>
          <p:cNvPr id="44" name="TextBox 43">
            <a:extLst>
              <a:ext uri="{FF2B5EF4-FFF2-40B4-BE49-F238E27FC236}">
                <a16:creationId xmlns:a16="http://schemas.microsoft.com/office/drawing/2014/main" id="{57EE4B5F-58B6-10E7-41FD-8B0AB72FEE1C}"/>
              </a:ext>
            </a:extLst>
          </p:cNvPr>
          <p:cNvSpPr txBox="1"/>
          <p:nvPr/>
        </p:nvSpPr>
        <p:spPr>
          <a:xfrm>
            <a:off x="4391627" y="4831102"/>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Σλοβενία</a:t>
            </a:r>
          </a:p>
        </p:txBody>
      </p:sp>
      <p:sp>
        <p:nvSpPr>
          <p:cNvPr id="45" name="TextBox 44">
            <a:extLst>
              <a:ext uri="{FF2B5EF4-FFF2-40B4-BE49-F238E27FC236}">
                <a16:creationId xmlns:a16="http://schemas.microsoft.com/office/drawing/2014/main" id="{E8A1B7F7-3E2C-A014-30F4-0FB27EDF0B8E}"/>
              </a:ext>
            </a:extLst>
          </p:cNvPr>
          <p:cNvSpPr txBox="1"/>
          <p:nvPr/>
        </p:nvSpPr>
        <p:spPr>
          <a:xfrm>
            <a:off x="1211054" y="5807268"/>
            <a:ext cx="489370" cy="95702"/>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Ισπανία</a:t>
            </a:r>
          </a:p>
        </p:txBody>
      </p:sp>
      <p:sp>
        <p:nvSpPr>
          <p:cNvPr id="46" name="TextBox 45">
            <a:extLst>
              <a:ext uri="{FF2B5EF4-FFF2-40B4-BE49-F238E27FC236}">
                <a16:creationId xmlns:a16="http://schemas.microsoft.com/office/drawing/2014/main" id="{73B53907-D549-0414-83C3-357D33941A1D}"/>
              </a:ext>
            </a:extLst>
          </p:cNvPr>
          <p:cNvSpPr txBox="1"/>
          <p:nvPr/>
        </p:nvSpPr>
        <p:spPr>
          <a:xfrm>
            <a:off x="2274462" y="5807266"/>
            <a:ext cx="476670" cy="102507"/>
          </a:xfrm>
          <a:prstGeom prst="rect">
            <a:avLst/>
          </a:prstGeom>
          <a:solidFill>
            <a:schemeClr val="bg1"/>
          </a:solidFill>
        </p:spPr>
        <p:txBody>
          <a:bodyPr wrap="square" lIns="0" tIns="0" rIns="0" bIns="0" rtlCol="0" anchor="b" anchorCtr="0">
            <a:noAutofit/>
          </a:bodyPr>
          <a:lstStyle/>
          <a:p>
            <a:pPr algn="ctr"/>
            <a:r>
              <a:rPr lang="el-GR" sz="500" b="1">
                <a:solidFill>
                  <a:schemeClr val="tx1"/>
                </a:solidFill>
                <a:latin typeface="Arial" panose="020B0604020202020204" pitchFamily="34" charset="0"/>
                <a:cs typeface="Arial" panose="020B0604020202020204" pitchFamily="34" charset="0"/>
              </a:rPr>
              <a:t>Σουηδία</a:t>
            </a:r>
          </a:p>
        </p:txBody>
      </p:sp>
      <p:sp>
        <p:nvSpPr>
          <p:cNvPr id="47" name="TextBox 46">
            <a:extLst>
              <a:ext uri="{FF2B5EF4-FFF2-40B4-BE49-F238E27FC236}">
                <a16:creationId xmlns:a16="http://schemas.microsoft.com/office/drawing/2014/main" id="{2E331250-2C19-5264-886A-1DAFEF99DCA4}"/>
              </a:ext>
            </a:extLst>
          </p:cNvPr>
          <p:cNvSpPr txBox="1"/>
          <p:nvPr/>
        </p:nvSpPr>
        <p:spPr>
          <a:xfrm>
            <a:off x="3131694" y="5822104"/>
            <a:ext cx="857706" cy="84624"/>
          </a:xfrm>
          <a:prstGeom prst="rect">
            <a:avLst/>
          </a:prstGeom>
          <a:solidFill>
            <a:schemeClr val="bg1"/>
          </a:solidFill>
        </p:spPr>
        <p:txBody>
          <a:bodyPr wrap="square" lIns="0" tIns="0" rIns="0" bIns="0" rtlCol="0" anchor="b" anchorCtr="0">
            <a:noAutofit/>
          </a:bodyPr>
          <a:lstStyle/>
          <a:p>
            <a:pPr algn="ctr"/>
            <a:r>
              <a:rPr lang="el-GR" sz="500" b="1" dirty="0">
                <a:solidFill>
                  <a:schemeClr val="tx1"/>
                </a:solidFill>
                <a:latin typeface="Arial" panose="020B0604020202020204" pitchFamily="34" charset="0"/>
                <a:cs typeface="Arial" panose="020B0604020202020204" pitchFamily="34" charset="0"/>
              </a:rPr>
              <a:t>Σύνολο (26 </a:t>
            </a:r>
            <a:r>
              <a:rPr lang="el-GR" sz="500" b="1" dirty="0" err="1">
                <a:solidFill>
                  <a:schemeClr val="tx1"/>
                </a:solidFill>
                <a:latin typeface="Arial" panose="020B0604020202020204" pitchFamily="34" charset="0"/>
                <a:cs typeface="Arial" panose="020B0604020202020204" pitchFamily="34" charset="0"/>
              </a:rPr>
              <a:t>ΚΜ</a:t>
            </a:r>
            <a:r>
              <a:rPr lang="el-GR" sz="500" b="1" dirty="0">
                <a:solidFill>
                  <a:schemeClr val="tx1"/>
                </a:solidFill>
                <a:latin typeface="Arial" panose="020B0604020202020204" pitchFamily="34" charset="0"/>
                <a:cs typeface="Arial" panose="020B0604020202020204" pitchFamily="34" charset="0"/>
              </a:rPr>
              <a:t>+ </a:t>
            </a:r>
            <a:r>
              <a:rPr lang="el-GR" sz="500" b="1" dirty="0" err="1">
                <a:solidFill>
                  <a:schemeClr val="tx1"/>
                </a:solidFill>
                <a:latin typeface="Arial" panose="020B0604020202020204" pitchFamily="34" charset="0"/>
                <a:cs typeface="Arial" panose="020B0604020202020204" pitchFamily="34" charset="0"/>
              </a:rPr>
              <a:t>ΗΒ</a:t>
            </a:r>
            <a:r>
              <a:rPr lang="el-GR" sz="500" b="1" dirty="0">
                <a:solidFill>
                  <a:schemeClr val="tx1"/>
                </a:solidFill>
                <a:latin typeface="Arial" panose="020B0604020202020204" pitchFamily="34" charset="0"/>
                <a:cs typeface="Arial" panose="020B0604020202020204" pitchFamily="34" charset="0"/>
              </a:rPr>
              <a:t>)</a:t>
            </a:r>
          </a:p>
        </p:txBody>
      </p:sp>
      <p:sp>
        <p:nvSpPr>
          <p:cNvPr id="48" name="TextBox 47">
            <a:extLst>
              <a:ext uri="{FF2B5EF4-FFF2-40B4-BE49-F238E27FC236}">
                <a16:creationId xmlns:a16="http://schemas.microsoft.com/office/drawing/2014/main" id="{72DFE973-1FEE-322C-8EC9-157AE5E4B4BC}"/>
              </a:ext>
            </a:extLst>
          </p:cNvPr>
          <p:cNvSpPr txBox="1"/>
          <p:nvPr/>
        </p:nvSpPr>
        <p:spPr>
          <a:xfrm rot="16200000">
            <a:off x="-28927" y="3761104"/>
            <a:ext cx="1427422" cy="167188"/>
          </a:xfrm>
          <a:prstGeom prst="rect">
            <a:avLst/>
          </a:prstGeom>
          <a:solidFill>
            <a:schemeClr val="bg1"/>
          </a:solidFill>
        </p:spPr>
        <p:txBody>
          <a:bodyPr wrap="square" lIns="0" tIns="0" rIns="0" bIns="0" rtlCol="0" anchor="t" anchorCtr="0">
            <a:noAutofit/>
          </a:bodyPr>
          <a:lstStyle/>
          <a:p>
            <a:pPr algn="ctr"/>
            <a:r>
              <a:rPr lang="el-GR" sz="600" b="1">
                <a:solidFill>
                  <a:schemeClr val="tx1"/>
                </a:solidFill>
                <a:latin typeface="Arial" panose="020B0604020202020204" pitchFamily="34" charset="0"/>
                <a:cs typeface="Arial" panose="020B0604020202020204" pitchFamily="34" charset="0"/>
              </a:rPr>
              <a:t>Εμφάνιση αντοχής (%)</a:t>
            </a:r>
          </a:p>
        </p:txBody>
      </p:sp>
      <p:sp>
        <p:nvSpPr>
          <p:cNvPr id="2" name="Rectángulo 21">
            <a:extLst>
              <a:ext uri="{FF2B5EF4-FFF2-40B4-BE49-F238E27FC236}">
                <a16:creationId xmlns:a16="http://schemas.microsoft.com/office/drawing/2014/main" id="{611BE222-C18A-4132-B90F-CA64B56986C3}"/>
              </a:ext>
            </a:extLst>
          </p:cNvPr>
          <p:cNvSpPr/>
          <p:nvPr/>
        </p:nvSpPr>
        <p:spPr>
          <a:xfrm>
            <a:off x="4048125" y="1892318"/>
            <a:ext cx="1301749" cy="10089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Tree>
    <p:extLst>
      <p:ext uri="{BB962C8B-B14F-4D97-AF65-F5344CB8AC3E}">
        <p14:creationId xmlns:p14="http://schemas.microsoft.com/office/powerpoint/2010/main" val="273184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05200" y="2216150"/>
            <a:ext cx="3429000"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lgn="ctr"/>
            <a:r>
              <a:rPr lang="el-GR" sz="3600" noProof="0" dirty="0">
                <a:latin typeface="ECSquareSansPro-Regular"/>
              </a:rPr>
              <a:t>Ευχαριστούμε!</a:t>
            </a:r>
          </a:p>
        </p:txBody>
      </p:sp>
    </p:spTree>
    <p:extLst>
      <p:ext uri="{BB962C8B-B14F-4D97-AF65-F5344CB8AC3E}">
        <p14:creationId xmlns:p14="http://schemas.microsoft.com/office/powerpoint/2010/main" val="3253062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up of a cell phone screen&#10;&#10;Description automatically generated">
            <a:extLst>
              <a:ext uri="{FF2B5EF4-FFF2-40B4-BE49-F238E27FC236}">
                <a16:creationId xmlns:a16="http://schemas.microsoft.com/office/drawing/2014/main" id="{B02DE1EC-28C0-DB8C-3F71-75A7FB5029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13607" y="4012952"/>
            <a:ext cx="2377646" cy="2857748"/>
          </a:xfrm>
          <a:prstGeom prst="rect">
            <a:avLst/>
          </a:prstGeom>
        </p:spPr>
      </p:pic>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646331"/>
          </a:xfrm>
          <a:prstGeom prst="rect">
            <a:avLst/>
          </a:prstGeom>
          <a:solidFill>
            <a:srgbClr val="003399"/>
          </a:solidFill>
        </p:spPr>
        <p:txBody>
          <a:bodyPr wrap="square">
            <a:spAutoFit/>
          </a:bodyPr>
          <a:lstStyle/>
          <a:p>
            <a:pPr algn="ctr"/>
            <a:r>
              <a:rPr lang="el-GR" sz="3600" dirty="0">
                <a:solidFill>
                  <a:schemeClr val="bg1"/>
                </a:solidFill>
                <a:latin typeface="ECSquareSansPro-Regular"/>
              </a:rPr>
              <a:t>Μια παγκόσμια απειλή</a:t>
            </a:r>
          </a:p>
        </p:txBody>
      </p:sp>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646331"/>
          </a:xfrm>
          <a:prstGeom prst="rect">
            <a:avLst/>
          </a:prstGeom>
          <a:solidFill>
            <a:srgbClr val="003399"/>
          </a:solidFill>
        </p:spPr>
        <p:txBody>
          <a:bodyPr wrap="square">
            <a:spAutoFit/>
          </a:bodyPr>
          <a:lstStyle/>
          <a:p>
            <a:pPr algn="ctr"/>
            <a:r>
              <a:rPr lang="el-GR" sz="3600" dirty="0">
                <a:solidFill>
                  <a:schemeClr val="bg1"/>
                </a:solidFill>
                <a:latin typeface="ECSquareSansPro-Regular"/>
              </a:rPr>
              <a:t>Οικονομικός αντίκτυπος</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l-GR" sz="2800" dirty="0">
                <a:latin typeface="ECSquareSansPro-Regular"/>
              </a:rPr>
              <a:t>Μικροβιακή αντοχή</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399850" y="2238132"/>
            <a:ext cx="5486400" cy="1384995"/>
          </a:xfrm>
          <a:prstGeom prst="rect">
            <a:avLst/>
          </a:prstGeom>
          <a:noFill/>
        </p:spPr>
        <p:txBody>
          <a:bodyPr wrap="square">
            <a:spAutoFit/>
          </a:bodyPr>
          <a:lstStyle/>
          <a:p>
            <a:pPr algn="l"/>
            <a:r>
              <a:rPr lang="el-GR" sz="1600" b="0" i="0" dirty="0">
                <a:solidFill>
                  <a:srgbClr val="3F4A52"/>
                </a:solidFill>
                <a:effectLst/>
                <a:latin typeface="ECSquareSansPro-Regular"/>
              </a:rPr>
              <a:t>Το εκτιμώμενο κόστος της μικροβιακής αντοχής για τα συστήματα υγειονομικής περίθαλψης στην Ευρώπη είναι:</a:t>
            </a:r>
            <a:endParaRPr lang="hu-HU" sz="1600" b="0" i="0" dirty="0">
              <a:solidFill>
                <a:srgbClr val="3F4A52"/>
              </a:solidFill>
              <a:effectLst/>
              <a:latin typeface="ECSquareSansPro-Regular"/>
            </a:endParaRPr>
          </a:p>
          <a:p>
            <a:pPr algn="l"/>
            <a:endParaRPr lang="hu-HU" sz="1400" b="0" i="0" dirty="0">
              <a:solidFill>
                <a:srgbClr val="3F4A52"/>
              </a:solidFill>
              <a:effectLst/>
              <a:latin typeface="EC Square Sans Pro" panose="020B0506040000020004" pitchFamily="34" charset="0"/>
            </a:endParaRPr>
          </a:p>
          <a:p>
            <a:pPr algn="l"/>
            <a:endParaRPr lang="el-GR" sz="1400" b="0" i="0" dirty="0">
              <a:solidFill>
                <a:srgbClr val="3F4A52"/>
              </a:solidFill>
              <a:effectLst/>
              <a:latin typeface="EC Square Sans Pro" panose="020B0506040000020004" pitchFamily="34" charset="0"/>
            </a:endParaRPr>
          </a:p>
          <a:p>
            <a:pPr algn="ctr"/>
            <a:r>
              <a:rPr lang="el-GR" sz="2400" b="1" i="0" dirty="0">
                <a:solidFill>
                  <a:srgbClr val="003399"/>
                </a:solidFill>
                <a:effectLst/>
                <a:latin typeface="ECSquareSansPro-Regular"/>
              </a:rPr>
              <a:t>1,1 δισεκατομμύρια ευρώ/έτος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715000" cy="584775"/>
          </a:xfrm>
          <a:prstGeom prst="rect">
            <a:avLst/>
          </a:prstGeom>
          <a:noFill/>
        </p:spPr>
        <p:txBody>
          <a:bodyPr wrap="square" rtlCol="0">
            <a:spAutoFit/>
          </a:bodyPr>
          <a:lstStyle/>
          <a:p>
            <a:r>
              <a:rPr lang="el-GR" sz="1600" dirty="0">
                <a:solidFill>
                  <a:srgbClr val="3F4A52"/>
                </a:solidFill>
                <a:latin typeface="ECSquareSansPro-Regular"/>
              </a:rPr>
              <a:t>Εκτιμώμενος αριθμός θανάτων από μικροβιακή αντοχή το 2050 σε σύγκριση με τις τρέχουσες συνήθεις αιτίες θανάτων</a:t>
            </a:r>
          </a:p>
        </p:txBody>
      </p:sp>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l-GR" sz="2800" b="1" dirty="0"/>
              <a:t>Νέα έκθεση για το 2023: </a:t>
            </a:r>
          </a:p>
          <a:p>
            <a:endParaRPr lang="en-US" sz="2800" b="1" kern="1200" dirty="0"/>
          </a:p>
          <a:p>
            <a:r>
              <a:rPr lang="el-GR" sz="4800" b="1" dirty="0">
                <a:solidFill>
                  <a:srgbClr val="003399"/>
                </a:solidFill>
                <a:latin typeface="EC Square Sans Pro" panose="020B0506040000020004" pitchFamily="34" charset="0"/>
              </a:rPr>
              <a:t>$$ ↑↑</a:t>
            </a:r>
          </a:p>
        </p:txBody>
      </p:sp>
      <p:pic>
        <p:nvPicPr>
          <p:cNvPr id="6" name="Imagen 2">
            <a:extLst>
              <a:ext uri="{FF2B5EF4-FFF2-40B4-BE49-F238E27FC236}">
                <a16:creationId xmlns:a16="http://schemas.microsoft.com/office/drawing/2014/main" id="{83EE82F0-21E0-D981-90D9-6A6BD77F63D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05750" y="2825750"/>
            <a:ext cx="4646300" cy="3884112"/>
          </a:xfrm>
          <a:prstGeom prst="rect">
            <a:avLst/>
          </a:prstGeom>
        </p:spPr>
      </p:pic>
      <p:sp>
        <p:nvSpPr>
          <p:cNvPr id="10" name="TextBox 9">
            <a:extLst>
              <a:ext uri="{FF2B5EF4-FFF2-40B4-BE49-F238E27FC236}">
                <a16:creationId xmlns:a16="http://schemas.microsoft.com/office/drawing/2014/main" id="{60F3B514-E447-0611-0FF9-3E1175BCABE6}"/>
              </a:ext>
            </a:extLst>
          </p:cNvPr>
          <p:cNvSpPr txBox="1"/>
          <p:nvPr/>
        </p:nvSpPr>
        <p:spPr>
          <a:xfrm>
            <a:off x="990600" y="3449842"/>
            <a:ext cx="685800" cy="137908"/>
          </a:xfrm>
          <a:prstGeom prst="rect">
            <a:avLst/>
          </a:prstGeom>
          <a:noFill/>
        </p:spPr>
        <p:txBody>
          <a:bodyPr wrap="square" lIns="0" tIns="0" rIns="0" bIns="0" rtlCol="0">
            <a:noAutofit/>
          </a:bodyPr>
          <a:lstStyle/>
          <a:p>
            <a:r>
              <a:rPr lang="el-GR" sz="700" b="1" i="0" dirty="0">
                <a:solidFill>
                  <a:srgbClr val="3F4A52"/>
                </a:solidFill>
                <a:effectLst/>
                <a:latin typeface="EC Square Sans Pro" panose="020B0506040000020004" pitchFamily="34" charset="0"/>
              </a:rPr>
              <a:t>Τέτανος</a:t>
            </a:r>
            <a:endParaRPr lang="el-GR" sz="900" b="1" i="0" dirty="0">
              <a:solidFill>
                <a:srgbClr val="3F4A52"/>
              </a:solidFill>
              <a:effectLst/>
              <a:latin typeface="EC Square Sans Pro" panose="020B0506040000020004" pitchFamily="34" charset="0"/>
            </a:endParaRPr>
          </a:p>
        </p:txBody>
      </p:sp>
      <p:sp>
        <p:nvSpPr>
          <p:cNvPr id="12" name="TextBox 11">
            <a:extLst>
              <a:ext uri="{FF2B5EF4-FFF2-40B4-BE49-F238E27FC236}">
                <a16:creationId xmlns:a16="http://schemas.microsoft.com/office/drawing/2014/main" id="{5426EB50-9F64-C6D7-2C47-7D4757AA24DC}"/>
              </a:ext>
            </a:extLst>
          </p:cNvPr>
          <p:cNvSpPr txBox="1"/>
          <p:nvPr/>
        </p:nvSpPr>
        <p:spPr>
          <a:xfrm>
            <a:off x="990600" y="3610610"/>
            <a:ext cx="685800" cy="161290"/>
          </a:xfrm>
          <a:prstGeom prst="rect">
            <a:avLst/>
          </a:prstGeom>
          <a:noFill/>
        </p:spPr>
        <p:txBody>
          <a:bodyPr wrap="square" lIns="0" tIns="0" rIns="0" bIns="0" rtlCol="0">
            <a:noAutofit/>
          </a:bodyPr>
          <a:lstStyle/>
          <a:p>
            <a:r>
              <a:rPr lang="el-GR" sz="700" i="0" dirty="0">
                <a:solidFill>
                  <a:srgbClr val="3F4A52"/>
                </a:solidFill>
                <a:effectLst/>
                <a:latin typeface="EC Square Sans Pro" panose="020B0506040000020004" pitchFamily="34" charset="0"/>
              </a:rPr>
              <a:t>60.000</a:t>
            </a:r>
          </a:p>
        </p:txBody>
      </p:sp>
      <p:sp>
        <p:nvSpPr>
          <p:cNvPr id="13" name="TextBox 12">
            <a:extLst>
              <a:ext uri="{FF2B5EF4-FFF2-40B4-BE49-F238E27FC236}">
                <a16:creationId xmlns:a16="http://schemas.microsoft.com/office/drawing/2014/main" id="{F7A6DEE8-8407-1E7D-A4B6-2AEE2824162E}"/>
              </a:ext>
            </a:extLst>
          </p:cNvPr>
          <p:cNvSpPr txBox="1"/>
          <p:nvPr/>
        </p:nvSpPr>
        <p:spPr>
          <a:xfrm>
            <a:off x="373380" y="4218281"/>
            <a:ext cx="685800" cy="253502"/>
          </a:xfrm>
          <a:prstGeom prst="rect">
            <a:avLst/>
          </a:prstGeom>
          <a:noFill/>
        </p:spPr>
        <p:txBody>
          <a:bodyPr wrap="square" lIns="0" tIns="0" rIns="0" bIns="0" rtlCol="0">
            <a:noAutofit/>
          </a:bodyPr>
          <a:lstStyle/>
          <a:p>
            <a:r>
              <a:rPr lang="el-GR" sz="700" b="1" i="0" dirty="0">
                <a:solidFill>
                  <a:srgbClr val="3F4A52"/>
                </a:solidFill>
                <a:effectLst/>
                <a:latin typeface="EC Square Sans Pro" panose="020B0506040000020004" pitchFamily="34" charset="0"/>
              </a:rPr>
              <a:t>Τροχαία ατυχήματα</a:t>
            </a:r>
          </a:p>
        </p:txBody>
      </p:sp>
      <p:sp>
        <p:nvSpPr>
          <p:cNvPr id="14" name="TextBox 13">
            <a:extLst>
              <a:ext uri="{FF2B5EF4-FFF2-40B4-BE49-F238E27FC236}">
                <a16:creationId xmlns:a16="http://schemas.microsoft.com/office/drawing/2014/main" id="{45308540-0767-B6D8-F12A-23C1D689703A}"/>
              </a:ext>
            </a:extLst>
          </p:cNvPr>
          <p:cNvSpPr txBox="1"/>
          <p:nvPr/>
        </p:nvSpPr>
        <p:spPr>
          <a:xfrm>
            <a:off x="373380" y="4471260"/>
            <a:ext cx="845820" cy="197620"/>
          </a:xfrm>
          <a:prstGeom prst="rect">
            <a:avLst/>
          </a:prstGeom>
          <a:noFill/>
        </p:spPr>
        <p:txBody>
          <a:bodyPr wrap="square" lIns="0" tIns="0" rIns="0" bIns="0" rtlCol="0">
            <a:noAutofit/>
          </a:bodyPr>
          <a:lstStyle/>
          <a:p>
            <a:r>
              <a:rPr lang="el-GR" sz="700" i="0" dirty="0">
                <a:solidFill>
                  <a:srgbClr val="3F4A52"/>
                </a:solidFill>
                <a:effectLst/>
                <a:latin typeface="EC Square Sans Pro" panose="020B0506040000020004" pitchFamily="34" charset="0"/>
              </a:rPr>
              <a:t>1,2 εκατομμύρια</a:t>
            </a:r>
          </a:p>
        </p:txBody>
      </p:sp>
      <p:sp>
        <p:nvSpPr>
          <p:cNvPr id="15" name="TextBox 14">
            <a:extLst>
              <a:ext uri="{FF2B5EF4-FFF2-40B4-BE49-F238E27FC236}">
                <a16:creationId xmlns:a16="http://schemas.microsoft.com/office/drawing/2014/main" id="{3B676B02-D27B-88C4-0ACF-F07094BA0526}"/>
              </a:ext>
            </a:extLst>
          </p:cNvPr>
          <p:cNvSpPr txBox="1"/>
          <p:nvPr/>
        </p:nvSpPr>
        <p:spPr>
          <a:xfrm>
            <a:off x="373380" y="5533185"/>
            <a:ext cx="685800" cy="127452"/>
          </a:xfrm>
          <a:prstGeom prst="rect">
            <a:avLst/>
          </a:prstGeom>
          <a:noFill/>
        </p:spPr>
        <p:txBody>
          <a:bodyPr wrap="square" lIns="0" tIns="0" rIns="0" bIns="0" rtlCol="0">
            <a:noAutofit/>
          </a:bodyPr>
          <a:lstStyle/>
          <a:p>
            <a:r>
              <a:rPr lang="el-GR" sz="700" b="1" i="0" dirty="0">
                <a:solidFill>
                  <a:srgbClr val="3F4A52"/>
                </a:solidFill>
                <a:effectLst/>
                <a:latin typeface="EC Square Sans Pro" panose="020B0506040000020004" pitchFamily="34" charset="0"/>
              </a:rPr>
              <a:t>Ιλαρά</a:t>
            </a:r>
            <a:endParaRPr lang="el-GR" sz="900" b="1" i="0" dirty="0">
              <a:solidFill>
                <a:srgbClr val="3F4A52"/>
              </a:solidFill>
              <a:effectLst/>
              <a:latin typeface="EC Square Sans Pro" panose="020B0506040000020004" pitchFamily="34" charset="0"/>
            </a:endParaRPr>
          </a:p>
        </p:txBody>
      </p:sp>
      <p:sp>
        <p:nvSpPr>
          <p:cNvPr id="16" name="TextBox 15">
            <a:extLst>
              <a:ext uri="{FF2B5EF4-FFF2-40B4-BE49-F238E27FC236}">
                <a16:creationId xmlns:a16="http://schemas.microsoft.com/office/drawing/2014/main" id="{875F62DF-3E39-6048-616F-526FC7050751}"/>
              </a:ext>
            </a:extLst>
          </p:cNvPr>
          <p:cNvSpPr txBox="1"/>
          <p:nvPr/>
        </p:nvSpPr>
        <p:spPr>
          <a:xfrm>
            <a:off x="373380" y="5683497"/>
            <a:ext cx="685800" cy="161290"/>
          </a:xfrm>
          <a:prstGeom prst="rect">
            <a:avLst/>
          </a:prstGeom>
          <a:noFill/>
        </p:spPr>
        <p:txBody>
          <a:bodyPr wrap="square" lIns="0" tIns="0" rIns="0" bIns="0" rtlCol="0">
            <a:noAutofit/>
          </a:bodyPr>
          <a:lstStyle/>
          <a:p>
            <a:r>
              <a:rPr lang="el-GR" sz="700" i="0" dirty="0">
                <a:solidFill>
                  <a:srgbClr val="3F4A52"/>
                </a:solidFill>
                <a:effectLst/>
                <a:latin typeface="EC Square Sans Pro" panose="020B0506040000020004" pitchFamily="34" charset="0"/>
              </a:rPr>
              <a:t>130.000</a:t>
            </a:r>
          </a:p>
        </p:txBody>
      </p:sp>
      <p:sp>
        <p:nvSpPr>
          <p:cNvPr id="17" name="TextBox 16">
            <a:extLst>
              <a:ext uri="{FF2B5EF4-FFF2-40B4-BE49-F238E27FC236}">
                <a16:creationId xmlns:a16="http://schemas.microsoft.com/office/drawing/2014/main" id="{32F60505-6E51-B88A-13FD-A0EE7FB05AC8}"/>
              </a:ext>
            </a:extLst>
          </p:cNvPr>
          <p:cNvSpPr txBox="1"/>
          <p:nvPr/>
        </p:nvSpPr>
        <p:spPr>
          <a:xfrm>
            <a:off x="4114800" y="4296135"/>
            <a:ext cx="685800" cy="137908"/>
          </a:xfrm>
          <a:prstGeom prst="rect">
            <a:avLst/>
          </a:prstGeom>
          <a:noFill/>
        </p:spPr>
        <p:txBody>
          <a:bodyPr wrap="square" lIns="0" tIns="0" rIns="0" bIns="0" rtlCol="0">
            <a:noAutofit/>
          </a:bodyPr>
          <a:lstStyle/>
          <a:p>
            <a:pPr algn="r"/>
            <a:r>
              <a:rPr lang="el-GR" sz="700" b="1" i="0" dirty="0">
                <a:solidFill>
                  <a:srgbClr val="3F4A52"/>
                </a:solidFill>
                <a:effectLst/>
                <a:latin typeface="EC Square Sans Pro" panose="020B0506040000020004" pitchFamily="34" charset="0"/>
              </a:rPr>
              <a:t>Καρκίνος</a:t>
            </a:r>
            <a:endParaRPr lang="el-GR" sz="900" b="1" i="0" dirty="0">
              <a:solidFill>
                <a:srgbClr val="3F4A52"/>
              </a:solidFill>
              <a:effectLst/>
              <a:latin typeface="EC Square Sans Pro" panose="020B0506040000020004" pitchFamily="34" charset="0"/>
            </a:endParaRPr>
          </a:p>
        </p:txBody>
      </p:sp>
      <p:sp>
        <p:nvSpPr>
          <p:cNvPr id="18" name="TextBox 17">
            <a:extLst>
              <a:ext uri="{FF2B5EF4-FFF2-40B4-BE49-F238E27FC236}">
                <a16:creationId xmlns:a16="http://schemas.microsoft.com/office/drawing/2014/main" id="{C3AFCCD8-EEB1-7FC1-739B-115F3183D498}"/>
              </a:ext>
            </a:extLst>
          </p:cNvPr>
          <p:cNvSpPr txBox="1"/>
          <p:nvPr/>
        </p:nvSpPr>
        <p:spPr>
          <a:xfrm>
            <a:off x="4114800" y="4456903"/>
            <a:ext cx="685800" cy="152779"/>
          </a:xfrm>
          <a:prstGeom prst="rect">
            <a:avLst/>
          </a:prstGeom>
          <a:noFill/>
        </p:spPr>
        <p:txBody>
          <a:bodyPr wrap="square" lIns="0" tIns="0" rIns="0" bIns="0" rtlCol="0">
            <a:noAutofit/>
          </a:bodyPr>
          <a:lstStyle/>
          <a:p>
            <a:pPr algn="r"/>
            <a:r>
              <a:rPr lang="el-GR" sz="700" i="0" dirty="0">
                <a:solidFill>
                  <a:srgbClr val="3F4A52"/>
                </a:solidFill>
                <a:effectLst/>
                <a:latin typeface="EC Square Sans Pro" panose="020B0506040000020004" pitchFamily="34" charset="0"/>
              </a:rPr>
              <a:t>8,2 εκατομμύρια</a:t>
            </a:r>
          </a:p>
        </p:txBody>
      </p:sp>
      <p:sp>
        <p:nvSpPr>
          <p:cNvPr id="19" name="TextBox 18">
            <a:extLst>
              <a:ext uri="{FF2B5EF4-FFF2-40B4-BE49-F238E27FC236}">
                <a16:creationId xmlns:a16="http://schemas.microsoft.com/office/drawing/2014/main" id="{EA1EAFAD-2CC7-DB38-1954-3B48956CCAA3}"/>
              </a:ext>
            </a:extLst>
          </p:cNvPr>
          <p:cNvSpPr txBox="1"/>
          <p:nvPr/>
        </p:nvSpPr>
        <p:spPr>
          <a:xfrm>
            <a:off x="4114800" y="5507857"/>
            <a:ext cx="685800" cy="152780"/>
          </a:xfrm>
          <a:prstGeom prst="rect">
            <a:avLst/>
          </a:prstGeom>
          <a:noFill/>
        </p:spPr>
        <p:txBody>
          <a:bodyPr wrap="square" lIns="0" tIns="0" rIns="0" bIns="0" rtlCol="0">
            <a:noAutofit/>
          </a:bodyPr>
          <a:lstStyle/>
          <a:p>
            <a:pPr algn="r"/>
            <a:r>
              <a:rPr lang="el-GR" sz="700" b="1" i="0" dirty="0">
                <a:solidFill>
                  <a:srgbClr val="3F4A52"/>
                </a:solidFill>
                <a:effectLst/>
                <a:latin typeface="EC Square Sans Pro" panose="020B0506040000020004" pitchFamily="34" charset="0"/>
              </a:rPr>
              <a:t>Χολέρα</a:t>
            </a:r>
            <a:endParaRPr lang="el-GR" sz="900" b="1" i="0" dirty="0">
              <a:solidFill>
                <a:srgbClr val="3F4A52"/>
              </a:solidFill>
              <a:effectLst/>
              <a:latin typeface="EC Square Sans Pro" panose="020B0506040000020004" pitchFamily="34" charset="0"/>
            </a:endParaRPr>
          </a:p>
        </p:txBody>
      </p:sp>
      <p:sp>
        <p:nvSpPr>
          <p:cNvPr id="20" name="TextBox 19">
            <a:extLst>
              <a:ext uri="{FF2B5EF4-FFF2-40B4-BE49-F238E27FC236}">
                <a16:creationId xmlns:a16="http://schemas.microsoft.com/office/drawing/2014/main" id="{90B907FA-CB23-14BF-062D-9E8482D76BFD}"/>
              </a:ext>
            </a:extLst>
          </p:cNvPr>
          <p:cNvSpPr txBox="1"/>
          <p:nvPr/>
        </p:nvSpPr>
        <p:spPr>
          <a:xfrm>
            <a:off x="4114800" y="5683497"/>
            <a:ext cx="685800" cy="161290"/>
          </a:xfrm>
          <a:prstGeom prst="rect">
            <a:avLst/>
          </a:prstGeom>
          <a:noFill/>
        </p:spPr>
        <p:txBody>
          <a:bodyPr wrap="square" lIns="0" tIns="0" rIns="0" bIns="0" rtlCol="0">
            <a:noAutofit/>
          </a:bodyPr>
          <a:lstStyle/>
          <a:p>
            <a:pPr algn="r"/>
            <a:r>
              <a:rPr lang="el-GR" sz="700" i="0" dirty="0">
                <a:solidFill>
                  <a:srgbClr val="3F4A52"/>
                </a:solidFill>
                <a:effectLst/>
                <a:latin typeface="EC Square Sans Pro" panose="020B0506040000020004" pitchFamily="34" charset="0"/>
              </a:rPr>
              <a:t>100.000-120.000</a:t>
            </a:r>
          </a:p>
        </p:txBody>
      </p:sp>
      <p:sp>
        <p:nvSpPr>
          <p:cNvPr id="21" name="TextBox 20">
            <a:extLst>
              <a:ext uri="{FF2B5EF4-FFF2-40B4-BE49-F238E27FC236}">
                <a16:creationId xmlns:a16="http://schemas.microsoft.com/office/drawing/2014/main" id="{4F81234D-5D7A-88BC-5F1B-F1C831B0E86C}"/>
              </a:ext>
            </a:extLst>
          </p:cNvPr>
          <p:cNvSpPr txBox="1"/>
          <p:nvPr/>
        </p:nvSpPr>
        <p:spPr>
          <a:xfrm>
            <a:off x="3657600" y="6398259"/>
            <a:ext cx="685800" cy="143531"/>
          </a:xfrm>
          <a:prstGeom prst="rect">
            <a:avLst/>
          </a:prstGeom>
          <a:noFill/>
        </p:spPr>
        <p:txBody>
          <a:bodyPr wrap="square" lIns="0" tIns="0" rIns="0" bIns="0" rtlCol="0">
            <a:noAutofit/>
          </a:bodyPr>
          <a:lstStyle/>
          <a:p>
            <a:pPr algn="r"/>
            <a:r>
              <a:rPr lang="el-GR" sz="700" b="1" i="0" dirty="0">
                <a:solidFill>
                  <a:srgbClr val="3F4A52"/>
                </a:solidFill>
                <a:effectLst/>
                <a:latin typeface="EC Square Sans Pro" panose="020B0506040000020004" pitchFamily="34" charset="0"/>
              </a:rPr>
              <a:t>Διαβήτης</a:t>
            </a:r>
            <a:endParaRPr lang="el-GR" sz="900" b="1" i="0" dirty="0">
              <a:solidFill>
                <a:srgbClr val="3F4A52"/>
              </a:solidFill>
              <a:effectLst/>
              <a:latin typeface="EC Square Sans Pro" panose="020B0506040000020004" pitchFamily="34" charset="0"/>
            </a:endParaRPr>
          </a:p>
        </p:txBody>
      </p:sp>
      <p:sp>
        <p:nvSpPr>
          <p:cNvPr id="22" name="TextBox 21">
            <a:extLst>
              <a:ext uri="{FF2B5EF4-FFF2-40B4-BE49-F238E27FC236}">
                <a16:creationId xmlns:a16="http://schemas.microsoft.com/office/drawing/2014/main" id="{3952B968-81C4-28FC-C080-5858E85F12E7}"/>
              </a:ext>
            </a:extLst>
          </p:cNvPr>
          <p:cNvSpPr txBox="1"/>
          <p:nvPr/>
        </p:nvSpPr>
        <p:spPr>
          <a:xfrm>
            <a:off x="3505200" y="6564651"/>
            <a:ext cx="838200" cy="155667"/>
          </a:xfrm>
          <a:prstGeom prst="rect">
            <a:avLst/>
          </a:prstGeom>
          <a:noFill/>
        </p:spPr>
        <p:txBody>
          <a:bodyPr wrap="square" lIns="0" tIns="0" rIns="0" bIns="0" rtlCol="0">
            <a:noAutofit/>
          </a:bodyPr>
          <a:lstStyle/>
          <a:p>
            <a:pPr algn="r"/>
            <a:r>
              <a:rPr lang="el-GR" sz="700" i="0" dirty="0">
                <a:solidFill>
                  <a:srgbClr val="3F4A52"/>
                </a:solidFill>
                <a:effectLst/>
                <a:latin typeface="EC Square Sans Pro" panose="020B0506040000020004" pitchFamily="34" charset="0"/>
              </a:rPr>
              <a:t>1,5 εκατομμύρια</a:t>
            </a:r>
          </a:p>
        </p:txBody>
      </p:sp>
      <p:sp>
        <p:nvSpPr>
          <p:cNvPr id="23" name="TextBox 22">
            <a:extLst>
              <a:ext uri="{FF2B5EF4-FFF2-40B4-BE49-F238E27FC236}">
                <a16:creationId xmlns:a16="http://schemas.microsoft.com/office/drawing/2014/main" id="{3213F26A-F3EE-53A8-65DE-0C69CD3314DE}"/>
              </a:ext>
            </a:extLst>
          </p:cNvPr>
          <p:cNvSpPr txBox="1"/>
          <p:nvPr/>
        </p:nvSpPr>
        <p:spPr>
          <a:xfrm>
            <a:off x="845820" y="6398260"/>
            <a:ext cx="685800" cy="161290"/>
          </a:xfrm>
          <a:prstGeom prst="rect">
            <a:avLst/>
          </a:prstGeom>
          <a:noFill/>
        </p:spPr>
        <p:txBody>
          <a:bodyPr wrap="square" lIns="0" tIns="0" rIns="0" bIns="0" rtlCol="0">
            <a:noAutofit/>
          </a:bodyPr>
          <a:lstStyle/>
          <a:p>
            <a:r>
              <a:rPr lang="el-GR" sz="700" b="1" i="0" dirty="0">
                <a:solidFill>
                  <a:srgbClr val="3F4A52"/>
                </a:solidFill>
                <a:effectLst/>
                <a:latin typeface="EC Square Sans Pro" panose="020B0506040000020004" pitchFamily="34" charset="0"/>
              </a:rPr>
              <a:t>Διαρροϊκή νόσος</a:t>
            </a:r>
          </a:p>
        </p:txBody>
      </p:sp>
      <p:sp>
        <p:nvSpPr>
          <p:cNvPr id="24" name="TextBox 23">
            <a:extLst>
              <a:ext uri="{FF2B5EF4-FFF2-40B4-BE49-F238E27FC236}">
                <a16:creationId xmlns:a16="http://schemas.microsoft.com/office/drawing/2014/main" id="{44D59F1D-CB1E-795A-6AA9-D5D7BBA73F84}"/>
              </a:ext>
            </a:extLst>
          </p:cNvPr>
          <p:cNvSpPr txBox="1"/>
          <p:nvPr/>
        </p:nvSpPr>
        <p:spPr>
          <a:xfrm>
            <a:off x="845819" y="6559028"/>
            <a:ext cx="797823" cy="173694"/>
          </a:xfrm>
          <a:prstGeom prst="rect">
            <a:avLst/>
          </a:prstGeom>
          <a:noFill/>
        </p:spPr>
        <p:txBody>
          <a:bodyPr wrap="square" lIns="0" tIns="0" rIns="0" bIns="0" rtlCol="0">
            <a:noAutofit/>
          </a:bodyPr>
          <a:lstStyle/>
          <a:p>
            <a:r>
              <a:rPr lang="el-GR" sz="700" i="0" dirty="0">
                <a:solidFill>
                  <a:srgbClr val="3F4A52"/>
                </a:solidFill>
                <a:effectLst/>
                <a:latin typeface="EC Square Sans Pro" panose="020B0506040000020004" pitchFamily="34" charset="0"/>
              </a:rPr>
              <a:t>1,4 εκατομμύρια</a:t>
            </a:r>
          </a:p>
        </p:txBody>
      </p:sp>
      <p:sp>
        <p:nvSpPr>
          <p:cNvPr id="25" name="TextBox 24">
            <a:extLst>
              <a:ext uri="{FF2B5EF4-FFF2-40B4-BE49-F238E27FC236}">
                <a16:creationId xmlns:a16="http://schemas.microsoft.com/office/drawing/2014/main" id="{2AB7F1A1-F6CF-0DA5-6622-1DBEB5E17618}"/>
              </a:ext>
            </a:extLst>
          </p:cNvPr>
          <p:cNvSpPr txBox="1"/>
          <p:nvPr/>
        </p:nvSpPr>
        <p:spPr>
          <a:xfrm>
            <a:off x="2201231" y="4598478"/>
            <a:ext cx="575310" cy="161290"/>
          </a:xfrm>
          <a:prstGeom prst="rect">
            <a:avLst/>
          </a:prstGeom>
          <a:noFill/>
        </p:spPr>
        <p:txBody>
          <a:bodyPr wrap="square" lIns="0" tIns="0" rIns="0" bIns="0" rtlCol="0">
            <a:noAutofit/>
          </a:bodyPr>
          <a:lstStyle/>
          <a:p>
            <a:r>
              <a:rPr lang="el-GR" sz="700" b="1" i="0" dirty="0">
                <a:solidFill>
                  <a:srgbClr val="3F4A52"/>
                </a:solidFill>
                <a:effectLst/>
                <a:latin typeface="EC Square Sans Pro" panose="020B0506040000020004" pitchFamily="34" charset="0"/>
              </a:rPr>
              <a:t>Μικροβιακή αντοχή τώρα</a:t>
            </a:r>
          </a:p>
        </p:txBody>
      </p:sp>
      <p:sp>
        <p:nvSpPr>
          <p:cNvPr id="26" name="TextBox 25">
            <a:extLst>
              <a:ext uri="{FF2B5EF4-FFF2-40B4-BE49-F238E27FC236}">
                <a16:creationId xmlns:a16="http://schemas.microsoft.com/office/drawing/2014/main" id="{B83676B1-6A09-4B1C-37DD-BC971D66C9E8}"/>
              </a:ext>
            </a:extLst>
          </p:cNvPr>
          <p:cNvSpPr txBox="1"/>
          <p:nvPr/>
        </p:nvSpPr>
        <p:spPr>
          <a:xfrm>
            <a:off x="2201231" y="4846447"/>
            <a:ext cx="694370" cy="349250"/>
          </a:xfrm>
          <a:prstGeom prst="rect">
            <a:avLst/>
          </a:prstGeom>
          <a:noFill/>
        </p:spPr>
        <p:txBody>
          <a:bodyPr wrap="square" lIns="0" tIns="0" rIns="0" bIns="0" rtlCol="0">
            <a:noAutofit/>
          </a:bodyPr>
          <a:lstStyle/>
          <a:p>
            <a:r>
              <a:rPr lang="el-GR" sz="700" i="0" dirty="0">
                <a:solidFill>
                  <a:srgbClr val="3F4A52"/>
                </a:solidFill>
                <a:effectLst/>
                <a:latin typeface="EC Square Sans Pro" panose="020B0506040000020004" pitchFamily="34" charset="0"/>
              </a:rPr>
              <a:t>700.000</a:t>
            </a:r>
            <a:endParaRPr lang="el-GR" sz="900" i="0" dirty="0">
              <a:solidFill>
                <a:srgbClr val="3F4A52"/>
              </a:solidFill>
              <a:effectLst/>
              <a:latin typeface="EC Square Sans Pro" panose="020B0506040000020004" pitchFamily="34" charset="0"/>
            </a:endParaRPr>
          </a:p>
          <a:p>
            <a:r>
              <a:rPr lang="el-GR" sz="700" i="0" dirty="0">
                <a:solidFill>
                  <a:srgbClr val="3F4A52"/>
                </a:solidFill>
                <a:effectLst/>
                <a:latin typeface="EC Square Sans Pro" panose="020B0506040000020004" pitchFamily="34" charset="0"/>
              </a:rPr>
              <a:t>(χαμηλή εκτίμηση)</a:t>
            </a:r>
          </a:p>
        </p:txBody>
      </p:sp>
      <p:sp>
        <p:nvSpPr>
          <p:cNvPr id="27" name="TextBox 26">
            <a:extLst>
              <a:ext uri="{FF2B5EF4-FFF2-40B4-BE49-F238E27FC236}">
                <a16:creationId xmlns:a16="http://schemas.microsoft.com/office/drawing/2014/main" id="{EE6BEC36-6A13-CA86-642E-835C44D4AE72}"/>
              </a:ext>
            </a:extLst>
          </p:cNvPr>
          <p:cNvSpPr txBox="1"/>
          <p:nvPr/>
        </p:nvSpPr>
        <p:spPr>
          <a:xfrm>
            <a:off x="3276600" y="2901950"/>
            <a:ext cx="1508760" cy="161290"/>
          </a:xfrm>
          <a:prstGeom prst="rect">
            <a:avLst/>
          </a:prstGeom>
          <a:noFill/>
        </p:spPr>
        <p:txBody>
          <a:bodyPr wrap="square" lIns="0" tIns="0" rIns="0" bIns="0" rtlCol="0">
            <a:noAutofit/>
          </a:bodyPr>
          <a:lstStyle/>
          <a:p>
            <a:pPr algn="r"/>
            <a:r>
              <a:rPr lang="el-GR" sz="900" b="1" i="0" dirty="0">
                <a:solidFill>
                  <a:srgbClr val="825AA4"/>
                </a:solidFill>
                <a:effectLst/>
                <a:latin typeface="ECSquareSansPro-Regular"/>
              </a:rPr>
              <a:t>Μικροβιακή αντοχή το 2050</a:t>
            </a:r>
          </a:p>
        </p:txBody>
      </p:sp>
      <p:sp>
        <p:nvSpPr>
          <p:cNvPr id="28" name="TextBox 27">
            <a:extLst>
              <a:ext uri="{FF2B5EF4-FFF2-40B4-BE49-F238E27FC236}">
                <a16:creationId xmlns:a16="http://schemas.microsoft.com/office/drawing/2014/main" id="{11EEE14B-BEE7-748D-561E-4C4344F361F0}"/>
              </a:ext>
            </a:extLst>
          </p:cNvPr>
          <p:cNvSpPr txBox="1"/>
          <p:nvPr/>
        </p:nvSpPr>
        <p:spPr>
          <a:xfrm>
            <a:off x="3581400" y="3026453"/>
            <a:ext cx="1370650" cy="371508"/>
          </a:xfrm>
          <a:prstGeom prst="rect">
            <a:avLst/>
          </a:prstGeom>
          <a:noFill/>
        </p:spPr>
        <p:txBody>
          <a:bodyPr wrap="square" lIns="0" tIns="0" rIns="0" bIns="0" rtlCol="0">
            <a:noAutofit/>
          </a:bodyPr>
          <a:lstStyle/>
          <a:p>
            <a:pPr algn="r"/>
            <a:r>
              <a:rPr lang="el-GR" sz="1400" i="0" dirty="0">
                <a:solidFill>
                  <a:srgbClr val="825AA4"/>
                </a:solidFill>
                <a:effectLst/>
                <a:latin typeface="ECSquareSansPro-Regular"/>
              </a:rPr>
              <a:t>10 εκατομμύρια</a:t>
            </a:r>
          </a:p>
        </p:txBody>
      </p:sp>
      <p:sp>
        <p:nvSpPr>
          <p:cNvPr id="3" name="TextBox 2">
            <a:extLst>
              <a:ext uri="{FF2B5EF4-FFF2-40B4-BE49-F238E27FC236}">
                <a16:creationId xmlns:a16="http://schemas.microsoft.com/office/drawing/2014/main" id="{3BDDC81D-685F-3851-F93E-492DEBBE5813}"/>
              </a:ext>
            </a:extLst>
          </p:cNvPr>
          <p:cNvSpPr txBox="1"/>
          <p:nvPr/>
        </p:nvSpPr>
        <p:spPr>
          <a:xfrm>
            <a:off x="7416800" y="4290641"/>
            <a:ext cx="1422400" cy="135309"/>
          </a:xfrm>
          <a:prstGeom prst="rect">
            <a:avLst/>
          </a:prstGeom>
          <a:noFill/>
        </p:spPr>
        <p:txBody>
          <a:bodyPr wrap="square" lIns="0" tIns="0" rIns="0" bIns="0" rtlCol="0">
            <a:noAutofit/>
          </a:bodyPr>
          <a:lstStyle/>
          <a:p>
            <a:r>
              <a:rPr lang="el-GR" sz="550" b="1" i="0" dirty="0">
                <a:solidFill>
                  <a:schemeClr val="tx1"/>
                </a:solidFill>
                <a:effectLst/>
                <a:latin typeface="Arial" panose="020B0604020202020204" pitchFamily="34" charset="0"/>
                <a:cs typeface="Arial" panose="020B0604020202020204" pitchFamily="34" charset="0"/>
              </a:rPr>
              <a:t>Μελέτες για την πολιτική υγείας του ΟΟΣΑ</a:t>
            </a:r>
          </a:p>
        </p:txBody>
      </p:sp>
      <p:sp>
        <p:nvSpPr>
          <p:cNvPr id="29" name="TextBox 28">
            <a:extLst>
              <a:ext uri="{FF2B5EF4-FFF2-40B4-BE49-F238E27FC236}">
                <a16:creationId xmlns:a16="http://schemas.microsoft.com/office/drawing/2014/main" id="{25E2C97E-841F-7B80-9C55-E5A794866638}"/>
              </a:ext>
            </a:extLst>
          </p:cNvPr>
          <p:cNvSpPr txBox="1"/>
          <p:nvPr/>
        </p:nvSpPr>
        <p:spPr>
          <a:xfrm>
            <a:off x="7416800" y="4418655"/>
            <a:ext cx="1422400" cy="427792"/>
          </a:xfrm>
          <a:prstGeom prst="rect">
            <a:avLst/>
          </a:prstGeom>
          <a:noFill/>
        </p:spPr>
        <p:txBody>
          <a:bodyPr wrap="square" lIns="0" tIns="0" rIns="0" bIns="0" rtlCol="0">
            <a:noAutofit/>
          </a:bodyPr>
          <a:lstStyle/>
          <a:p>
            <a:r>
              <a:rPr lang="el-GR" sz="800" b="1" i="0">
                <a:solidFill>
                  <a:schemeClr val="tx1"/>
                </a:solidFill>
                <a:effectLst/>
                <a:latin typeface="Arial" panose="020B0604020202020204" pitchFamily="34" charset="0"/>
                <a:cs typeface="Arial" panose="020B0604020202020204" pitchFamily="34" charset="0"/>
              </a:rPr>
              <a:t>Υιοθετώντας ένα πλαίσιο «Μίας υγείας» για την καταπολέμηση της μικροβιακής αντοχής</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533400" y="3954843"/>
            <a:ext cx="2451100" cy="1785104"/>
          </a:xfrm>
          <a:prstGeom prst="rect">
            <a:avLst/>
          </a:prstGeom>
          <a:noFill/>
        </p:spPr>
        <p:txBody>
          <a:bodyPr wrap="square" rtlCol="0">
            <a:spAutoFit/>
          </a:bodyPr>
          <a:lstStyle/>
          <a:p>
            <a:r>
              <a:rPr lang="el-GR" sz="2200" dirty="0">
                <a:latin typeface="ECSquareSansPro-Regular"/>
              </a:rPr>
              <a:t>Χρήση, κατάχρηση και κακή χρήση </a:t>
            </a:r>
            <a:r>
              <a:rPr lang="el-GR" sz="2200" dirty="0" err="1">
                <a:solidFill>
                  <a:schemeClr val="tx1"/>
                </a:solidFill>
                <a:latin typeface="ECSquareSansPro-Regular"/>
              </a:rPr>
              <a:t>αντιμικροβιακών</a:t>
            </a:r>
            <a:endParaRPr lang="el-GR" sz="2200" dirty="0">
              <a:solidFill>
                <a:schemeClr val="tx1"/>
              </a:solidFill>
              <a:latin typeface="ECSquareSansPro-Regular"/>
            </a:endParaRPr>
          </a:p>
          <a:p>
            <a:endParaRPr lang="en-GB" sz="2200" kern="1200" dirty="0">
              <a:latin typeface="ECSquareSansPro-Regular"/>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773945" y="3966873"/>
            <a:ext cx="1678538" cy="1107996"/>
          </a:xfrm>
          <a:prstGeom prst="rect">
            <a:avLst/>
          </a:prstGeom>
          <a:noFill/>
        </p:spPr>
        <p:txBody>
          <a:bodyPr wrap="square" rtlCol="0">
            <a:spAutoFit/>
          </a:bodyPr>
          <a:lstStyle/>
          <a:p>
            <a:r>
              <a:rPr lang="el-GR" sz="2200" dirty="0">
                <a:solidFill>
                  <a:schemeClr val="tx1"/>
                </a:solidFill>
                <a:latin typeface="ECSquareSansPro-Regular"/>
              </a:rPr>
              <a:t>Τα μικρόβια </a:t>
            </a:r>
            <a:r>
              <a:rPr lang="el-GR" sz="2200" dirty="0">
                <a:latin typeface="ECSquareSansPro-Regular"/>
              </a:rPr>
              <a:t>αναπτύσσουν αντοχή</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34779" y="3941907"/>
            <a:ext cx="2459759" cy="1107996"/>
          </a:xfrm>
          <a:prstGeom prst="rect">
            <a:avLst/>
          </a:prstGeom>
          <a:noFill/>
        </p:spPr>
        <p:txBody>
          <a:bodyPr wrap="square" rtlCol="0">
            <a:spAutoFit/>
          </a:bodyPr>
          <a:lstStyle/>
          <a:p>
            <a:r>
              <a:rPr lang="el-GR" sz="2200" dirty="0">
                <a:latin typeface="ECSquareSansPro-Regular"/>
              </a:rPr>
              <a:t>Τα </a:t>
            </a:r>
            <a:r>
              <a:rPr lang="el-GR" sz="2200" dirty="0" err="1">
                <a:latin typeface="ECSquareSansPro-Regular"/>
              </a:rPr>
              <a:t>αντιμικροβιακά</a:t>
            </a:r>
            <a:r>
              <a:rPr lang="el-GR" sz="2200" dirty="0">
                <a:latin typeface="ECSquareSansPro-Regular"/>
              </a:rPr>
              <a:t> γίνονται λιγότερο αποτελεσματικά</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941415"/>
            <a:ext cx="2356769" cy="1785104"/>
          </a:xfrm>
          <a:prstGeom prst="rect">
            <a:avLst/>
          </a:prstGeom>
          <a:noFill/>
        </p:spPr>
        <p:txBody>
          <a:bodyPr wrap="square" rtlCol="0">
            <a:spAutoFit/>
          </a:bodyPr>
          <a:lstStyle/>
          <a:p>
            <a:r>
              <a:rPr lang="el-GR" sz="2200" dirty="0">
                <a:latin typeface="ECSquareSansPro-Regular"/>
              </a:rPr>
              <a:t>Οι ασθένειες εξαπλώνονται πιο εύκολα, ενδημούν ή σκοτώνουν</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GR" sz="3200" b="1" dirty="0">
                <a:solidFill>
                  <a:schemeClr val="bg1"/>
                </a:solidFill>
                <a:latin typeface="ECSquareSansPro-Regular"/>
              </a:rPr>
              <a:t>Τι είναι η μικροβιακή </a:t>
            </a:r>
            <a:r>
              <a:rPr lang="el-GR" sz="3200" b="1" dirty="0" smtClean="0">
                <a:solidFill>
                  <a:schemeClr val="bg1"/>
                </a:solidFill>
                <a:latin typeface="ECSquareSansPro-Regular"/>
              </a:rPr>
              <a:t>αντοχή </a:t>
            </a:r>
            <a:r>
              <a:rPr lang="el-GR" sz="3200" b="1" dirty="0">
                <a:solidFill>
                  <a:schemeClr val="bg1"/>
                </a:solidFill>
                <a:latin typeface="ECSquareSansPro-Regular"/>
              </a:rPr>
              <a:t>και πώς εμφανίζεται;</a:t>
            </a:r>
          </a:p>
        </p:txBody>
      </p:sp>
      <p:sp>
        <p:nvSpPr>
          <p:cNvPr id="3" name="TextBox 2">
            <a:extLst>
              <a:ext uri="{FF2B5EF4-FFF2-40B4-BE49-F238E27FC236}">
                <a16:creationId xmlns:a16="http://schemas.microsoft.com/office/drawing/2014/main" id="{E04B6273-B51F-1B86-FCAF-E219E0A13BDA}"/>
              </a:ext>
            </a:extLst>
          </p:cNvPr>
          <p:cNvSpPr txBox="1"/>
          <p:nvPr/>
        </p:nvSpPr>
        <p:spPr>
          <a:xfrm>
            <a:off x="304800" y="1530350"/>
            <a:ext cx="11062981" cy="1384995"/>
          </a:xfrm>
          <a:prstGeom prst="rect">
            <a:avLst/>
          </a:prstGeom>
          <a:noFill/>
        </p:spPr>
        <p:txBody>
          <a:bodyPr wrap="square" rtlCol="0">
            <a:spAutoFit/>
          </a:bodyPr>
          <a:lstStyle/>
          <a:p>
            <a:r>
              <a:rPr lang="el-GR" sz="2800" dirty="0">
                <a:latin typeface="ECSquareSansPro-Regular"/>
              </a:rPr>
              <a:t>Η μικροβιακή αντοχή (AMR) εμφανίζεται όταν τα μικρόβια (βακτήρια, ιοί ή μύκητες) που προκαλούν λοιμώξεις αντιστέκονται </a:t>
            </a:r>
            <a:r>
              <a:rPr lang="el-GR" sz="2800" dirty="0" smtClean="0">
                <a:latin typeface="ECSquareSansPro-Regular"/>
              </a:rPr>
              <a:t>στη δράση </a:t>
            </a:r>
            <a:r>
              <a:rPr lang="el-GR" sz="2800" dirty="0">
                <a:latin typeface="ECSquareSansPro-Regular"/>
              </a:rPr>
              <a:t>των φαρμάκων που χρησιμοποιούνται για τη θεραπεία τους.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kern="1200"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381000" y="1195568"/>
            <a:ext cx="4800600" cy="3785652"/>
          </a:xfrm>
          <a:prstGeom prst="rect">
            <a:avLst/>
          </a:prstGeom>
          <a:noFill/>
        </p:spPr>
        <p:txBody>
          <a:bodyPr wrap="square">
            <a:spAutoFit/>
          </a:bodyPr>
          <a:lstStyle/>
          <a:p>
            <a:pPr algn="ctr"/>
            <a:r>
              <a:rPr lang="el-GR" sz="4000" b="1" dirty="0">
                <a:solidFill>
                  <a:schemeClr val="bg1"/>
                </a:solidFill>
                <a:latin typeface="ECSquareSansPro-Regular"/>
              </a:rPr>
              <a:t>Η μικροβιακή αντοχή είναι παρούσα στους ανθρώπους, τα ζώα, τα φυτά και το περιβάλλον</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kern="1200"/>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l-GR" sz="1100"/>
              <a:t>Κατανάλωση αντιμικροβιακών σε ζώα</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l-GR" sz="1100" dirty="0"/>
              <a:t>Κατανάλωση </a:t>
            </a:r>
            <a:r>
              <a:rPr lang="el-GR" sz="1100" dirty="0" err="1"/>
              <a:t>αντιμικροβιακών</a:t>
            </a:r>
            <a:r>
              <a:rPr lang="el-GR" sz="1100" dirty="0"/>
              <a:t> στον άνθρωπο</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kern="1200"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kern="1200"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l-GR"/>
              <a:t>Α</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l-GR"/>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875F3CCB-9D99-D4C3-2A0B-B30F75BF66C1}"/>
              </a:ext>
            </a:extLst>
          </p:cNvPr>
          <p:cNvPicPr/>
          <p:nvPr/>
        </p:nvPicPr>
        <p:blipFill>
          <a:blip r:embed="rId11" cstate="email">
            <a:extLst>
              <a:ext uri="{28A0092B-C50C-407E-A947-70E740481C1C}">
                <a14:useLocalDpi xmlns:a14="http://schemas.microsoft.com/office/drawing/2010/main" val="0"/>
              </a:ext>
            </a:extLst>
          </a:blip>
          <a:srcRect/>
          <a:stretch/>
        </p:blipFill>
        <p:spPr bwMode="auto">
          <a:xfrm>
            <a:off x="7087630" y="20231"/>
            <a:ext cx="3849192" cy="3333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F7F2C77-C924-FAC9-6BAA-F751D91D54A8}"/>
              </a:ext>
            </a:extLst>
          </p:cNvPr>
          <p:cNvSpPr txBox="1"/>
          <p:nvPr/>
        </p:nvSpPr>
        <p:spPr>
          <a:xfrm>
            <a:off x="8472169" y="224157"/>
            <a:ext cx="1054714" cy="391793"/>
          </a:xfrm>
          <a:prstGeom prst="rect">
            <a:avLst/>
          </a:prstGeom>
          <a:noFill/>
        </p:spPr>
        <p:txBody>
          <a:bodyPr wrap="square" lIns="0" tIns="0" rIns="0" bIns="0" rtlCol="0">
            <a:noAutofit/>
          </a:bodyPr>
          <a:lstStyle/>
          <a:p>
            <a:pPr algn="ctr"/>
            <a:r>
              <a:rPr lang="el-GR" sz="1100" b="1" i="0" dirty="0">
                <a:solidFill>
                  <a:schemeClr val="tx1"/>
                </a:solidFill>
                <a:effectLst/>
                <a:latin typeface="EC Square Sans Pro" panose="020B0506040000020004" pitchFamily="34" charset="0"/>
              </a:rPr>
              <a:t>ΠΕΡΙΒΑΛΛΟΝΤΙΚΗ ΥΓΕΙΑ</a:t>
            </a:r>
          </a:p>
        </p:txBody>
      </p:sp>
      <p:sp>
        <p:nvSpPr>
          <p:cNvPr id="10" name="TextBox 9">
            <a:extLst>
              <a:ext uri="{FF2B5EF4-FFF2-40B4-BE49-F238E27FC236}">
                <a16:creationId xmlns:a16="http://schemas.microsoft.com/office/drawing/2014/main" id="{341B9E93-AD2F-A69B-FB74-C88521397EB0}"/>
              </a:ext>
            </a:extLst>
          </p:cNvPr>
          <p:cNvSpPr txBox="1"/>
          <p:nvPr/>
        </p:nvSpPr>
        <p:spPr>
          <a:xfrm>
            <a:off x="7539278" y="2508137"/>
            <a:ext cx="618643" cy="391793"/>
          </a:xfrm>
          <a:prstGeom prst="rect">
            <a:avLst/>
          </a:prstGeom>
          <a:noFill/>
        </p:spPr>
        <p:txBody>
          <a:bodyPr wrap="square" lIns="0" tIns="0" rIns="0" bIns="0" rtlCol="0">
            <a:noAutofit/>
          </a:bodyPr>
          <a:lstStyle/>
          <a:p>
            <a:pPr algn="ctr"/>
            <a:r>
              <a:rPr lang="el-GR" sz="1100" b="1" i="0">
                <a:solidFill>
                  <a:schemeClr val="tx1"/>
                </a:solidFill>
                <a:effectLst/>
                <a:latin typeface="EC Square Sans Pro" panose="020B0506040000020004" pitchFamily="34" charset="0"/>
              </a:rPr>
              <a:t>ΑΝΘΡΩΠΙΝΗ ΥΓΕΙΑ</a:t>
            </a:r>
          </a:p>
        </p:txBody>
      </p:sp>
      <p:sp>
        <p:nvSpPr>
          <p:cNvPr id="11" name="TextBox 10">
            <a:extLst>
              <a:ext uri="{FF2B5EF4-FFF2-40B4-BE49-F238E27FC236}">
                <a16:creationId xmlns:a16="http://schemas.microsoft.com/office/drawing/2014/main" id="{2CC6CC7C-08CD-4FE2-D247-7ABE13BB71B7}"/>
              </a:ext>
            </a:extLst>
          </p:cNvPr>
          <p:cNvSpPr txBox="1"/>
          <p:nvPr/>
        </p:nvSpPr>
        <p:spPr>
          <a:xfrm>
            <a:off x="8690204" y="1695897"/>
            <a:ext cx="618643" cy="391793"/>
          </a:xfrm>
          <a:prstGeom prst="rect">
            <a:avLst/>
          </a:prstGeom>
          <a:noFill/>
        </p:spPr>
        <p:txBody>
          <a:bodyPr wrap="square" lIns="0" tIns="0" rIns="0" bIns="0" rtlCol="0">
            <a:noAutofit/>
          </a:bodyPr>
          <a:lstStyle/>
          <a:p>
            <a:pPr algn="ctr"/>
            <a:r>
              <a:rPr lang="el-GR" sz="1100" b="1" i="0" dirty="0">
                <a:solidFill>
                  <a:schemeClr val="tx1"/>
                </a:solidFill>
                <a:effectLst/>
                <a:latin typeface="EC Square Sans Pro" panose="020B0506040000020004" pitchFamily="34" charset="0"/>
              </a:rPr>
              <a:t>ΜΙΑ ΥΓΕΙΑ</a:t>
            </a:r>
          </a:p>
        </p:txBody>
      </p:sp>
      <p:sp>
        <p:nvSpPr>
          <p:cNvPr id="12" name="TextBox 11">
            <a:extLst>
              <a:ext uri="{FF2B5EF4-FFF2-40B4-BE49-F238E27FC236}">
                <a16:creationId xmlns:a16="http://schemas.microsoft.com/office/drawing/2014/main" id="{4BF8F14A-87A4-728C-5BFB-32E0288A8CCA}"/>
              </a:ext>
            </a:extLst>
          </p:cNvPr>
          <p:cNvSpPr txBox="1"/>
          <p:nvPr/>
        </p:nvSpPr>
        <p:spPr>
          <a:xfrm>
            <a:off x="9871444" y="2499738"/>
            <a:ext cx="618643" cy="391793"/>
          </a:xfrm>
          <a:prstGeom prst="rect">
            <a:avLst/>
          </a:prstGeom>
          <a:noFill/>
        </p:spPr>
        <p:txBody>
          <a:bodyPr wrap="square" lIns="0" tIns="0" rIns="0" bIns="0" rtlCol="0">
            <a:noAutofit/>
          </a:bodyPr>
          <a:lstStyle/>
          <a:p>
            <a:pPr algn="ctr"/>
            <a:r>
              <a:rPr lang="el-GR" sz="1100" b="1" i="0" dirty="0">
                <a:solidFill>
                  <a:schemeClr val="tx1"/>
                </a:solidFill>
                <a:effectLst/>
                <a:latin typeface="EC Square Sans Pro" panose="020B0506040000020004" pitchFamily="34" charset="0"/>
              </a:rPr>
              <a:t>ΥΓΕΙΑ ΤΩΝ ΖΩΩΝ</a:t>
            </a:r>
          </a:p>
        </p:txBody>
      </p: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1002100"/>
            <a:ext cx="4724400" cy="4524315"/>
          </a:xfrm>
          <a:prstGeom prst="rect">
            <a:avLst/>
          </a:prstGeom>
          <a:noFill/>
        </p:spPr>
        <p:txBody>
          <a:bodyPr wrap="square">
            <a:spAutoFit/>
          </a:bodyPr>
          <a:lstStyle/>
          <a:p>
            <a:pPr algn="ctr"/>
            <a:r>
              <a:rPr lang="el-GR" sz="4000" b="1" dirty="0">
                <a:solidFill>
                  <a:srgbClr val="2C7470"/>
                </a:solidFill>
                <a:latin typeface="ECSquareSansPro-Regular"/>
              </a:rPr>
              <a:t>Τα ανθεκτικά βακτήρια μολύνουν 800.000 άτομα στην ΕΕ/ΕΖΕΣ κάθε χρόνο</a:t>
            </a:r>
          </a:p>
          <a:p>
            <a:pPr algn="ctr"/>
            <a:r>
              <a:rPr lang="el-GR" sz="2400" b="1" dirty="0">
                <a:solidFill>
                  <a:srgbClr val="2C7470"/>
                </a:solidFill>
                <a:latin typeface="ECSquareSansPro-Regular"/>
              </a:rPr>
              <a:t>(Στοιχεία του </a:t>
            </a:r>
            <a:r>
              <a:rPr lang="el-GR" sz="2400" b="1" dirty="0" err="1">
                <a:solidFill>
                  <a:srgbClr val="2C7470"/>
                </a:solidFill>
                <a:latin typeface="ECSquareSansPro-Regular"/>
              </a:rPr>
              <a:t>ECDC</a:t>
            </a:r>
            <a:r>
              <a:rPr lang="el-GR" sz="2400" b="1" dirty="0">
                <a:solidFill>
                  <a:srgbClr val="2C7470"/>
                </a:solidFill>
                <a:latin typeface="ECSquareSansPro-Regular"/>
              </a:rPr>
              <a:t> για το 2022)</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extLst>
              <p:ext uri="{D42A27DB-BD31-4B8C-83A1-F6EECF244321}">
                <p14:modId xmlns:p14="http://schemas.microsoft.com/office/powerpoint/2010/main" val="1343448579"/>
              </p:ext>
            </p:extLst>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76101" y="5666745"/>
            <a:ext cx="6096000" cy="261610"/>
          </a:xfrm>
          <a:prstGeom prst="rect">
            <a:avLst/>
          </a:prstGeom>
          <a:noFill/>
        </p:spPr>
        <p:txBody>
          <a:bodyPr wrap="square">
            <a:spAutoFit/>
          </a:bodyPr>
          <a:lstStyle/>
          <a:p>
            <a:r>
              <a:rPr lang="el-GR" sz="1100" b="0" i="1" dirty="0">
                <a:solidFill>
                  <a:srgbClr val="3F4A52"/>
                </a:solidFill>
                <a:effectLst/>
                <a:latin typeface="EC Square Sans Pro" panose="020B0506040000020004" pitchFamily="34" charset="0"/>
              </a:rPr>
              <a:t>Πηγή</a:t>
            </a:r>
            <a:r>
              <a:rPr lang="el-GR" sz="1100" b="0" i="0" dirty="0">
                <a:solidFill>
                  <a:srgbClr val="3F4A52"/>
                </a:solidFill>
                <a:effectLst/>
                <a:latin typeface="EC Square Sans Pro" panose="020B0506040000020004" pitchFamily="34" charset="0"/>
              </a:rPr>
              <a:t>: </a:t>
            </a:r>
            <a:r>
              <a:rPr lang="el-GR" sz="1100" b="0" i="0" dirty="0" err="1">
                <a:solidFill>
                  <a:srgbClr val="3F4A52"/>
                </a:solidFill>
                <a:effectLst/>
                <a:latin typeface="EC Square Sans Pro" panose="020B0506040000020004" pitchFamily="34" charset="0"/>
              </a:rPr>
              <a:t>ECDC</a:t>
            </a:r>
            <a:r>
              <a:rPr lang="el-GR" sz="1100" b="0" i="0" dirty="0">
                <a:solidFill>
                  <a:srgbClr val="3F4A52"/>
                </a:solidFill>
                <a:effectLst/>
                <a:latin typeface="EC Square Sans Pro" panose="020B0506040000020004" pitchFamily="34" charset="0"/>
              </a:rPr>
              <a:t> (Ευρωπαϊκό Κέντρο Πρόληψης και Ελέγχου Νόσων)</a:t>
            </a:r>
          </a:p>
        </p:txBody>
      </p:sp>
      <p:sp>
        <p:nvSpPr>
          <p:cNvPr id="2" name="TextBox 1">
            <a:extLst>
              <a:ext uri="{FF2B5EF4-FFF2-40B4-BE49-F238E27FC236}">
                <a16:creationId xmlns:a16="http://schemas.microsoft.com/office/drawing/2014/main" id="{FE8A73D2-6BA6-01D1-36BD-81D8F6276402}"/>
              </a:ext>
            </a:extLst>
          </p:cNvPr>
          <p:cNvSpPr txBox="1"/>
          <p:nvPr/>
        </p:nvSpPr>
        <p:spPr>
          <a:xfrm>
            <a:off x="5176101" y="1002100"/>
            <a:ext cx="7021398" cy="609600"/>
          </a:xfrm>
          <a:prstGeom prst="rect">
            <a:avLst/>
          </a:prstGeom>
          <a:solidFill>
            <a:schemeClr val="bg1"/>
          </a:solidFill>
        </p:spPr>
        <p:txBody>
          <a:bodyPr wrap="square" rtlCol="0" anchor="ctr" anchorCtr="0">
            <a:noAutofit/>
          </a:bodyPr>
          <a:lstStyle/>
          <a:p>
            <a:pPr algn="ctr"/>
            <a:r>
              <a:rPr lang="el-GR" sz="2000" dirty="0">
                <a:solidFill>
                  <a:schemeClr val="tx1">
                    <a:lumMod val="65000"/>
                    <a:lumOff val="35000"/>
                  </a:schemeClr>
                </a:solidFill>
                <a:latin typeface="+mn-lt"/>
              </a:rPr>
              <a:t>Εκτιμώμενος </a:t>
            </a:r>
            <a:r>
              <a:rPr lang="el-GR" sz="2000" dirty="0" smtClean="0">
                <a:solidFill>
                  <a:schemeClr val="tx1">
                    <a:lumMod val="65000"/>
                    <a:lumOff val="35000"/>
                  </a:schemeClr>
                </a:solidFill>
                <a:latin typeface="+mn-lt"/>
              </a:rPr>
              <a:t>μέσος </a:t>
            </a:r>
            <a:r>
              <a:rPr lang="el-GR" sz="2000" dirty="0">
                <a:solidFill>
                  <a:schemeClr val="tx1">
                    <a:lumMod val="65000"/>
                    <a:lumOff val="35000"/>
                  </a:schemeClr>
                </a:solidFill>
                <a:latin typeface="+mn-lt"/>
              </a:rPr>
              <a:t>αριθμός λοιμώξεων, όλων των τύπων</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572000" cy="1219200"/>
          </a:xfrm>
        </p:spPr>
        <p:txBody>
          <a:bodyPr>
            <a:normAutofit fontScale="92500" lnSpcReduction="20000"/>
          </a:bodyPr>
          <a:lstStyle/>
          <a:p>
            <a:pPr marL="0" indent="0">
              <a:buNone/>
            </a:pPr>
            <a:r>
              <a:rPr lang="el-GR" sz="2800" b="1" dirty="0"/>
              <a:t>Η </a:t>
            </a:r>
            <a:r>
              <a:rPr lang="el-GR" sz="2800" b="1" dirty="0" smtClean="0"/>
              <a:t>μικροβιακή αντοχή </a:t>
            </a:r>
            <a:r>
              <a:rPr lang="el-GR" sz="2800" b="1" dirty="0"/>
              <a:t>θέτει σε κίνδυνο τη δημόσια υγεία ΚΑΙ την υγεία των ζώων</a:t>
            </a:r>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3046988"/>
          </a:xfrm>
          <a:prstGeom prst="rect">
            <a:avLst/>
          </a:prstGeom>
          <a:noFill/>
        </p:spPr>
        <p:txBody>
          <a:bodyPr wrap="square" rtlCol="0">
            <a:spAutoFit/>
          </a:bodyPr>
          <a:lstStyle/>
          <a:p>
            <a:r>
              <a:rPr lang="el-GR" sz="2400" dirty="0">
                <a:hlinkClick r:id="rId4"/>
              </a:rPr>
              <a:t>Πίνακας ελέγχου EFSA</a:t>
            </a:r>
            <a:r>
              <a:rPr lang="el-GR" sz="2400" dirty="0"/>
              <a:t>: </a:t>
            </a:r>
          </a:p>
          <a:p>
            <a:endParaRPr lang="en-US" sz="2400" kern="1200" dirty="0"/>
          </a:p>
          <a:p>
            <a:r>
              <a:rPr lang="el-GR" sz="2400" dirty="0"/>
              <a:t>Εμφάνιση </a:t>
            </a:r>
            <a:r>
              <a:rPr lang="el-GR" sz="2400" dirty="0">
                <a:solidFill>
                  <a:srgbClr val="FF0000"/>
                </a:solidFill>
              </a:rPr>
              <a:t> </a:t>
            </a:r>
            <a:r>
              <a:rPr lang="el-GR" sz="2400" dirty="0"/>
              <a:t>μικροβιακής αντοχής </a:t>
            </a:r>
            <a:r>
              <a:rPr lang="el-GR" sz="2400" dirty="0" smtClean="0"/>
              <a:t>του </a:t>
            </a:r>
            <a:r>
              <a:rPr lang="el-GR" sz="2400" i="1" dirty="0" err="1" smtClean="0"/>
              <a:t>Campylobacter</a:t>
            </a:r>
            <a:r>
              <a:rPr lang="el-GR" sz="2400" i="1" dirty="0" smtClean="0">
                <a:latin typeface="Times New Roman" panose="02020603050405020304" pitchFamily="18" charset="0"/>
                <a:cs typeface="Times New Roman" panose="02020603050405020304" pitchFamily="18" charset="0"/>
              </a:rPr>
              <a:t> </a:t>
            </a:r>
            <a:r>
              <a:rPr lang="el-GR" sz="2400" i="1" dirty="0" smtClean="0"/>
              <a:t>j.</a:t>
            </a:r>
            <a:r>
              <a:rPr lang="el-GR" sz="2400" dirty="0" smtClean="0"/>
              <a:t> στην </a:t>
            </a:r>
            <a:r>
              <a:rPr lang="el-GR" sz="2400" dirty="0" err="1" smtClean="0"/>
              <a:t>τετρακυκλίνη</a:t>
            </a:r>
            <a:r>
              <a:rPr lang="el-GR" sz="2400" dirty="0" smtClean="0"/>
              <a:t> σε κοτόπουλα </a:t>
            </a:r>
            <a:r>
              <a:rPr lang="el-GR" sz="2400" dirty="0" err="1" smtClean="0"/>
              <a:t>κρεατοπαραγωγής</a:t>
            </a:r>
            <a:endParaRPr lang="el-GR"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5AF66-73BD-941B-FEC7-5A760BE0CD9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00200" y="427235"/>
            <a:ext cx="8591921" cy="644298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GR" sz="3200" b="1" dirty="0">
                <a:solidFill>
                  <a:schemeClr val="bg1"/>
                </a:solidFill>
                <a:latin typeface="ECSquareSansPro-Regular"/>
              </a:rPr>
              <a:t>Διαφορετικές κατηγορίες </a:t>
            </a:r>
            <a:r>
              <a:rPr lang="el-GR" sz="3200" b="1" dirty="0" err="1">
                <a:solidFill>
                  <a:schemeClr val="bg1"/>
                </a:solidFill>
                <a:latin typeface="ECSquareSansPro-Regular"/>
              </a:rPr>
              <a:t>αντιμικροβιακών</a:t>
            </a:r>
            <a:r>
              <a:rPr lang="el-GR" sz="3200" b="1" dirty="0">
                <a:solidFill>
                  <a:schemeClr val="bg1"/>
                </a:solidFill>
                <a:latin typeface="ECSquareSansPro-Regular"/>
              </a:rPr>
              <a:t> </a:t>
            </a:r>
          </a:p>
        </p:txBody>
      </p:sp>
      <p:sp>
        <p:nvSpPr>
          <p:cNvPr id="4" name="TextBox 3">
            <a:extLst>
              <a:ext uri="{FF2B5EF4-FFF2-40B4-BE49-F238E27FC236}">
                <a16:creationId xmlns:a16="http://schemas.microsoft.com/office/drawing/2014/main" id="{28D3ECBB-706A-9F14-F2BA-D36D07E77B32}"/>
              </a:ext>
            </a:extLst>
          </p:cNvPr>
          <p:cNvSpPr txBox="1"/>
          <p:nvPr/>
        </p:nvSpPr>
        <p:spPr>
          <a:xfrm rot="16200000">
            <a:off x="537366" y="3609184"/>
            <a:ext cx="3827467" cy="457200"/>
          </a:xfrm>
          <a:prstGeom prst="rect">
            <a:avLst/>
          </a:prstGeom>
          <a:noFill/>
        </p:spPr>
        <p:txBody>
          <a:bodyPr wrap="square" lIns="0" tIns="0" rIns="0" bIns="0" rtlCol="0">
            <a:noAutofit/>
          </a:bodyPr>
          <a:lstStyle/>
          <a:p>
            <a:pPr algn="ctr"/>
            <a:r>
              <a:rPr lang="el-GR" sz="2600" i="0" dirty="0">
                <a:solidFill>
                  <a:schemeClr val="tx1"/>
                </a:solidFill>
                <a:effectLst/>
                <a:latin typeface="+mn-lt"/>
              </a:rPr>
              <a:t>Κτηνιατρική</a:t>
            </a:r>
          </a:p>
        </p:txBody>
      </p:sp>
      <p:sp>
        <p:nvSpPr>
          <p:cNvPr id="5" name="TextBox 4">
            <a:extLst>
              <a:ext uri="{FF2B5EF4-FFF2-40B4-BE49-F238E27FC236}">
                <a16:creationId xmlns:a16="http://schemas.microsoft.com/office/drawing/2014/main" id="{D5AB26B3-76AE-9186-E83F-CBB6D80FDCC3}"/>
              </a:ext>
            </a:extLst>
          </p:cNvPr>
          <p:cNvSpPr txBox="1"/>
          <p:nvPr/>
        </p:nvSpPr>
        <p:spPr>
          <a:xfrm rot="5400000">
            <a:off x="7611268" y="3564734"/>
            <a:ext cx="3827467" cy="457200"/>
          </a:xfrm>
          <a:prstGeom prst="rect">
            <a:avLst/>
          </a:prstGeom>
          <a:noFill/>
        </p:spPr>
        <p:txBody>
          <a:bodyPr wrap="square" lIns="0" tIns="0" rIns="0" bIns="0" rtlCol="0">
            <a:noAutofit/>
          </a:bodyPr>
          <a:lstStyle/>
          <a:p>
            <a:pPr algn="ctr"/>
            <a:r>
              <a:rPr lang="el-GR" sz="2600" i="0">
                <a:solidFill>
                  <a:schemeClr val="tx1"/>
                </a:solidFill>
                <a:effectLst/>
                <a:latin typeface="+mn-lt"/>
              </a:rPr>
              <a:t>Ανθρώπινη Ιατρική</a:t>
            </a:r>
          </a:p>
        </p:txBody>
      </p:sp>
      <p:sp>
        <p:nvSpPr>
          <p:cNvPr id="6" name="TextBox 5">
            <a:extLst>
              <a:ext uri="{FF2B5EF4-FFF2-40B4-BE49-F238E27FC236}">
                <a16:creationId xmlns:a16="http://schemas.microsoft.com/office/drawing/2014/main" id="{59282BA0-36A9-B45B-881C-F9B08416D114}"/>
              </a:ext>
            </a:extLst>
          </p:cNvPr>
          <p:cNvSpPr txBox="1"/>
          <p:nvPr/>
        </p:nvSpPr>
        <p:spPr>
          <a:xfrm>
            <a:off x="4467409" y="2195352"/>
            <a:ext cx="2857502" cy="3610931"/>
          </a:xfrm>
          <a:prstGeom prst="rect">
            <a:avLst/>
          </a:prstGeom>
          <a:noFill/>
        </p:spPr>
        <p:txBody>
          <a:bodyPr wrap="square" lIns="0" tIns="0" rIns="0" bIns="0" rtlCol="0">
            <a:noAutofit/>
          </a:bodyPr>
          <a:lstStyle/>
          <a:p>
            <a:pPr algn="ctr"/>
            <a:r>
              <a:rPr lang="el-GR" sz="1300" i="0" dirty="0" err="1">
                <a:solidFill>
                  <a:srgbClr val="C00000"/>
                </a:solidFill>
                <a:effectLst/>
                <a:latin typeface="+mn-lt"/>
              </a:rPr>
              <a:t>Πολυμυξίνες</a:t>
            </a:r>
            <a:endParaRPr lang="el-GR" sz="1300" i="0" dirty="0">
              <a:solidFill>
                <a:srgbClr val="C00000"/>
              </a:solidFill>
              <a:effectLst/>
              <a:latin typeface="+mn-lt"/>
            </a:endParaRPr>
          </a:p>
          <a:p>
            <a:pPr algn="ctr"/>
            <a:r>
              <a:rPr lang="el-GR" sz="1300" i="0" dirty="0">
                <a:solidFill>
                  <a:srgbClr val="C00000"/>
                </a:solidFill>
                <a:effectLst/>
                <a:latin typeface="+mn-lt"/>
              </a:rPr>
              <a:t>(</a:t>
            </a:r>
            <a:r>
              <a:rPr lang="el-GR" sz="1300" i="0" dirty="0" err="1">
                <a:solidFill>
                  <a:srgbClr val="C00000"/>
                </a:solidFill>
                <a:effectLst/>
                <a:latin typeface="+mn-lt"/>
              </a:rPr>
              <a:t>φλουορο</a:t>
            </a:r>
            <a:r>
              <a:rPr lang="el-GR" sz="1300" i="0" dirty="0">
                <a:solidFill>
                  <a:srgbClr val="C00000"/>
                </a:solidFill>
                <a:effectLst/>
                <a:latin typeface="+mn-lt"/>
              </a:rPr>
              <a:t>-)</a:t>
            </a:r>
            <a:r>
              <a:rPr lang="el-GR" sz="1300" i="0" dirty="0" err="1">
                <a:solidFill>
                  <a:srgbClr val="C00000"/>
                </a:solidFill>
                <a:effectLst/>
                <a:latin typeface="+mn-lt"/>
              </a:rPr>
              <a:t>κινολόνες</a:t>
            </a:r>
            <a:endParaRPr lang="el-GR" sz="1300" i="0" dirty="0">
              <a:solidFill>
                <a:srgbClr val="C00000"/>
              </a:solidFill>
              <a:effectLst/>
              <a:latin typeface="+mn-lt"/>
            </a:endParaRPr>
          </a:p>
          <a:p>
            <a:pPr algn="ctr"/>
            <a:r>
              <a:rPr lang="el-GR" sz="1300" i="0" dirty="0" err="1">
                <a:solidFill>
                  <a:srgbClr val="C00000"/>
                </a:solidFill>
                <a:effectLst/>
                <a:latin typeface="+mn-lt"/>
              </a:rPr>
              <a:t>Κεφαλοσπορίνες</a:t>
            </a:r>
            <a:r>
              <a:rPr lang="el-GR" sz="1300" i="0" dirty="0">
                <a:solidFill>
                  <a:srgbClr val="C00000"/>
                </a:solidFill>
                <a:effectLst/>
                <a:latin typeface="+mn-lt"/>
              </a:rPr>
              <a:t> 3ης και 4ης γενιάς</a:t>
            </a:r>
          </a:p>
          <a:p>
            <a:pPr algn="ctr"/>
            <a:r>
              <a:rPr lang="el-GR" sz="1300" i="0" dirty="0" err="1">
                <a:solidFill>
                  <a:schemeClr val="accent4">
                    <a:lumMod val="60000"/>
                    <a:lumOff val="40000"/>
                  </a:schemeClr>
                </a:solidFill>
                <a:effectLst/>
                <a:latin typeface="+mn-lt"/>
              </a:rPr>
              <a:t>Αμινογλυκοσίδη</a:t>
            </a:r>
            <a:endParaRPr lang="el-GR" sz="1300" i="0" dirty="0">
              <a:solidFill>
                <a:schemeClr val="accent4">
                  <a:lumMod val="60000"/>
                  <a:lumOff val="40000"/>
                </a:schemeClr>
              </a:solidFill>
              <a:effectLst/>
              <a:latin typeface="+mn-lt"/>
            </a:endParaRPr>
          </a:p>
          <a:p>
            <a:pPr algn="ctr"/>
            <a:r>
              <a:rPr lang="el-GR" sz="1300" i="0" dirty="0" err="1">
                <a:solidFill>
                  <a:schemeClr val="accent4">
                    <a:lumMod val="60000"/>
                    <a:lumOff val="40000"/>
                  </a:schemeClr>
                </a:solidFill>
                <a:effectLst/>
                <a:latin typeface="+mn-lt"/>
              </a:rPr>
              <a:t>Πενικιλλίνες</a:t>
            </a:r>
            <a:r>
              <a:rPr lang="el-GR" sz="1300" i="0" dirty="0">
                <a:solidFill>
                  <a:schemeClr val="accent4">
                    <a:lumMod val="60000"/>
                    <a:lumOff val="40000"/>
                  </a:schemeClr>
                </a:solidFill>
                <a:effectLst/>
                <a:latin typeface="+mn-lt"/>
              </a:rPr>
              <a:t> με αναστολείς β-</a:t>
            </a:r>
            <a:r>
              <a:rPr lang="el-GR" sz="1300" i="0" dirty="0" err="1">
                <a:solidFill>
                  <a:schemeClr val="accent4">
                    <a:lumMod val="60000"/>
                    <a:lumOff val="40000"/>
                  </a:schemeClr>
                </a:solidFill>
                <a:effectLst/>
                <a:latin typeface="+mn-lt"/>
              </a:rPr>
              <a:t>λακτάμης</a:t>
            </a:r>
            <a:endParaRPr lang="el-GR" sz="1300" i="0" dirty="0">
              <a:solidFill>
                <a:schemeClr val="accent4">
                  <a:lumMod val="60000"/>
                  <a:lumOff val="40000"/>
                </a:schemeClr>
              </a:solidFill>
              <a:effectLst/>
              <a:latin typeface="+mn-lt"/>
            </a:endParaRPr>
          </a:p>
          <a:p>
            <a:pPr algn="ctr"/>
            <a:r>
              <a:rPr lang="el-GR" sz="1300" i="0" dirty="0" err="1">
                <a:solidFill>
                  <a:schemeClr val="accent4">
                    <a:lumMod val="60000"/>
                    <a:lumOff val="40000"/>
                  </a:schemeClr>
                </a:solidFill>
                <a:effectLst/>
                <a:latin typeface="+mn-lt"/>
              </a:rPr>
              <a:t>Κεφαλοσπορίνες</a:t>
            </a:r>
            <a:r>
              <a:rPr lang="el-GR" sz="1300" i="0" dirty="0">
                <a:solidFill>
                  <a:schemeClr val="accent4">
                    <a:lumMod val="60000"/>
                    <a:lumOff val="40000"/>
                  </a:schemeClr>
                </a:solidFill>
                <a:effectLst/>
                <a:latin typeface="+mn-lt"/>
              </a:rPr>
              <a:t> 1ης και 2ης γενιάς</a:t>
            </a:r>
          </a:p>
          <a:p>
            <a:pPr algn="ctr"/>
            <a:r>
              <a:rPr lang="el-GR" sz="1300" i="0" dirty="0" err="1">
                <a:solidFill>
                  <a:schemeClr val="accent4">
                    <a:lumMod val="60000"/>
                    <a:lumOff val="40000"/>
                  </a:schemeClr>
                </a:solidFill>
                <a:effectLst/>
                <a:latin typeface="+mn-lt"/>
              </a:rPr>
              <a:t>Λινκοσαμίδες</a:t>
            </a:r>
            <a:endParaRPr lang="el-GR" sz="1300" i="0" dirty="0">
              <a:solidFill>
                <a:schemeClr val="accent4">
                  <a:lumMod val="60000"/>
                  <a:lumOff val="40000"/>
                </a:schemeClr>
              </a:solidFill>
              <a:effectLst/>
              <a:latin typeface="+mn-lt"/>
            </a:endParaRPr>
          </a:p>
          <a:p>
            <a:pPr algn="ctr"/>
            <a:r>
              <a:rPr lang="el-GR" sz="1300" i="0" dirty="0" err="1">
                <a:solidFill>
                  <a:schemeClr val="accent4">
                    <a:lumMod val="60000"/>
                    <a:lumOff val="40000"/>
                  </a:schemeClr>
                </a:solidFill>
                <a:effectLst/>
                <a:latin typeface="+mn-lt"/>
              </a:rPr>
              <a:t>Αμφενικόλες</a:t>
            </a:r>
            <a:endParaRPr lang="el-GR" sz="1300" i="0" dirty="0">
              <a:solidFill>
                <a:schemeClr val="accent4">
                  <a:lumMod val="60000"/>
                  <a:lumOff val="40000"/>
                </a:schemeClr>
              </a:solidFill>
              <a:effectLst/>
              <a:latin typeface="+mn-lt"/>
            </a:endParaRPr>
          </a:p>
          <a:p>
            <a:pPr algn="ctr"/>
            <a:r>
              <a:rPr lang="el-GR" sz="1300" i="0" dirty="0" err="1">
                <a:solidFill>
                  <a:schemeClr val="accent4">
                    <a:lumMod val="60000"/>
                    <a:lumOff val="40000"/>
                  </a:schemeClr>
                </a:solidFill>
                <a:effectLst/>
                <a:latin typeface="+mn-lt"/>
              </a:rPr>
              <a:t>Πλευρομουτιλίνη</a:t>
            </a:r>
            <a:endParaRPr lang="el-GR" sz="1300" i="0" dirty="0">
              <a:solidFill>
                <a:schemeClr val="accent4">
                  <a:lumMod val="60000"/>
                  <a:lumOff val="40000"/>
                </a:schemeClr>
              </a:solidFill>
              <a:effectLst/>
              <a:latin typeface="+mn-lt"/>
            </a:endParaRPr>
          </a:p>
          <a:p>
            <a:pPr algn="ctr"/>
            <a:r>
              <a:rPr lang="el-GR" sz="1300" i="0" dirty="0" err="1">
                <a:solidFill>
                  <a:schemeClr val="accent4">
                    <a:lumMod val="60000"/>
                    <a:lumOff val="40000"/>
                  </a:schemeClr>
                </a:solidFill>
                <a:effectLst/>
                <a:latin typeface="+mn-lt"/>
              </a:rPr>
              <a:t>Μακρολίδες</a:t>
            </a:r>
            <a:endParaRPr lang="el-GR" sz="1300" i="0" dirty="0">
              <a:solidFill>
                <a:schemeClr val="accent4">
                  <a:lumMod val="60000"/>
                  <a:lumOff val="40000"/>
                </a:schemeClr>
              </a:solidFill>
              <a:effectLst/>
              <a:latin typeface="+mn-lt"/>
            </a:endParaRPr>
          </a:p>
          <a:p>
            <a:pPr algn="ctr"/>
            <a:r>
              <a:rPr lang="el-GR" sz="1300" i="0" dirty="0" err="1">
                <a:solidFill>
                  <a:schemeClr val="accent4">
                    <a:lumMod val="60000"/>
                    <a:lumOff val="40000"/>
                  </a:schemeClr>
                </a:solidFill>
                <a:effectLst/>
                <a:latin typeface="+mn-lt"/>
              </a:rPr>
              <a:t>Ριφαμυκίνες</a:t>
            </a:r>
            <a:endParaRPr lang="el-GR" sz="1300" i="0" dirty="0">
              <a:solidFill>
                <a:schemeClr val="accent4">
                  <a:lumMod val="60000"/>
                  <a:lumOff val="40000"/>
                </a:schemeClr>
              </a:solidFill>
              <a:effectLst/>
              <a:latin typeface="+mn-lt"/>
            </a:endParaRPr>
          </a:p>
          <a:p>
            <a:pPr algn="ctr"/>
            <a:r>
              <a:rPr lang="el-GR" sz="1300" i="0" dirty="0">
                <a:solidFill>
                  <a:srgbClr val="FFFF00"/>
                </a:solidFill>
                <a:effectLst/>
                <a:latin typeface="+mn-lt"/>
              </a:rPr>
              <a:t>Πενικιλίνες στενού φάσματος</a:t>
            </a:r>
          </a:p>
          <a:p>
            <a:pPr algn="ctr"/>
            <a:r>
              <a:rPr lang="el-GR" sz="1300" i="0" dirty="0" err="1">
                <a:solidFill>
                  <a:srgbClr val="FFFF00"/>
                </a:solidFill>
                <a:effectLst/>
                <a:latin typeface="+mn-lt"/>
              </a:rPr>
              <a:t>Τετρακυκλίνες</a:t>
            </a:r>
            <a:endParaRPr lang="el-GR" sz="1300" i="0" dirty="0">
              <a:solidFill>
                <a:srgbClr val="FFFF00"/>
              </a:solidFill>
              <a:effectLst/>
              <a:latin typeface="+mn-lt"/>
            </a:endParaRPr>
          </a:p>
          <a:p>
            <a:pPr algn="ctr"/>
            <a:r>
              <a:rPr lang="el-GR" sz="1300" i="0" dirty="0" err="1">
                <a:solidFill>
                  <a:srgbClr val="FFFF00"/>
                </a:solidFill>
                <a:effectLst/>
                <a:latin typeface="+mn-lt"/>
              </a:rPr>
              <a:t>Σπεκτινομυκίνη</a:t>
            </a:r>
            <a:endParaRPr lang="el-GR" sz="1300" i="0" dirty="0">
              <a:solidFill>
                <a:srgbClr val="FFFF00"/>
              </a:solidFill>
              <a:effectLst/>
              <a:latin typeface="+mn-lt"/>
            </a:endParaRPr>
          </a:p>
          <a:p>
            <a:pPr algn="ctr"/>
            <a:r>
              <a:rPr lang="el-GR" sz="1300" i="0" dirty="0" err="1">
                <a:solidFill>
                  <a:srgbClr val="FFFF00"/>
                </a:solidFill>
                <a:effectLst/>
                <a:latin typeface="+mn-lt"/>
              </a:rPr>
              <a:t>Σουλφοναμίδες</a:t>
            </a:r>
            <a:endParaRPr lang="el-GR" sz="1300" i="0" dirty="0">
              <a:solidFill>
                <a:srgbClr val="FFFF00"/>
              </a:solidFill>
              <a:effectLst/>
              <a:latin typeface="+mn-lt"/>
            </a:endParaRPr>
          </a:p>
          <a:p>
            <a:pPr algn="ctr"/>
            <a:r>
              <a:rPr lang="el-GR" sz="1300" i="0" dirty="0" err="1">
                <a:solidFill>
                  <a:srgbClr val="FFFF00"/>
                </a:solidFill>
                <a:effectLst/>
                <a:latin typeface="+mn-lt"/>
              </a:rPr>
              <a:t>Αμινοπενικιλλίνες</a:t>
            </a:r>
            <a:endParaRPr lang="el-GR" sz="1300" i="0" dirty="0">
              <a:solidFill>
                <a:srgbClr val="FFFF00"/>
              </a:solidFill>
              <a:effectLst/>
              <a:latin typeface="+mn-lt"/>
            </a:endParaRPr>
          </a:p>
          <a:p>
            <a:pPr algn="ctr"/>
            <a:r>
              <a:rPr lang="el-GR" sz="1300" i="0" dirty="0" err="1">
                <a:solidFill>
                  <a:srgbClr val="FFFF00"/>
                </a:solidFill>
                <a:effectLst/>
                <a:latin typeface="+mn-lt"/>
              </a:rPr>
              <a:t>Νιτροφουραντοΐνη</a:t>
            </a:r>
            <a:endParaRPr lang="el-GR" sz="1300" i="0" dirty="0">
              <a:solidFill>
                <a:srgbClr val="FFFF00"/>
              </a:solidFill>
              <a:effectLst/>
              <a:latin typeface="+mn-lt"/>
            </a:endParaRPr>
          </a:p>
          <a:p>
            <a:pPr algn="ctr"/>
            <a:r>
              <a:rPr lang="el-GR" sz="1300" i="0" dirty="0">
                <a:solidFill>
                  <a:srgbClr val="FFFF00"/>
                </a:solidFill>
                <a:effectLst/>
                <a:latin typeface="+mn-lt"/>
              </a:rPr>
              <a:t>κλπ.</a:t>
            </a:r>
          </a:p>
        </p:txBody>
      </p:sp>
      <p:sp>
        <p:nvSpPr>
          <p:cNvPr id="7" name="TextBox 6">
            <a:extLst>
              <a:ext uri="{FF2B5EF4-FFF2-40B4-BE49-F238E27FC236}">
                <a16:creationId xmlns:a16="http://schemas.microsoft.com/office/drawing/2014/main" id="{94ECC901-8893-FA5E-A42D-966CB52CDA19}"/>
              </a:ext>
            </a:extLst>
          </p:cNvPr>
          <p:cNvSpPr txBox="1"/>
          <p:nvPr/>
        </p:nvSpPr>
        <p:spPr>
          <a:xfrm>
            <a:off x="7308849" y="2216150"/>
            <a:ext cx="2063751" cy="3710784"/>
          </a:xfrm>
          <a:prstGeom prst="rect">
            <a:avLst/>
          </a:prstGeom>
          <a:noFill/>
        </p:spPr>
        <p:txBody>
          <a:bodyPr wrap="square" lIns="0" tIns="0" rIns="0" bIns="0" rtlCol="0">
            <a:noAutofit/>
          </a:bodyPr>
          <a:lstStyle/>
          <a:p>
            <a:pPr algn="ctr"/>
            <a:r>
              <a:rPr lang="el-GR" sz="1100" i="0" dirty="0" err="1">
                <a:solidFill>
                  <a:schemeClr val="tx1"/>
                </a:solidFill>
                <a:effectLst/>
                <a:latin typeface="+mn-lt"/>
              </a:rPr>
              <a:t>Καρβοξυπενικιλλίνες</a:t>
            </a:r>
            <a:endParaRPr lang="el-GR" sz="1100" i="0" dirty="0">
              <a:solidFill>
                <a:schemeClr val="tx1"/>
              </a:solidFill>
              <a:effectLst/>
              <a:latin typeface="+mn-lt"/>
            </a:endParaRPr>
          </a:p>
          <a:p>
            <a:pPr algn="ctr"/>
            <a:r>
              <a:rPr lang="el-GR" sz="1100" i="0" dirty="0" err="1">
                <a:solidFill>
                  <a:schemeClr val="tx1"/>
                </a:solidFill>
                <a:effectLst/>
                <a:latin typeface="+mn-lt"/>
              </a:rPr>
              <a:t>Ουρεϊδοπενικιλλίνες</a:t>
            </a:r>
            <a:endParaRPr lang="el-GR" sz="1100" i="0" dirty="0">
              <a:solidFill>
                <a:schemeClr val="tx1"/>
              </a:solidFill>
              <a:effectLst/>
              <a:latin typeface="+mn-lt"/>
            </a:endParaRPr>
          </a:p>
          <a:p>
            <a:pPr algn="ctr"/>
            <a:r>
              <a:rPr lang="el-GR" sz="1100" i="0" dirty="0" err="1">
                <a:solidFill>
                  <a:schemeClr val="tx1"/>
                </a:solidFill>
                <a:effectLst/>
                <a:latin typeface="+mn-lt"/>
              </a:rPr>
              <a:t>Κεφτοβιπρόλη</a:t>
            </a:r>
            <a:endParaRPr lang="el-GR" sz="1100" i="0" dirty="0">
              <a:solidFill>
                <a:schemeClr val="tx1"/>
              </a:solidFill>
              <a:effectLst/>
              <a:latin typeface="+mn-lt"/>
            </a:endParaRPr>
          </a:p>
          <a:p>
            <a:pPr algn="ctr"/>
            <a:r>
              <a:rPr lang="el-GR" sz="1100" i="0" dirty="0" err="1">
                <a:solidFill>
                  <a:schemeClr val="tx1"/>
                </a:solidFill>
                <a:effectLst/>
                <a:latin typeface="+mn-lt"/>
              </a:rPr>
              <a:t>Κεφταρολίνη</a:t>
            </a:r>
            <a:endParaRPr lang="el-GR" sz="1100" i="0" dirty="0">
              <a:solidFill>
                <a:schemeClr val="tx1"/>
              </a:solidFill>
              <a:effectLst/>
              <a:latin typeface="+mn-lt"/>
            </a:endParaRPr>
          </a:p>
          <a:p>
            <a:pPr algn="ctr"/>
            <a:r>
              <a:rPr lang="el-GR" sz="1100" i="0" dirty="0">
                <a:solidFill>
                  <a:schemeClr val="tx1"/>
                </a:solidFill>
                <a:effectLst/>
                <a:latin typeface="+mn-lt"/>
              </a:rPr>
              <a:t>Συνδυασμοί </a:t>
            </a:r>
            <a:r>
              <a:rPr lang="el-GR" sz="1100" i="0" dirty="0" err="1">
                <a:solidFill>
                  <a:schemeClr val="tx1"/>
                </a:solidFill>
                <a:effectLst/>
                <a:latin typeface="+mn-lt"/>
              </a:rPr>
              <a:t>κεφαλοσπορινών</a:t>
            </a:r>
            <a:r>
              <a:rPr lang="el-GR" sz="1100" i="0" dirty="0">
                <a:solidFill>
                  <a:schemeClr val="tx1"/>
                </a:solidFill>
                <a:effectLst/>
                <a:latin typeface="+mn-lt"/>
              </a:rPr>
              <a:t> με αναστολείς </a:t>
            </a:r>
            <a:r>
              <a:rPr lang="el-GR" sz="1100" i="0" dirty="0" err="1">
                <a:solidFill>
                  <a:schemeClr val="tx1"/>
                </a:solidFill>
                <a:effectLst/>
                <a:latin typeface="+mn-lt"/>
              </a:rPr>
              <a:t>βητα-λακταμάσης</a:t>
            </a:r>
            <a:endParaRPr lang="el-GR" sz="1100" i="0" dirty="0">
              <a:solidFill>
                <a:schemeClr val="tx1"/>
              </a:solidFill>
              <a:effectLst/>
              <a:latin typeface="+mn-lt"/>
            </a:endParaRPr>
          </a:p>
          <a:p>
            <a:pPr algn="ctr"/>
            <a:r>
              <a:rPr lang="el-GR" sz="1100" i="0" dirty="0" err="1">
                <a:solidFill>
                  <a:schemeClr val="tx1"/>
                </a:solidFill>
                <a:effectLst/>
                <a:latin typeface="+mn-lt"/>
              </a:rPr>
              <a:t>Σιδηρόφορες</a:t>
            </a:r>
            <a:r>
              <a:rPr lang="el-GR" sz="1100" i="0" dirty="0">
                <a:solidFill>
                  <a:schemeClr val="tx1"/>
                </a:solidFill>
                <a:effectLst/>
                <a:latin typeface="+mn-lt"/>
              </a:rPr>
              <a:t> </a:t>
            </a:r>
            <a:r>
              <a:rPr lang="el-GR" sz="1100" i="0" dirty="0" err="1">
                <a:solidFill>
                  <a:schemeClr val="tx1"/>
                </a:solidFill>
                <a:effectLst/>
                <a:latin typeface="+mn-lt"/>
              </a:rPr>
              <a:t>κεφαλοσπορίνες</a:t>
            </a:r>
            <a:endParaRPr lang="el-GR" sz="1100" i="0" dirty="0">
              <a:solidFill>
                <a:schemeClr val="tx1"/>
              </a:solidFill>
              <a:effectLst/>
              <a:latin typeface="+mn-lt"/>
            </a:endParaRPr>
          </a:p>
          <a:p>
            <a:pPr algn="ctr"/>
            <a:r>
              <a:rPr lang="el-GR" sz="1100" i="0" dirty="0" err="1">
                <a:solidFill>
                  <a:schemeClr val="tx1"/>
                </a:solidFill>
                <a:effectLst/>
                <a:latin typeface="+mn-lt"/>
              </a:rPr>
              <a:t>Καρβαπενέμες</a:t>
            </a:r>
            <a:endParaRPr lang="el-GR" sz="1100" i="0" dirty="0">
              <a:solidFill>
                <a:schemeClr val="tx1"/>
              </a:solidFill>
              <a:effectLst/>
              <a:latin typeface="+mn-lt"/>
            </a:endParaRPr>
          </a:p>
          <a:p>
            <a:pPr algn="ctr"/>
            <a:r>
              <a:rPr lang="el-GR" sz="1100" i="0" dirty="0" err="1">
                <a:solidFill>
                  <a:schemeClr val="tx1"/>
                </a:solidFill>
                <a:effectLst/>
                <a:latin typeface="+mn-lt"/>
              </a:rPr>
              <a:t>Πενέμες</a:t>
            </a:r>
            <a:endParaRPr lang="el-GR" sz="1100" i="0" dirty="0">
              <a:solidFill>
                <a:schemeClr val="tx1"/>
              </a:solidFill>
              <a:effectLst/>
              <a:latin typeface="+mn-lt"/>
            </a:endParaRPr>
          </a:p>
          <a:p>
            <a:pPr algn="ctr"/>
            <a:r>
              <a:rPr lang="el-GR" sz="1100" i="0" dirty="0" err="1">
                <a:solidFill>
                  <a:schemeClr val="tx1"/>
                </a:solidFill>
                <a:effectLst/>
                <a:latin typeface="+mn-lt"/>
              </a:rPr>
              <a:t>Μονοβακτάμες</a:t>
            </a:r>
            <a:endParaRPr lang="el-GR" sz="1100" i="0" dirty="0">
              <a:solidFill>
                <a:schemeClr val="tx1"/>
              </a:solidFill>
              <a:effectLst/>
              <a:latin typeface="+mn-lt"/>
            </a:endParaRPr>
          </a:p>
          <a:p>
            <a:pPr algn="ctr"/>
            <a:r>
              <a:rPr lang="el-GR" sz="1100" i="0" dirty="0">
                <a:solidFill>
                  <a:schemeClr val="tx1"/>
                </a:solidFill>
                <a:effectLst/>
                <a:latin typeface="+mn-lt"/>
              </a:rPr>
              <a:t>Παράγωγα </a:t>
            </a:r>
            <a:r>
              <a:rPr lang="el-GR" sz="1100" i="0" dirty="0" err="1">
                <a:solidFill>
                  <a:schemeClr val="tx1"/>
                </a:solidFill>
                <a:effectLst/>
                <a:latin typeface="+mn-lt"/>
              </a:rPr>
              <a:t>φωσφονικού</a:t>
            </a:r>
            <a:r>
              <a:rPr lang="el-GR" sz="1100" i="0" dirty="0">
                <a:solidFill>
                  <a:schemeClr val="tx1"/>
                </a:solidFill>
                <a:effectLst/>
                <a:latin typeface="+mn-lt"/>
              </a:rPr>
              <a:t> οξέος</a:t>
            </a:r>
          </a:p>
          <a:p>
            <a:pPr algn="ctr"/>
            <a:r>
              <a:rPr lang="el-GR" sz="1100" i="0" dirty="0" err="1">
                <a:solidFill>
                  <a:schemeClr val="tx1"/>
                </a:solidFill>
                <a:effectLst/>
                <a:latin typeface="+mn-lt"/>
              </a:rPr>
              <a:t>Γλυκοπεπτίδια</a:t>
            </a:r>
            <a:endParaRPr lang="el-GR" sz="1100" i="0" dirty="0">
              <a:solidFill>
                <a:schemeClr val="tx1"/>
              </a:solidFill>
              <a:effectLst/>
              <a:latin typeface="+mn-lt"/>
            </a:endParaRPr>
          </a:p>
          <a:p>
            <a:pPr algn="ctr"/>
            <a:r>
              <a:rPr lang="el-GR" sz="1100" i="0" dirty="0" err="1">
                <a:solidFill>
                  <a:schemeClr val="tx1"/>
                </a:solidFill>
                <a:effectLst/>
                <a:latin typeface="+mn-lt"/>
              </a:rPr>
              <a:t>Λιποπεπτίδια</a:t>
            </a:r>
            <a:endParaRPr lang="el-GR" sz="1100" i="0" dirty="0">
              <a:solidFill>
                <a:schemeClr val="tx1"/>
              </a:solidFill>
              <a:effectLst/>
              <a:latin typeface="+mn-lt"/>
            </a:endParaRPr>
          </a:p>
          <a:p>
            <a:pPr algn="ctr"/>
            <a:r>
              <a:rPr lang="el-GR" sz="1100" i="0" dirty="0" err="1">
                <a:solidFill>
                  <a:schemeClr val="tx1"/>
                </a:solidFill>
                <a:effectLst/>
                <a:latin typeface="+mn-lt"/>
              </a:rPr>
              <a:t>Οξαζολιδινόνες</a:t>
            </a:r>
            <a:endParaRPr lang="el-GR" sz="1100" i="0" dirty="0">
              <a:solidFill>
                <a:schemeClr val="tx1"/>
              </a:solidFill>
              <a:effectLst/>
              <a:latin typeface="+mn-lt"/>
            </a:endParaRPr>
          </a:p>
          <a:p>
            <a:pPr algn="ctr"/>
            <a:r>
              <a:rPr lang="el-GR" sz="1100" i="0" dirty="0" err="1">
                <a:solidFill>
                  <a:schemeClr val="tx1"/>
                </a:solidFill>
                <a:effectLst/>
                <a:latin typeface="+mn-lt"/>
              </a:rPr>
              <a:t>Φιδαξομυκίνη</a:t>
            </a:r>
            <a:endParaRPr lang="el-GR" sz="1100" i="0" dirty="0">
              <a:solidFill>
                <a:schemeClr val="tx1"/>
              </a:solidFill>
              <a:effectLst/>
              <a:latin typeface="+mn-lt"/>
            </a:endParaRPr>
          </a:p>
          <a:p>
            <a:pPr algn="ctr"/>
            <a:r>
              <a:rPr lang="el-GR" sz="1100" i="0" dirty="0" err="1">
                <a:solidFill>
                  <a:schemeClr val="tx1"/>
                </a:solidFill>
                <a:effectLst/>
                <a:latin typeface="+mn-lt"/>
              </a:rPr>
              <a:t>Πλαζομυκίνη</a:t>
            </a:r>
            <a:endParaRPr lang="el-GR" sz="1100" i="0" dirty="0">
              <a:solidFill>
                <a:schemeClr val="tx1"/>
              </a:solidFill>
              <a:effectLst/>
              <a:latin typeface="+mn-lt"/>
            </a:endParaRPr>
          </a:p>
          <a:p>
            <a:pPr algn="ctr"/>
            <a:r>
              <a:rPr lang="el-GR" sz="1100" i="0" dirty="0" err="1">
                <a:solidFill>
                  <a:schemeClr val="tx1"/>
                </a:solidFill>
                <a:effectLst/>
                <a:latin typeface="+mn-lt"/>
              </a:rPr>
              <a:t>Γλυκυκυκλίνες</a:t>
            </a:r>
            <a:endParaRPr lang="el-GR" sz="1100" i="0" dirty="0">
              <a:solidFill>
                <a:schemeClr val="tx1"/>
              </a:solidFill>
              <a:effectLst/>
              <a:latin typeface="+mn-lt"/>
            </a:endParaRPr>
          </a:p>
          <a:p>
            <a:pPr algn="ctr"/>
            <a:r>
              <a:rPr lang="el-GR" sz="1100" i="0" dirty="0" err="1">
                <a:solidFill>
                  <a:schemeClr val="tx1"/>
                </a:solidFill>
                <a:effectLst/>
                <a:latin typeface="+mn-lt"/>
              </a:rPr>
              <a:t>Εραβακυκλίνη</a:t>
            </a:r>
            <a:endParaRPr lang="el-GR" sz="1100" i="0" dirty="0">
              <a:solidFill>
                <a:schemeClr val="tx1"/>
              </a:solidFill>
              <a:effectLst/>
              <a:latin typeface="+mn-lt"/>
            </a:endParaRPr>
          </a:p>
          <a:p>
            <a:pPr algn="ctr"/>
            <a:r>
              <a:rPr lang="el-GR" sz="1100" i="0" dirty="0" err="1">
                <a:solidFill>
                  <a:schemeClr val="tx1"/>
                </a:solidFill>
                <a:effectLst/>
                <a:latin typeface="+mn-lt"/>
              </a:rPr>
              <a:t>Ομαδακυκλίνη</a:t>
            </a:r>
            <a:endParaRPr lang="el-GR" sz="1100" i="0" dirty="0">
              <a:solidFill>
                <a:schemeClr val="tx1"/>
              </a:solidFill>
              <a:effectLst/>
              <a:latin typeface="+mn-lt"/>
            </a:endParaRPr>
          </a:p>
        </p:txBody>
      </p:sp>
      <p:sp>
        <p:nvSpPr>
          <p:cNvPr id="8" name="TextBox 7">
            <a:extLst>
              <a:ext uri="{FF2B5EF4-FFF2-40B4-BE49-F238E27FC236}">
                <a16:creationId xmlns:a16="http://schemas.microsoft.com/office/drawing/2014/main" id="{EE5D2130-2742-CF5D-9555-6BADD55CFE27}"/>
              </a:ext>
            </a:extLst>
          </p:cNvPr>
          <p:cNvSpPr txBox="1"/>
          <p:nvPr/>
        </p:nvSpPr>
        <p:spPr>
          <a:xfrm>
            <a:off x="1682748" y="6038850"/>
            <a:ext cx="4029259" cy="852170"/>
          </a:xfrm>
          <a:prstGeom prst="rect">
            <a:avLst/>
          </a:prstGeom>
          <a:noFill/>
        </p:spPr>
        <p:txBody>
          <a:bodyPr wrap="square" lIns="0" tIns="0" rIns="0" bIns="0" rtlCol="0">
            <a:noAutofit/>
          </a:bodyPr>
          <a:lstStyle/>
          <a:p>
            <a:pPr algn="l"/>
            <a:r>
              <a:rPr lang="el-GR" sz="1150" b="1" i="0" dirty="0">
                <a:solidFill>
                  <a:schemeClr val="tx1"/>
                </a:solidFill>
                <a:effectLst/>
                <a:latin typeface="+mn-lt"/>
              </a:rPr>
              <a:t>Ταξινόμηση </a:t>
            </a:r>
            <a:r>
              <a:rPr lang="el-GR" sz="1150" b="1" i="0" dirty="0" err="1">
                <a:solidFill>
                  <a:schemeClr val="tx1"/>
                </a:solidFill>
                <a:effectLst/>
                <a:latin typeface="+mn-lt"/>
              </a:rPr>
              <a:t>EMA</a:t>
            </a:r>
            <a:r>
              <a:rPr lang="el-GR" sz="1150" b="1" i="0" dirty="0">
                <a:solidFill>
                  <a:schemeClr val="tx1"/>
                </a:solidFill>
                <a:effectLst/>
                <a:latin typeface="+mn-lt"/>
              </a:rPr>
              <a:t> </a:t>
            </a:r>
            <a:r>
              <a:rPr lang="el-GR" sz="1150" b="1" i="0" dirty="0" err="1">
                <a:solidFill>
                  <a:schemeClr val="tx1"/>
                </a:solidFill>
                <a:effectLst/>
                <a:latin typeface="+mn-lt"/>
              </a:rPr>
              <a:t>AMEG</a:t>
            </a:r>
            <a:r>
              <a:rPr lang="el-GR" sz="1150" b="1" i="0" dirty="0">
                <a:solidFill>
                  <a:schemeClr val="tx1"/>
                </a:solidFill>
                <a:effectLst/>
                <a:latin typeface="+mn-lt"/>
              </a:rPr>
              <a:t>:</a:t>
            </a:r>
          </a:p>
          <a:p>
            <a:pPr algn="l"/>
            <a:r>
              <a:rPr lang="el-GR" sz="1150" i="0" dirty="0">
                <a:solidFill>
                  <a:srgbClr val="C00000"/>
                </a:solidFill>
                <a:effectLst/>
                <a:latin typeface="+mn-lt"/>
              </a:rPr>
              <a:t>B= ΠΡΟΣΟΧΗ (Εξαιρετικά σημαντικό, μόνο αν όχι </a:t>
            </a:r>
            <a:r>
              <a:rPr lang="el-GR" sz="1150" i="0" dirty="0" err="1">
                <a:solidFill>
                  <a:srgbClr val="C00000"/>
                </a:solidFill>
                <a:effectLst/>
                <a:latin typeface="+mn-lt"/>
              </a:rPr>
              <a:t>κατ</a:t>
            </a:r>
            <a:r>
              <a:rPr lang="el-GR" sz="1150" i="0" dirty="0">
                <a:solidFill>
                  <a:srgbClr val="C00000"/>
                </a:solidFill>
                <a:effectLst/>
                <a:latin typeface="+mn-lt"/>
              </a:rPr>
              <a:t>. C ή D, </a:t>
            </a:r>
            <a:r>
              <a:rPr lang="el-GR" sz="1150" i="0" dirty="0" err="1">
                <a:solidFill>
                  <a:srgbClr val="C00000"/>
                </a:solidFill>
                <a:effectLst/>
                <a:latin typeface="+mn-lt"/>
              </a:rPr>
              <a:t>AST</a:t>
            </a:r>
            <a:r>
              <a:rPr lang="el-GR" sz="1150" i="0" dirty="0">
                <a:solidFill>
                  <a:srgbClr val="C00000"/>
                </a:solidFill>
                <a:effectLst/>
                <a:latin typeface="+mn-lt"/>
              </a:rPr>
              <a:t>)</a:t>
            </a:r>
          </a:p>
          <a:p>
            <a:pPr algn="l"/>
            <a:r>
              <a:rPr lang="el-GR" sz="1150" i="0" dirty="0">
                <a:solidFill>
                  <a:schemeClr val="accent4">
                    <a:lumMod val="60000"/>
                    <a:lumOff val="40000"/>
                  </a:schemeClr>
                </a:solidFill>
                <a:effectLst/>
                <a:latin typeface="+mn-lt"/>
              </a:rPr>
              <a:t>C=ΠΡΟΕΙΔΟΠΟΙΗΣΗ (Μόνο αν όχι </a:t>
            </a:r>
            <a:r>
              <a:rPr lang="el-GR" sz="1150" i="0" dirty="0" err="1">
                <a:solidFill>
                  <a:schemeClr val="accent4">
                    <a:lumMod val="60000"/>
                    <a:lumOff val="40000"/>
                  </a:schemeClr>
                </a:solidFill>
                <a:effectLst/>
                <a:latin typeface="+mn-lt"/>
              </a:rPr>
              <a:t>κατ</a:t>
            </a:r>
            <a:r>
              <a:rPr lang="el-GR" sz="1150" i="0" dirty="0">
                <a:solidFill>
                  <a:schemeClr val="accent4">
                    <a:lumMod val="60000"/>
                    <a:lumOff val="40000"/>
                  </a:schemeClr>
                </a:solidFill>
                <a:effectLst/>
                <a:latin typeface="+mn-lt"/>
              </a:rPr>
              <a:t>. D)</a:t>
            </a:r>
          </a:p>
          <a:p>
            <a:pPr algn="l"/>
            <a:r>
              <a:rPr lang="el-GR" sz="1150" i="0" dirty="0">
                <a:solidFill>
                  <a:srgbClr val="FFFF00"/>
                </a:solidFill>
                <a:effectLst/>
                <a:latin typeface="+mn-lt"/>
              </a:rPr>
              <a:t>D=Σύνεση (θεραπεία πρώτης γραμμής, μόνο όταν χρειάζεται)</a:t>
            </a:r>
          </a:p>
        </p:txBody>
      </p:sp>
      <p:sp>
        <p:nvSpPr>
          <p:cNvPr id="9" name="TextBox 8">
            <a:extLst>
              <a:ext uri="{FF2B5EF4-FFF2-40B4-BE49-F238E27FC236}">
                <a16:creationId xmlns:a16="http://schemas.microsoft.com/office/drawing/2014/main" id="{A61B2856-626E-9B7F-665C-432AD0FC8CED}"/>
              </a:ext>
            </a:extLst>
          </p:cNvPr>
          <p:cNvSpPr txBox="1"/>
          <p:nvPr/>
        </p:nvSpPr>
        <p:spPr>
          <a:xfrm>
            <a:off x="9008970" y="6327178"/>
            <a:ext cx="1183152" cy="543522"/>
          </a:xfrm>
          <a:prstGeom prst="rect">
            <a:avLst/>
          </a:prstGeom>
          <a:noFill/>
        </p:spPr>
        <p:txBody>
          <a:bodyPr wrap="square" lIns="0" tIns="0" rIns="0" bIns="0" rtlCol="0">
            <a:noAutofit/>
          </a:bodyPr>
          <a:lstStyle/>
          <a:p>
            <a:pPr algn="l"/>
            <a:r>
              <a:rPr lang="el-GR" sz="1600" i="0">
                <a:solidFill>
                  <a:schemeClr val="tx1"/>
                </a:solidFill>
                <a:effectLst/>
                <a:latin typeface="Arial" panose="020B0604020202020204" pitchFamily="34" charset="0"/>
                <a:cs typeface="Arial" panose="020B0604020202020204" pitchFamily="34" charset="0"/>
              </a:rPr>
              <a:t>Κανονισμός 2022/1255</a:t>
            </a: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31244" y="14054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GR" sz="2600" b="1" dirty="0">
                <a:solidFill>
                  <a:schemeClr val="bg1"/>
                </a:solidFill>
                <a:latin typeface="ECSquareSansPro-Regular"/>
              </a:rPr>
              <a:t>Πρέπει να διατηρήσουμε αποτελεσματικά τα τρέχοντα </a:t>
            </a:r>
            <a:r>
              <a:rPr lang="el-GR" sz="2600" b="1" dirty="0" err="1">
                <a:solidFill>
                  <a:schemeClr val="bg1"/>
                </a:solidFill>
                <a:latin typeface="ECSquareSansPro-Regular"/>
              </a:rPr>
              <a:t>αντιμικροβιακά</a:t>
            </a:r>
            <a:r>
              <a:rPr lang="el-GR" sz="2600" b="1" dirty="0">
                <a:solidFill>
                  <a:schemeClr val="bg1"/>
                </a:solidFill>
                <a:latin typeface="ECSquareSansPro-Regular"/>
              </a:rPr>
              <a:t>! </a:t>
            </a: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371475" y="1337307"/>
            <a:ext cx="11540690" cy="5029200"/>
          </a:xfrm>
          <a:prstGeom prst="rect">
            <a:avLst/>
          </a:prstGeom>
        </p:spPr>
      </p:pic>
      <p:sp>
        <p:nvSpPr>
          <p:cNvPr id="2" name="TextBox 1">
            <a:extLst>
              <a:ext uri="{FF2B5EF4-FFF2-40B4-BE49-F238E27FC236}">
                <a16:creationId xmlns:a16="http://schemas.microsoft.com/office/drawing/2014/main" id="{5D04A55E-2CB7-4EF2-3795-597F6E2BF111}"/>
              </a:ext>
            </a:extLst>
          </p:cNvPr>
          <p:cNvSpPr txBox="1"/>
          <p:nvPr/>
        </p:nvSpPr>
        <p:spPr>
          <a:xfrm>
            <a:off x="371475" y="1390664"/>
            <a:ext cx="5715000" cy="415925"/>
          </a:xfrm>
          <a:prstGeom prst="rect">
            <a:avLst/>
          </a:prstGeom>
          <a:solidFill>
            <a:schemeClr val="bg1"/>
          </a:solidFill>
        </p:spPr>
        <p:txBody>
          <a:bodyPr wrap="square" lIns="0" tIns="0" rIns="0" bIns="0" rtlCol="0">
            <a:noAutofit/>
          </a:bodyPr>
          <a:lstStyle/>
          <a:p>
            <a:pPr algn="l"/>
            <a:r>
              <a:rPr lang="el-GR" sz="2100" b="1" i="0" dirty="0">
                <a:solidFill>
                  <a:srgbClr val="196F53"/>
                </a:solidFill>
                <a:effectLst/>
                <a:latin typeface="+mn-lt"/>
                <a:cs typeface="Arial" panose="020B0604020202020204" pitchFamily="34" charset="0"/>
              </a:rPr>
              <a:t>Ανακάλυψη νέων αντιβιοτικών</a:t>
            </a:r>
          </a:p>
        </p:txBody>
      </p:sp>
      <p:sp>
        <p:nvSpPr>
          <p:cNvPr id="3" name="TextBox 2">
            <a:extLst>
              <a:ext uri="{FF2B5EF4-FFF2-40B4-BE49-F238E27FC236}">
                <a16:creationId xmlns:a16="http://schemas.microsoft.com/office/drawing/2014/main" id="{A3230ECD-EDD4-A757-B449-0821E26BD057}"/>
              </a:ext>
            </a:extLst>
          </p:cNvPr>
          <p:cNvSpPr txBox="1"/>
          <p:nvPr/>
        </p:nvSpPr>
        <p:spPr>
          <a:xfrm>
            <a:off x="533400" y="1892599"/>
            <a:ext cx="8260864" cy="993775"/>
          </a:xfrm>
          <a:prstGeom prst="rect">
            <a:avLst/>
          </a:prstGeom>
          <a:solidFill>
            <a:schemeClr val="bg1"/>
          </a:solidFill>
        </p:spPr>
        <p:txBody>
          <a:bodyPr wrap="square" lIns="0" tIns="0" rIns="0" bIns="0" rtlCol="0">
            <a:noAutofit/>
          </a:bodyPr>
          <a:lstStyle/>
          <a:p>
            <a:pPr algn="l">
              <a:spcAft>
                <a:spcPts val="600"/>
              </a:spcAft>
            </a:pPr>
            <a:r>
              <a:rPr lang="el-GR" sz="2200" b="1" i="0" dirty="0">
                <a:solidFill>
                  <a:schemeClr val="tx1"/>
                </a:solidFill>
                <a:effectLst/>
                <a:latin typeface="+mn-lt"/>
                <a:cs typeface="Arial" panose="020B0604020202020204" pitchFamily="34" charset="0"/>
              </a:rPr>
              <a:t>Πάνω από 30 χρόνια κενό στην ανακάλυψη νέων τύπων αντιβιοτικών</a:t>
            </a:r>
          </a:p>
          <a:p>
            <a:pPr algn="l"/>
            <a:r>
              <a:rPr lang="el-GR" sz="2100" b="1" i="0" dirty="0">
                <a:solidFill>
                  <a:srgbClr val="B0B627"/>
                </a:solidFill>
                <a:effectLst/>
                <a:latin typeface="+mn-lt"/>
                <a:cs typeface="Arial" panose="020B0604020202020204" pitchFamily="34" charset="0"/>
              </a:rPr>
              <a:t>(Αριθμός κατηγοριών αντιβιοτικών που ανακαλύφθηκαν ή κατοχυρώθηκαν με δίπλωμα ευρεσιτεχνίας)</a:t>
            </a:r>
          </a:p>
        </p:txBody>
      </p:sp>
      <p:sp>
        <p:nvSpPr>
          <p:cNvPr id="4" name="TextBox 3">
            <a:extLst>
              <a:ext uri="{FF2B5EF4-FFF2-40B4-BE49-F238E27FC236}">
                <a16:creationId xmlns:a16="http://schemas.microsoft.com/office/drawing/2014/main" id="{079F0BC7-EB90-C1DC-D422-FD572B2B87D6}"/>
              </a:ext>
            </a:extLst>
          </p:cNvPr>
          <p:cNvSpPr txBox="1"/>
          <p:nvPr/>
        </p:nvSpPr>
        <p:spPr>
          <a:xfrm>
            <a:off x="7924800" y="3810236"/>
            <a:ext cx="1524000" cy="1389698"/>
          </a:xfrm>
          <a:prstGeom prst="rect">
            <a:avLst/>
          </a:prstGeom>
          <a:solidFill>
            <a:schemeClr val="bg1"/>
          </a:solidFill>
        </p:spPr>
        <p:txBody>
          <a:bodyPr wrap="square" lIns="0" tIns="0" rIns="0" bIns="0" rtlCol="0">
            <a:noAutofit/>
          </a:bodyPr>
          <a:lstStyle/>
          <a:p>
            <a:pPr algn="ctr">
              <a:spcAft>
                <a:spcPts val="600"/>
              </a:spcAft>
            </a:pPr>
            <a:r>
              <a:rPr lang="el-GR" sz="1600" b="1" i="1" dirty="0">
                <a:solidFill>
                  <a:schemeClr val="tx1"/>
                </a:solidFill>
                <a:effectLst/>
                <a:latin typeface="+mn-lt"/>
                <a:cs typeface="Arial" panose="020B0604020202020204" pitchFamily="34" charset="0"/>
              </a:rPr>
              <a:t>Δεν ανακαλύφθηκαν καταχωρημένες κατηγορίες αντιβιοτικών μετά το 1984</a:t>
            </a:r>
          </a:p>
        </p:txBody>
      </p:sp>
      <p:sp>
        <p:nvSpPr>
          <p:cNvPr id="5" name="TextBox 4">
            <a:extLst>
              <a:ext uri="{FF2B5EF4-FFF2-40B4-BE49-F238E27FC236}">
                <a16:creationId xmlns:a16="http://schemas.microsoft.com/office/drawing/2014/main" id="{9DC6321B-A8F2-5163-33B3-657F7B0F1D41}"/>
              </a:ext>
            </a:extLst>
          </p:cNvPr>
          <p:cNvSpPr txBox="1"/>
          <p:nvPr/>
        </p:nvSpPr>
        <p:spPr>
          <a:xfrm>
            <a:off x="10102788" y="4127172"/>
            <a:ext cx="1092200" cy="832178"/>
          </a:xfrm>
          <a:prstGeom prst="rect">
            <a:avLst/>
          </a:prstGeom>
          <a:solidFill>
            <a:srgbClr val="EF4D25"/>
          </a:solidFill>
        </p:spPr>
        <p:txBody>
          <a:bodyPr wrap="square" lIns="0" tIns="0" rIns="0" bIns="0" rtlCol="0" anchor="ctr" anchorCtr="0">
            <a:noAutofit/>
          </a:bodyPr>
          <a:lstStyle/>
          <a:p>
            <a:pPr algn="ctr">
              <a:spcAft>
                <a:spcPts val="600"/>
              </a:spcAft>
            </a:pPr>
            <a:r>
              <a:rPr lang="el-GR" sz="2400" b="1" dirty="0">
                <a:solidFill>
                  <a:schemeClr val="bg1"/>
                </a:solidFill>
                <a:effectLst/>
                <a:latin typeface="+mn-lt"/>
                <a:cs typeface="Arial" panose="020B0604020202020204" pitchFamily="34" charset="0"/>
              </a:rPr>
              <a:t>Τι ακολουθεί;</a:t>
            </a:r>
          </a:p>
        </p:txBody>
      </p:sp>
      <p:sp>
        <p:nvSpPr>
          <p:cNvPr id="6" name="TextBox 5">
            <a:extLst>
              <a:ext uri="{FF2B5EF4-FFF2-40B4-BE49-F238E27FC236}">
                <a16:creationId xmlns:a16="http://schemas.microsoft.com/office/drawing/2014/main" id="{0876D7EB-B96B-4B72-9413-57772C7D0155}"/>
              </a:ext>
            </a:extLst>
          </p:cNvPr>
          <p:cNvSpPr txBox="1"/>
          <p:nvPr/>
        </p:nvSpPr>
        <p:spPr>
          <a:xfrm>
            <a:off x="371475" y="6158545"/>
            <a:ext cx="10584222" cy="415925"/>
          </a:xfrm>
          <a:prstGeom prst="rect">
            <a:avLst/>
          </a:prstGeom>
          <a:solidFill>
            <a:schemeClr val="bg1"/>
          </a:solidFill>
        </p:spPr>
        <p:txBody>
          <a:bodyPr wrap="square" lIns="0" tIns="0" rIns="0" bIns="0" rtlCol="0">
            <a:noAutofit/>
          </a:bodyPr>
          <a:lstStyle/>
          <a:p>
            <a:pPr algn="l">
              <a:spcAft>
                <a:spcPts val="600"/>
              </a:spcAft>
            </a:pPr>
            <a:r>
              <a:rPr lang="el-GR" sz="1200" i="1" dirty="0">
                <a:solidFill>
                  <a:schemeClr val="tx1"/>
                </a:solidFill>
                <a:effectLst/>
                <a:latin typeface="+mn-lt"/>
                <a:cs typeface="Arial" panose="020B0604020202020204" pitchFamily="34" charset="0"/>
              </a:rPr>
              <a:t>Πηγή:</a:t>
            </a:r>
            <a:r>
              <a:rPr lang="el-GR" sz="1200" dirty="0">
                <a:solidFill>
                  <a:schemeClr val="tx1"/>
                </a:solidFill>
                <a:effectLst/>
                <a:latin typeface="+mn-lt"/>
                <a:cs typeface="Arial" panose="020B0604020202020204" pitchFamily="34" charset="0"/>
              </a:rPr>
              <a:t> Το </a:t>
            </a:r>
            <a:r>
              <a:rPr lang="el-GR" sz="1200" dirty="0" err="1">
                <a:solidFill>
                  <a:schemeClr val="tx1"/>
                </a:solidFill>
                <a:effectLst/>
                <a:latin typeface="+mn-lt"/>
                <a:cs typeface="Arial" panose="020B0604020202020204" pitchFamily="34" charset="0"/>
              </a:rPr>
              <a:t>ECA</a:t>
            </a:r>
            <a:r>
              <a:rPr lang="el-GR" sz="1200" dirty="0">
                <a:solidFill>
                  <a:schemeClr val="tx1"/>
                </a:solidFill>
                <a:effectLst/>
                <a:latin typeface="+mn-lt"/>
                <a:cs typeface="Arial" panose="020B0604020202020204" pitchFamily="34" charset="0"/>
              </a:rPr>
              <a:t> βασίζει τα </a:t>
            </a:r>
            <a:r>
              <a:rPr lang="el-GR" sz="1200" dirty="0" err="1">
                <a:solidFill>
                  <a:schemeClr val="tx1"/>
                </a:solidFill>
                <a:effectLst/>
                <a:latin typeface="+mn-lt"/>
                <a:cs typeface="Arial" panose="020B0604020202020204" pitchFamily="34" charset="0"/>
              </a:rPr>
              <a:t>Pew</a:t>
            </a:r>
            <a:r>
              <a:rPr lang="el-GR" sz="1200" dirty="0">
                <a:solidFill>
                  <a:schemeClr val="tx1"/>
                </a:solidFill>
                <a:effectLst/>
                <a:latin typeface="+mn-lt"/>
                <a:cs typeface="Arial" panose="020B0604020202020204" pitchFamily="34" charset="0"/>
              </a:rPr>
              <a:t> </a:t>
            </a:r>
            <a:r>
              <a:rPr lang="el-GR" sz="1200" dirty="0" err="1">
                <a:solidFill>
                  <a:schemeClr val="tx1"/>
                </a:solidFill>
                <a:effectLst/>
                <a:latin typeface="+mn-lt"/>
                <a:cs typeface="Arial" panose="020B0604020202020204" pitchFamily="34" charset="0"/>
              </a:rPr>
              <a:t>Charitable</a:t>
            </a:r>
            <a:r>
              <a:rPr lang="el-GR" sz="1200" dirty="0">
                <a:solidFill>
                  <a:schemeClr val="tx1"/>
                </a:solidFill>
                <a:effectLst/>
                <a:latin typeface="+mn-lt"/>
                <a:cs typeface="Arial" panose="020B0604020202020204" pitchFamily="34" charset="0"/>
              </a:rPr>
              <a:t> </a:t>
            </a:r>
            <a:r>
              <a:rPr lang="el-GR" sz="1200" dirty="0" err="1">
                <a:solidFill>
                  <a:schemeClr val="tx1"/>
                </a:solidFill>
                <a:effectLst/>
                <a:latin typeface="+mn-lt"/>
                <a:cs typeface="Arial" panose="020B0604020202020204" pitchFamily="34" charset="0"/>
              </a:rPr>
              <a:t>Trusts</a:t>
            </a:r>
            <a:r>
              <a:rPr lang="el-GR" sz="1200" dirty="0">
                <a:solidFill>
                  <a:schemeClr val="tx1"/>
                </a:solidFill>
                <a:effectLst/>
                <a:latin typeface="+mn-lt"/>
                <a:cs typeface="Arial" panose="020B0604020202020204" pitchFamily="34" charset="0"/>
              </a:rPr>
              <a:t> στο «Μια σταθερή και δυναμική διοχέτευση νέων </a:t>
            </a:r>
            <a:r>
              <a:rPr lang="el-GR" sz="1200" dirty="0" err="1">
                <a:solidFill>
                  <a:schemeClr val="tx1"/>
                </a:solidFill>
                <a:effectLst/>
                <a:latin typeface="+mn-lt"/>
                <a:cs typeface="Arial" panose="020B0604020202020204" pitchFamily="34" charset="0"/>
              </a:rPr>
              <a:t>αντιβακτηριακών</a:t>
            </a:r>
            <a:r>
              <a:rPr lang="el-GR" sz="1200" dirty="0">
                <a:solidFill>
                  <a:schemeClr val="tx1"/>
                </a:solidFill>
                <a:effectLst/>
                <a:latin typeface="+mn-lt"/>
                <a:cs typeface="Arial" panose="020B0604020202020204" pitchFamily="34" charset="0"/>
              </a:rPr>
              <a:t> φαρμάκων και θεραπειών είναι κρίσιμη για τη διατήρηση της δημόσιας υγείας». Μάιος 2016.</a:t>
            </a:r>
          </a:p>
        </p:txBody>
      </p:sp>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30869E5C-3B56-4D79-AC5C-374A171E1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843ECF-8667-4401-BA6B-7F513BBAF889}">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cf327815-79d0-4fc2-8b8d-cf7e72fbbfb7"/>
    <ds:schemaRef ds:uri="647396e3-6a7c-49e4-86bb-38ecec5b669c"/>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237</TotalTime>
  <Words>4075</Words>
  <Application>Microsoft Office PowerPoint</Application>
  <PresentationFormat>Προσαρμογή</PresentationFormat>
  <Paragraphs>660</Paragraphs>
  <Slides>22</Slides>
  <Notes>21</Notes>
  <HiddenSlides>0</HiddenSlides>
  <MMClips>0</MMClips>
  <ScaleCrop>false</ScaleCrop>
  <HeadingPairs>
    <vt:vector size="6" baseType="variant">
      <vt:variant>
        <vt:lpstr>Γραμματοσειρές που χρησιμοποιούνται</vt:lpstr>
      </vt:variant>
      <vt:variant>
        <vt:i4>17</vt:i4>
      </vt:variant>
      <vt:variant>
        <vt:lpstr>Θέμα</vt:lpstr>
      </vt:variant>
      <vt:variant>
        <vt:i4>2</vt:i4>
      </vt:variant>
      <vt:variant>
        <vt:lpstr>Τίτλοι διαφανειών</vt:lpstr>
      </vt:variant>
      <vt:variant>
        <vt:i4>22</vt:i4>
      </vt:variant>
    </vt:vector>
  </HeadingPairs>
  <TitlesOfParts>
    <vt:vector size="41" baseType="lpstr">
      <vt:lpstr>Adobe Clean DC</vt:lpstr>
      <vt:lpstr>arial</vt:lpstr>
      <vt:lpstr>arial</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Admin</cp:lastModifiedBy>
  <cp:revision>308</cp:revision>
  <dcterms:created xsi:type="dcterms:W3CDTF">2023-11-20T15:58:16Z</dcterms:created>
  <dcterms:modified xsi:type="dcterms:W3CDTF">2025-01-25T16:44:20Z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13362800</vt:r8>
  </property>
</Properties>
</file>