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0"/>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47" r:id="rId18"/>
    <p:sldId id="270" r:id="rId1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0" autoAdjust="0"/>
  </p:normalViewPr>
  <p:slideViewPr>
    <p:cSldViewPr>
      <p:cViewPr varScale="1">
        <p:scale>
          <a:sx n="40" d="100"/>
          <a:sy n="40" d="100"/>
        </p:scale>
        <p:origin x="1186" y="2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5E85A436-6CBE-4EA8-9C3F-73BC1E78E21F}"/>
    <pc:docChg chg="modSld">
      <pc:chgData name="Andrea Castro Troya" userId="58fec591-b333-4c59-a2df-1c57e39d4266" providerId="ADAL" clId="{5E85A436-6CBE-4EA8-9C3F-73BC1E78E21F}" dt="2024-12-17T08:43:41.968" v="24" actId="14826"/>
      <pc:docMkLst>
        <pc:docMk/>
      </pc:docMkLst>
      <pc:sldChg chg="modSp mod">
        <pc:chgData name="Andrea Castro Troya" userId="58fec591-b333-4c59-a2df-1c57e39d4266" providerId="ADAL" clId="{5E85A436-6CBE-4EA8-9C3F-73BC1E78E21F}" dt="2024-12-17T08:40:37.652" v="14" actId="20577"/>
        <pc:sldMkLst>
          <pc:docMk/>
          <pc:sldMk cId="2499853343" sldId="261"/>
        </pc:sldMkLst>
        <pc:spChg chg="mod">
          <ac:chgData name="Andrea Castro Troya" userId="58fec591-b333-4c59-a2df-1c57e39d4266" providerId="ADAL" clId="{5E85A436-6CBE-4EA8-9C3F-73BC1E78E21F}" dt="2024-12-17T08:40:35.094" v="13" actId="20577"/>
          <ac:spMkLst>
            <pc:docMk/>
            <pc:sldMk cId="2499853343" sldId="261"/>
            <ac:spMk id="2" creationId="{FFCA7E40-6B2B-9773-C96F-35BFBF3437D7}"/>
          </ac:spMkLst>
        </pc:spChg>
        <pc:spChg chg="mod">
          <ac:chgData name="Andrea Castro Troya" userId="58fec591-b333-4c59-a2df-1c57e39d4266" providerId="ADAL" clId="{5E85A436-6CBE-4EA8-9C3F-73BC1E78E21F}" dt="2024-12-17T08:40:37.652" v="14" actId="20577"/>
          <ac:spMkLst>
            <pc:docMk/>
            <pc:sldMk cId="2499853343" sldId="261"/>
            <ac:spMk id="3" creationId="{6199F5CC-8AF0-EA86-41C2-17755419A88E}"/>
          </ac:spMkLst>
        </pc:spChg>
      </pc:sldChg>
      <pc:sldChg chg="modSp mod">
        <pc:chgData name="Andrea Castro Troya" userId="58fec591-b333-4c59-a2df-1c57e39d4266" providerId="ADAL" clId="{5E85A436-6CBE-4EA8-9C3F-73BC1E78E21F}" dt="2024-12-17T08:41:13.099" v="21" actId="20577"/>
        <pc:sldMkLst>
          <pc:docMk/>
          <pc:sldMk cId="3971793997" sldId="262"/>
        </pc:sldMkLst>
        <pc:spChg chg="mod">
          <ac:chgData name="Andrea Castro Troya" userId="58fec591-b333-4c59-a2df-1c57e39d4266" providerId="ADAL" clId="{5E85A436-6CBE-4EA8-9C3F-73BC1E78E21F}" dt="2024-12-17T08:41:13.099" v="21" actId="20577"/>
          <ac:spMkLst>
            <pc:docMk/>
            <pc:sldMk cId="3971793997" sldId="262"/>
            <ac:spMk id="3" creationId="{A38D9E58-19B1-E7ED-7608-24282A0A681D}"/>
          </ac:spMkLst>
        </pc:spChg>
      </pc:sldChg>
      <pc:sldChg chg="modSp mod">
        <pc:chgData name="Andrea Castro Troya" userId="58fec591-b333-4c59-a2df-1c57e39d4266" providerId="ADAL" clId="{5E85A436-6CBE-4EA8-9C3F-73BC1E78E21F}" dt="2024-12-17T08:42:59.148" v="22" actId="207"/>
        <pc:sldMkLst>
          <pc:docMk/>
          <pc:sldMk cId="1613776791" sldId="264"/>
        </pc:sldMkLst>
        <pc:spChg chg="mod">
          <ac:chgData name="Andrea Castro Troya" userId="58fec591-b333-4c59-a2df-1c57e39d4266" providerId="ADAL" clId="{5E85A436-6CBE-4EA8-9C3F-73BC1E78E21F}" dt="2024-12-17T08:42:59.148" v="22" actId="207"/>
          <ac:spMkLst>
            <pc:docMk/>
            <pc:sldMk cId="1613776791" sldId="264"/>
            <ac:spMk id="6" creationId="{AE1452DA-6B90-407A-9D93-E75B265E7734}"/>
          </ac:spMkLst>
        </pc:spChg>
      </pc:sldChg>
      <pc:sldChg chg="modSp mod">
        <pc:chgData name="Andrea Castro Troya" userId="58fec591-b333-4c59-a2df-1c57e39d4266" providerId="ADAL" clId="{5E85A436-6CBE-4EA8-9C3F-73BC1E78E21F}" dt="2024-12-17T08:43:41.968" v="24" actId="14826"/>
        <pc:sldMkLst>
          <pc:docMk/>
          <pc:sldMk cId="534925672" sldId="2443"/>
        </pc:sldMkLst>
        <pc:spChg chg="mod">
          <ac:chgData name="Andrea Castro Troya" userId="58fec591-b333-4c59-a2df-1c57e39d4266" providerId="ADAL" clId="{5E85A436-6CBE-4EA8-9C3F-73BC1E78E21F}" dt="2024-12-17T08:43:25.457" v="23" actId="1076"/>
          <ac:spMkLst>
            <pc:docMk/>
            <pc:sldMk cId="534925672" sldId="2443"/>
            <ac:spMk id="2" creationId="{8FF0C3B0-8099-791F-475C-767B65B12EB5}"/>
          </ac:spMkLst>
        </pc:spChg>
        <pc:picChg chg="mod">
          <ac:chgData name="Andrea Castro Troya" userId="58fec591-b333-4c59-a2df-1c57e39d4266" providerId="ADAL" clId="{5E85A436-6CBE-4EA8-9C3F-73BC1E78E21F}" dt="2024-12-17T08:43:41.968" v="24" actId="14826"/>
          <ac:picMkLst>
            <pc:docMk/>
            <pc:sldMk cId="534925672" sldId="2443"/>
            <ac:picMk id="3" creationId="{82A74780-676E-E432-D0A0-B7CD1BD719BE}"/>
          </ac:picMkLst>
        </pc:picChg>
      </pc:sldChg>
    </pc:docChg>
  </pc:docChgLst>
  <pc:docChgLst>
    <pc:chgData name="Andrea Castro Troya" userId="58fec591-b333-4c59-a2df-1c57e39d4266" providerId="ADAL" clId="{1CBBDC71-3CDA-45EC-AF6B-4A19A122260F}"/>
    <pc:docChg chg="modSld">
      <pc:chgData name="Andrea Castro Troya" userId="58fec591-b333-4c59-a2df-1c57e39d4266" providerId="ADAL" clId="{1CBBDC71-3CDA-45EC-AF6B-4A19A122260F}" dt="2024-10-10T08:43:31.781" v="68" actId="14826"/>
      <pc:docMkLst>
        <pc:docMk/>
      </pc:docMkLst>
      <pc:sldChg chg="modSp mod">
        <pc:chgData name="Andrea Castro Troya" userId="58fec591-b333-4c59-a2df-1c57e39d4266" providerId="ADAL" clId="{1CBBDC71-3CDA-45EC-AF6B-4A19A122260F}" dt="2024-10-10T08:42:51.083" v="48" actId="20577"/>
        <pc:sldMkLst>
          <pc:docMk/>
          <pc:sldMk cId="2499853343" sldId="261"/>
        </pc:sldMkLst>
        <pc:spChg chg="mod">
          <ac:chgData name="Andrea Castro Troya" userId="58fec591-b333-4c59-a2df-1c57e39d4266" providerId="ADAL" clId="{1CBBDC71-3CDA-45EC-AF6B-4A19A122260F}" dt="2024-10-10T08:42:35.422" v="20" actId="20577"/>
          <ac:spMkLst>
            <pc:docMk/>
            <pc:sldMk cId="2499853343" sldId="261"/>
            <ac:spMk id="2" creationId="{FFCA7E40-6B2B-9773-C96F-35BFBF3437D7}"/>
          </ac:spMkLst>
        </pc:spChg>
        <pc:spChg chg="mod">
          <ac:chgData name="Andrea Castro Troya" userId="58fec591-b333-4c59-a2df-1c57e39d4266" providerId="ADAL" clId="{1CBBDC71-3CDA-45EC-AF6B-4A19A122260F}" dt="2024-10-10T08:42:51.083" v="48" actId="20577"/>
          <ac:spMkLst>
            <pc:docMk/>
            <pc:sldMk cId="2499853343" sldId="261"/>
            <ac:spMk id="3" creationId="{6199F5CC-8AF0-EA86-41C2-17755419A88E}"/>
          </ac:spMkLst>
        </pc:spChg>
      </pc:sldChg>
      <pc:sldChg chg="modSp mod">
        <pc:chgData name="Andrea Castro Troya" userId="58fec591-b333-4c59-a2df-1c57e39d4266" providerId="ADAL" clId="{1CBBDC71-3CDA-45EC-AF6B-4A19A122260F}" dt="2024-10-10T08:43:06.623" v="67" actId="20577"/>
        <pc:sldMkLst>
          <pc:docMk/>
          <pc:sldMk cId="3971793997" sldId="262"/>
        </pc:sldMkLst>
        <pc:spChg chg="mod">
          <ac:chgData name="Andrea Castro Troya" userId="58fec591-b333-4c59-a2df-1c57e39d4266" providerId="ADAL" clId="{1CBBDC71-3CDA-45EC-AF6B-4A19A122260F}" dt="2024-10-10T08:43:06.623" v="67" actId="20577"/>
          <ac:spMkLst>
            <pc:docMk/>
            <pc:sldMk cId="3971793997" sldId="262"/>
            <ac:spMk id="3" creationId="{A38D9E58-19B1-E7ED-7608-24282A0A681D}"/>
          </ac:spMkLst>
        </pc:spChg>
      </pc:sldChg>
      <pc:sldChg chg="modSp mod">
        <pc:chgData name="Andrea Castro Troya" userId="58fec591-b333-4c59-a2df-1c57e39d4266" providerId="ADAL" clId="{1CBBDC71-3CDA-45EC-AF6B-4A19A122260F}" dt="2024-10-10T08:43:31.781" v="68" actId="14826"/>
        <pc:sldMkLst>
          <pc:docMk/>
          <pc:sldMk cId="534925672" sldId="2443"/>
        </pc:sldMkLst>
        <pc:picChg chg="mod">
          <ac:chgData name="Andrea Castro Troya" userId="58fec591-b333-4c59-a2df-1c57e39d4266" providerId="ADAL" clId="{1CBBDC71-3CDA-45EC-AF6B-4A19A122260F}" dt="2024-10-10T08:43:31.781" v="68" actId="14826"/>
          <ac:picMkLst>
            <pc:docMk/>
            <pc:sldMk cId="534925672" sldId="2443"/>
            <ac:picMk id="3" creationId="{82A74780-676E-E432-D0A0-B7CD1BD719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el-GR"/>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el-GR"/>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el-GR"/>
        </a:p>
      </dgm:t>
    </dgm:pt>
    <dgm:pt modelId="{C8FBC1DD-3B75-4A30-BDF0-72869C171122}" type="pres">
      <dgm:prSet presAssocID="{865A933C-C587-45D5-ADCB-A31B7DCA0276}" presName="connTx" presStyleLbl="parChTrans1D2" presStyleIdx="0" presStyleCnt="2"/>
      <dgm:spPr/>
      <dgm:t>
        <a:bodyPr/>
        <a:lstStyle/>
        <a:p>
          <a:endParaRPr lang="el-GR"/>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t>
        <a:bodyPr/>
        <a:lstStyle/>
        <a:p>
          <a:endParaRPr lang="el-GR"/>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el-GR"/>
        </a:p>
      </dgm:t>
    </dgm:pt>
    <dgm:pt modelId="{27551C29-51E4-4FD4-9B7D-8BDA8DC047E0}" type="pres">
      <dgm:prSet presAssocID="{EE132CA6-C8A5-488D-8638-EE246B8D858E}" presName="connTx" presStyleLbl="parChTrans1D2" presStyleIdx="1" presStyleCnt="2"/>
      <dgm:spPr/>
      <dgm:t>
        <a:bodyPr/>
        <a:lstStyle/>
        <a:p>
          <a:endParaRPr lang="el-GR"/>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t>
        <a:bodyPr/>
        <a:lstStyle/>
        <a:p>
          <a:endParaRPr lang="el-GR"/>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el-GR"/>
        </a:p>
      </dgm:t>
    </dgm:pt>
    <dgm:pt modelId="{E2C9B4E6-C99F-4AD2-B0A6-7F40A0A3A94B}" type="pres">
      <dgm:prSet presAssocID="{3D5A27C2-6AFF-4304-BCA4-D3E224288C62}" presName="connTx" presStyleLbl="parChTrans1D3" presStyleIdx="0" presStyleCnt="2"/>
      <dgm:spPr/>
      <dgm:t>
        <a:bodyPr/>
        <a:lstStyle/>
        <a:p>
          <a:endParaRPr lang="el-GR"/>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t>
        <a:bodyPr/>
        <a:lstStyle/>
        <a:p>
          <a:endParaRPr lang="el-GR"/>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el-GR"/>
        </a:p>
      </dgm:t>
    </dgm:pt>
    <dgm:pt modelId="{48E44880-5249-4A0A-A93C-4199097A5458}" type="pres">
      <dgm:prSet presAssocID="{4024C9D4-D69C-42D8-AD58-E4F4D1B799B8}" presName="connTx" presStyleLbl="parChTrans1D3" presStyleIdx="1" presStyleCnt="2"/>
      <dgm:spPr/>
      <dgm:t>
        <a:bodyPr/>
        <a:lstStyle/>
        <a:p>
          <a:endParaRPr lang="el-GR"/>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t>
        <a:bodyPr/>
        <a:lstStyle/>
        <a:p>
          <a:endParaRPr lang="el-GR"/>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tx1"/>
              </a:solidFill>
              <a:latin typeface="EC Square Sans Pro" panose="020B0506040000020004" pitchFamily="34" charset="0"/>
            </a:rPr>
            <a:t>Different rules apply for </a:t>
          </a:r>
          <a:endParaRPr lang="en-GB" sz="32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EC Square Sans Pro" panose="020B0506040000020004" pitchFamily="34" charset="0"/>
            </a:rPr>
            <a:t>Medicated Feed</a:t>
          </a:r>
        </a:p>
        <a:p>
          <a:pPr lvl="0" algn="ctr" defTabSz="1244600">
            <a:lnSpc>
              <a:spcPct val="90000"/>
            </a:lnSpc>
            <a:spcBef>
              <a:spcPct val="0"/>
            </a:spcBef>
            <a:spcAft>
              <a:spcPct val="35000"/>
            </a:spcAft>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EC Square Sans Pro" panose="020B0506040000020004" pitchFamily="34" charset="0"/>
            </a:rPr>
            <a:t>Oral Medication </a:t>
          </a:r>
        </a:p>
        <a:p>
          <a:pPr lvl="0" algn="ctr" defTabSz="1244600">
            <a:lnSpc>
              <a:spcPct val="90000"/>
            </a:lnSpc>
            <a:spcBef>
              <a:spcPct val="0"/>
            </a:spcBef>
            <a:spcAft>
              <a:spcPct val="35000"/>
            </a:spcAft>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solidFill>
                <a:schemeClr val="bg1"/>
              </a:solidFill>
              <a:latin typeface="EC Square Sans Pro" panose="020B0506040000020004" pitchFamily="34" charset="0"/>
            </a:rPr>
            <a:t>Via Feed</a:t>
          </a:r>
          <a:endParaRPr lang="en-GB" sz="32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a:latin typeface="EC Square Sans Pro" panose="020B0506040000020004" pitchFamily="34" charset="0"/>
            </a:rPr>
            <a:t>Via Water</a:t>
          </a:r>
          <a:endParaRPr lang="en-GB" sz="32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19/01/2025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b="1" i="0" u="none" strike="noStrike" baseline="0" dirty="0">
                <a:solidFill>
                  <a:srgbClr val="000000"/>
                </a:solidFill>
                <a:latin typeface="EUAlbertina"/>
              </a:rPr>
              <a:t>SUPPLEMENTARY SLIDES TO USE IN CASE QUESTIONS CONCERNING ORAL MEDICATION COME UP</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This Regulation applies to </a:t>
            </a:r>
            <a:r>
              <a:rPr lang="en-US" sz="1800" b="0" i="0" u="none" strike="noStrike" baseline="0" dirty="0" err="1">
                <a:solidFill>
                  <a:srgbClr val="000000"/>
                </a:solidFill>
                <a:latin typeface="EUAlbertina"/>
              </a:rPr>
              <a:t>authorised</a:t>
            </a:r>
            <a:r>
              <a:rPr lang="en-US" sz="1800" b="0" i="0" u="none" strike="noStrike" baseline="0" dirty="0">
                <a:solidFill>
                  <a:srgbClr val="000000"/>
                </a:solidFill>
                <a:latin typeface="EUAlbertina"/>
              </a:rPr>
              <a:t> and prescribed veterinary medicinal products administered orally in drinking water, mixed into feed, or administered on the surface of feed immediately prior to feeding and administered by the animal keeper to food-producing animals</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Insert</a:t>
            </a:r>
            <a:r>
              <a:rPr lang="es-ES" dirty="0"/>
              <a:t> </a:t>
            </a:r>
            <a:r>
              <a:rPr lang="es-ES" dirty="0" err="1"/>
              <a:t>Slides</a:t>
            </a:r>
            <a:endParaRPr lang="es-ES" dirty="0"/>
          </a:p>
        </p:txBody>
      </p:sp>
      <p:sp>
        <p:nvSpPr>
          <p:cNvPr id="4" name="Slide Number Placeholder 3"/>
          <p:cNvSpPr>
            <a:spLocks noGrp="1"/>
          </p:cNvSpPr>
          <p:nvPr>
            <p:ph type="sldNum" sz="quarter" idx="5"/>
          </p:nvPr>
        </p:nvSpPr>
        <p:spPr/>
        <p:txBody>
          <a:bodyPr/>
          <a:lstStyle/>
          <a:p>
            <a:fld id="{4EFF6541-F716-4D33-934D-D3783B7243DD}" type="slidenum">
              <a:rPr lang="es-ES" smtClean="0"/>
              <a:t>12</a:t>
            </a:fld>
            <a:endParaRPr lang="es-ES"/>
          </a:p>
        </p:txBody>
      </p:sp>
    </p:spTree>
    <p:extLst>
      <p:ext uri="{BB962C8B-B14F-4D97-AF65-F5344CB8AC3E}">
        <p14:creationId xmlns:p14="http://schemas.microsoft.com/office/powerpoint/2010/main" val="82745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EFF6541-F716-4D33-934D-D3783B7243DD}" type="slidenum">
              <a:rPr lang="es-ES" smtClean="0"/>
              <a:t>13</a:t>
            </a:fld>
            <a:endParaRPr lang="es-ES"/>
          </a:p>
        </p:txBody>
      </p:sp>
    </p:spTree>
    <p:extLst>
      <p:ext uri="{BB962C8B-B14F-4D97-AF65-F5344CB8AC3E}">
        <p14:creationId xmlns:p14="http://schemas.microsoft.com/office/powerpoint/2010/main" val="40404072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1/19/2025</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1/19/2025</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1/19/2025</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GREECE</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7 FEBRUARY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FFFF"/>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solidFill>
                  <a:srgbClr val="FF0000"/>
                </a:solidFill>
                <a:latin typeface="EC Square Sans Pro"/>
                <a:cs typeface="Arial"/>
              </a:rPr>
              <a:t> </a:t>
            </a:r>
            <a:r>
              <a:rPr lang="es-ES" sz="2750" b="1" dirty="0">
                <a:latin typeface="EC Square Sans Pro"/>
                <a:cs typeface="Arial"/>
              </a:rPr>
              <a:t>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MS may develop further national guidelines to facilitate the application of that Regulation.</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Shall apply from 9 November 2025.</a:t>
            </a:r>
          </a:p>
          <a:p>
            <a:pPr algn="l" defTabSz="912754" rtl="0"/>
            <a:r>
              <a:rPr lang="en-U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5400" y="2643293"/>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dirty="0">
                <a:solidFill>
                  <a:srgbClr val="002060"/>
                </a:solidFill>
                <a:latin typeface="EC Square Sans Pro"/>
                <a:cs typeface="Arial"/>
              </a:rPr>
              <a:t>National p</a:t>
            </a:r>
            <a:r>
              <a:rPr lang="en-GB" sz="4400" b="1" dirty="0">
                <a:solidFill>
                  <a:srgbClr val="002060"/>
                </a:solidFill>
                <a:latin typeface="EC Square Sans Pro"/>
                <a:cs typeface="Arial"/>
              </a:rPr>
              <a:t>r</a:t>
            </a:r>
            <a:r>
              <a:rPr lang="es-ES" sz="4400" b="1" dirty="0" err="1">
                <a:solidFill>
                  <a:srgbClr val="002060"/>
                </a:solidFill>
                <a:latin typeface="EC Square Sans Pro"/>
                <a:cs typeface="Arial"/>
              </a:rPr>
              <a:t>ovisions</a:t>
            </a:r>
            <a:endParaRPr lang="es-ES" sz="3200" b="1" dirty="0">
              <a:solidFill>
                <a:srgbClr val="002060"/>
              </a:solidFill>
              <a:latin typeface="EC Square Sans Pro"/>
              <a:cs typeface="Arial"/>
            </a:endParaRPr>
          </a:p>
        </p:txBody>
      </p:sp>
      <p:pic>
        <p:nvPicPr>
          <p:cNvPr id="3" name="Picture 2">
            <a:extLst>
              <a:ext uri="{FF2B5EF4-FFF2-40B4-BE49-F238E27FC236}">
                <a16:creationId xmlns:a16="http://schemas.microsoft.com/office/drawing/2014/main" id="{82A74780-676E-E432-D0A0-B7CD1BD719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70307" y="2099140"/>
            <a:ext cx="3223525" cy="2399466"/>
          </a:xfrm>
          <a:prstGeom prst="rect">
            <a:avLst/>
          </a:prstGeom>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17435-7B2A-7178-C6FA-075433F76DEC}"/>
              </a:ext>
            </a:extLst>
          </p:cNvPr>
          <p:cNvSpPr>
            <a:spLocks noGrp="1"/>
          </p:cNvSpPr>
          <p:nvPr>
            <p:ph type="body" sz="quarter" idx="10"/>
          </p:nvPr>
        </p:nvSpPr>
        <p:spPr>
          <a:xfrm>
            <a:off x="533400" y="2139950"/>
            <a:ext cx="10744200" cy="4267200"/>
          </a:xfrm>
        </p:spPr>
        <p:txBody>
          <a:bodyPr/>
          <a:lstStyle/>
          <a:p>
            <a:pPr marL="342900" indent="-342900">
              <a:buFont typeface="Arial" panose="020B0604020202020204" pitchFamily="34" charset="0"/>
              <a:buChar char="•"/>
            </a:pPr>
            <a:endParaRPr lang="el-GR" dirty="0" smtClean="0"/>
          </a:p>
          <a:p>
            <a:pPr marL="342900" indent="-342900">
              <a:buFont typeface="Arial" panose="020B0604020202020204" pitchFamily="34" charset="0"/>
              <a:buChar char="•"/>
            </a:pPr>
            <a:r>
              <a:rPr lang="en-US" dirty="0" smtClean="0"/>
              <a:t>Facilities </a:t>
            </a:r>
            <a:r>
              <a:rPr lang="en-US" dirty="0"/>
              <a:t>manufacturing </a:t>
            </a:r>
            <a:r>
              <a:rPr lang="en-US" dirty="0" smtClean="0"/>
              <a:t>medicated feed, must </a:t>
            </a:r>
            <a:r>
              <a:rPr lang="en-US" dirty="0"/>
              <a:t>be approved by the National </a:t>
            </a:r>
            <a:r>
              <a:rPr lang="en-US" dirty="0" smtClean="0"/>
              <a:t>Organization </a:t>
            </a:r>
            <a:r>
              <a:rPr lang="en-US" dirty="0"/>
              <a:t>of Medicines </a:t>
            </a:r>
            <a:r>
              <a:rPr lang="en-US" dirty="0" smtClean="0"/>
              <a:t>(EOF)</a:t>
            </a:r>
            <a:endParaRPr lang="el-GR" dirty="0" smtClean="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n-US" dirty="0"/>
              <a:t>Veterinary Services of the Regional </a:t>
            </a:r>
            <a:r>
              <a:rPr lang="en-US" dirty="0" smtClean="0"/>
              <a:t>Units</a:t>
            </a:r>
            <a:r>
              <a:rPr lang="el-GR" dirty="0" smtClean="0"/>
              <a:t> </a:t>
            </a:r>
            <a:r>
              <a:rPr lang="en-US" dirty="0" smtClean="0"/>
              <a:t>are the </a:t>
            </a:r>
            <a:r>
              <a:rPr lang="en-US" dirty="0"/>
              <a:t>c</a:t>
            </a:r>
            <a:r>
              <a:rPr lang="en-US" dirty="0" smtClean="0"/>
              <a:t>ompetent authorities for official controls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Sanctions </a:t>
            </a:r>
            <a:r>
              <a:rPr lang="en-US" dirty="0"/>
              <a:t>Law 2538/1997, </a:t>
            </a:r>
            <a:r>
              <a:rPr lang="en-US" dirty="0" smtClean="0"/>
              <a:t>Law </a:t>
            </a:r>
            <a:r>
              <a:rPr lang="en-US" dirty="0"/>
              <a:t>4235/2014</a:t>
            </a:r>
            <a:endParaRPr lang="hr-HR" dirty="0"/>
          </a:p>
          <a:p>
            <a:pPr marL="342900" indent="-342900">
              <a:buFont typeface="Arial" panose="020B0604020202020204" pitchFamily="34" charset="0"/>
              <a:buChar char="•"/>
            </a:pPr>
            <a:endParaRPr lang="hr-HR" dirty="0"/>
          </a:p>
        </p:txBody>
      </p:sp>
      <p:sp>
        <p:nvSpPr>
          <p:cNvPr id="3" name="Rectángulo redondeado 13">
            <a:extLst>
              <a:ext uri="{FF2B5EF4-FFF2-40B4-BE49-F238E27FC236}">
                <a16:creationId xmlns:a16="http://schemas.microsoft.com/office/drawing/2014/main" id="{B0844E02-E67C-4FCF-8A84-73286374D722}"/>
              </a:ext>
            </a:extLst>
          </p:cNvPr>
          <p:cNvSpPr/>
          <p:nvPr/>
        </p:nvSpPr>
        <p:spPr>
          <a:xfrm>
            <a:off x="-21771" y="0"/>
            <a:ext cx="12213771" cy="198755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800" b="1" dirty="0">
                <a:solidFill>
                  <a:schemeClr val="bg1"/>
                </a:solidFill>
              </a:rPr>
              <a:t>  </a:t>
            </a:r>
            <a:r>
              <a:rPr lang="en-US" sz="3600" b="1" dirty="0" smtClean="0">
                <a:solidFill>
                  <a:schemeClr val="bg1"/>
                </a:solidFill>
              </a:rPr>
              <a:t>National legislation</a:t>
            </a:r>
            <a:endParaRPr lang="hr-HR" sz="3600" b="1" dirty="0">
              <a:solidFill>
                <a:schemeClr val="bg1"/>
              </a:solidFill>
            </a:endParaRPr>
          </a:p>
        </p:txBody>
      </p:sp>
    </p:spTree>
    <p:extLst>
      <p:ext uri="{BB962C8B-B14F-4D97-AF65-F5344CB8AC3E}">
        <p14:creationId xmlns:p14="http://schemas.microsoft.com/office/powerpoint/2010/main" val="318871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ED9F2DA8-4BF2-30F1-C582-D10669117B23}"/>
              </a:ext>
            </a:extLst>
          </p:cNvPr>
          <p:cNvSpPr>
            <a:spLocks noGrp="1"/>
          </p:cNvSpPr>
          <p:nvPr>
            <p:ph type="body" sz="quarter" idx="10"/>
          </p:nvPr>
        </p:nvSpPr>
        <p:spPr>
          <a:xfrm>
            <a:off x="457200" y="2673350"/>
            <a:ext cx="11201400" cy="2590800"/>
          </a:xfrm>
        </p:spPr>
        <p:txBody>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Electronic </a:t>
            </a:r>
            <a:r>
              <a:rPr lang="en-US" dirty="0"/>
              <a:t>Veterinary Prescription </a:t>
            </a:r>
            <a:r>
              <a:rPr lang="en-US" dirty="0" smtClean="0"/>
              <a:t>(</a:t>
            </a:r>
            <a:r>
              <a:rPr lang="en-US" dirty="0"/>
              <a:t>Ministerial Decision  </a:t>
            </a:r>
            <a:r>
              <a:rPr lang="en-US" dirty="0" smtClean="0"/>
              <a:t>407523/2025</a:t>
            </a:r>
            <a:r>
              <a:rPr lang="el-GR" dirty="0" smtClean="0"/>
              <a:t>)</a:t>
            </a:r>
            <a:endParaRPr lang="hr-HR" dirty="0"/>
          </a:p>
          <a:p>
            <a:pPr marL="342900" indent="-342900">
              <a:buFont typeface="Wingdings" panose="05000000000000000000" pitchFamily="2" charset="2"/>
              <a:buChar char="§"/>
            </a:pPr>
            <a:endParaRPr lang="el-GR" dirty="0" smtClean="0"/>
          </a:p>
          <a:p>
            <a:pPr marL="342900" indent="-342900">
              <a:buFont typeface="Wingdings" panose="05000000000000000000" pitchFamily="2" charset="2"/>
              <a:buChar char="§"/>
            </a:pPr>
            <a:r>
              <a:rPr lang="en-US" dirty="0"/>
              <a:t>Disposal of expired or unsuitable medicated </a:t>
            </a:r>
            <a:r>
              <a:rPr lang="en-US" dirty="0" smtClean="0"/>
              <a:t>feed </a:t>
            </a:r>
            <a:r>
              <a:rPr lang="en-US" dirty="0"/>
              <a:t>in accordance with the provisions of L</a:t>
            </a:r>
            <a:r>
              <a:rPr lang="en-US" dirty="0" smtClean="0"/>
              <a:t>. </a:t>
            </a:r>
            <a:r>
              <a:rPr lang="en-US" dirty="0"/>
              <a:t>2538/1997 and </a:t>
            </a:r>
            <a:r>
              <a:rPr lang="en-US" dirty="0" smtClean="0"/>
              <a:t>L.4691/2020 </a:t>
            </a:r>
            <a:r>
              <a:rPr lang="en-US" dirty="0"/>
              <a:t>and the legislation on </a:t>
            </a:r>
            <a:r>
              <a:rPr lang="en-US" smtClean="0"/>
              <a:t>solid or </a:t>
            </a:r>
            <a:r>
              <a:rPr lang="en-US" smtClean="0"/>
              <a:t>hazardous </a:t>
            </a:r>
            <a:r>
              <a:rPr lang="en-US" dirty="0"/>
              <a:t>waste</a:t>
            </a:r>
          </a:p>
        </p:txBody>
      </p:sp>
      <p:sp>
        <p:nvSpPr>
          <p:cNvPr id="3" name="Rectángulo redondeado 13">
            <a:extLst>
              <a:ext uri="{FF2B5EF4-FFF2-40B4-BE49-F238E27FC236}">
                <a16:creationId xmlns:a16="http://schemas.microsoft.com/office/drawing/2014/main" id="{FDC1F1D9-8C13-6F54-5A05-A4378C4EAEEA}"/>
              </a:ext>
            </a:extLst>
          </p:cNvPr>
          <p:cNvSpPr/>
          <p:nvPr/>
        </p:nvSpPr>
        <p:spPr>
          <a:xfrm>
            <a:off x="15766" y="692150"/>
            <a:ext cx="12213771" cy="12954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rgbClr val="FFFFFF"/>
                </a:solidFill>
              </a:rPr>
              <a:t>National legislation</a:t>
            </a:r>
            <a:endParaRPr lang="hr-HR" sz="3600" dirty="0">
              <a:solidFill>
                <a:srgbClr val="FFFFFF"/>
              </a:solidFill>
            </a:endParaRPr>
          </a:p>
        </p:txBody>
      </p:sp>
    </p:spTree>
    <p:extLst>
      <p:ext uri="{BB962C8B-B14F-4D97-AF65-F5344CB8AC3E}">
        <p14:creationId xmlns:p14="http://schemas.microsoft.com/office/powerpoint/2010/main" val="184475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GREECE, 7 FEBRUARY 2025</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r>
              <a:rPr kumimoji="0" lang="en-US" sz="1800" b="1" i="0" u="none" strike="noStrike" kern="0" cap="none" spc="0" normalizeH="0" baseline="0" noProof="0" dirty="0">
                <a:ln>
                  <a:noFill/>
                </a:ln>
                <a:solidFill>
                  <a:srgbClr val="FFFFFF"/>
                </a:solidFill>
                <a:effectLst/>
                <a:uLnTx/>
                <a:uFillTx/>
                <a:latin typeface="Calibri"/>
                <a:ea typeface="+mn-ea"/>
                <a:cs typeface="+mn-cs"/>
              </a:rPr>
              <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a:t>
            </a:r>
            <a:r>
              <a:rPr lang="es-ES" sz="2750" b="1" dirty="0">
                <a:solidFill>
                  <a:srgbClr val="FF0000"/>
                </a:solidFill>
                <a:latin typeface="EC Square Sans Pro"/>
                <a:cs typeface="Arial"/>
              </a:rPr>
              <a:t>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To avoid reduction of effectiveness, resistance development, contamination </a:t>
            </a:r>
            <a:endParaRPr lang="es-ES">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Covers VMPs in drinking water or mixed in or spread on feed </a:t>
            </a:r>
            <a:r>
              <a:rPr lang="en-US" sz="1950" b="1" dirty="0">
                <a:solidFill>
                  <a:srgbClr val="003399"/>
                </a:solidFill>
                <a:latin typeface="EC Square Sans Pro"/>
                <a:ea typeface="+mn-ea"/>
                <a:cs typeface="Arial"/>
              </a:rPr>
              <a:t>by the animal owner</a:t>
            </a:r>
            <a:r>
              <a:rPr lang="en-US" sz="1950" dirty="0">
                <a:solidFill>
                  <a:srgbClr val="003399"/>
                </a:solidFill>
                <a:latin typeface="EC Square Sans Pro"/>
                <a:ea typeface="+mn-ea"/>
                <a:cs typeface="Arial"/>
              </a:rPr>
              <a:t>. Does not cover medicated feed (also not if mixed by mobile mixer by feed operator on farm).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Important role for veterinarians – they should evaluate equipment, species, situation on the farm, </a:t>
            </a:r>
            <a:r>
              <a:rPr lang="en-US" sz="1996" dirty="0" err="1">
                <a:solidFill>
                  <a:srgbClr val="003399"/>
                </a:solidFill>
                <a:latin typeface="EC Square Sans Pro" panose="020B0506040000020004" pitchFamily="34" charset="0"/>
                <a:ea typeface="+mn-ea"/>
                <a:cs typeface="Arial" panose="020B0604020202020204" pitchFamily="34" charset="0"/>
              </a:rPr>
              <a:t>etc</a:t>
            </a:r>
            <a:r>
              <a:rPr lang="en-US" sz="1996" dirty="0">
                <a:solidFill>
                  <a:srgbClr val="003399"/>
                </a:solidFill>
                <a:latin typeface="EC Square Sans Pro" panose="020B0506040000020004" pitchFamily="34" charset="0"/>
                <a:ea typeface="+mn-ea"/>
                <a:cs typeface="Arial" panose="020B0604020202020204" pitchFamily="34" charset="0"/>
              </a:rPr>
              <a:t> before prescribing. They should also advise the owner on how to dose correctly and on correct disposal.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Important role for animal keeper: needs to properly store, prepare, have suitable equipment to administer and dispose of the leftovers. Ensure the feed/water is suitable. Ensure no contamination.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The mixing of antibiotics or </a:t>
            </a:r>
            <a:r>
              <a:rPr lang="en-US" sz="1950" err="1">
                <a:solidFill>
                  <a:srgbClr val="003399"/>
                </a:solidFill>
                <a:latin typeface="EC Square Sans Pro"/>
                <a:ea typeface="+mn-ea"/>
                <a:cs typeface="Arial"/>
              </a:rPr>
              <a:t>antiparasitics</a:t>
            </a:r>
            <a:r>
              <a:rPr lang="en-US" sz="1950" dirty="0">
                <a:solidFill>
                  <a:srgbClr val="003399"/>
                </a:solidFill>
                <a:latin typeface="EC Square Sans Pro"/>
                <a:ea typeface="+mn-ea"/>
                <a:cs typeface="Arial"/>
              </a:rPr>
              <a:t> in solid feed should only be done f</a:t>
            </a:r>
            <a:r>
              <a:rPr lang="bg-BG" sz="1950" dirty="0">
                <a:solidFill>
                  <a:srgbClr val="003399"/>
                </a:solidFill>
                <a:latin typeface="EC Square Sans Pro" panose="020B0506040000020004" pitchFamily="34" charset="0"/>
                <a:ea typeface="+mn-ea"/>
                <a:cs typeface="Arial"/>
              </a:rPr>
              <a:t>о</a:t>
            </a:r>
            <a:r>
              <a:rPr lang="en-GB" sz="1950" dirty="0">
                <a:solidFill>
                  <a:srgbClr val="003399"/>
                </a:solidFill>
                <a:latin typeface="EC Square Sans Pro"/>
                <a:ea typeface="+mn-ea"/>
                <a:cs typeface="Arial"/>
              </a:rPr>
              <a:t>r</a:t>
            </a:r>
            <a:r>
              <a:rPr lang="en-US" sz="1950" dirty="0">
                <a:solidFill>
                  <a:srgbClr val="003399"/>
                </a:solidFill>
                <a:latin typeface="EC Square Sans Pro"/>
                <a:ea typeface="+mn-ea"/>
                <a:cs typeface="Arial"/>
              </a:rPr>
              <a:t> animals fed individually 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for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 small group of animals. MS may restrict those uses only to animals individually fed (if not harming animal health or welfare).</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Administration via</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drinking water for groups of animals is allowed. </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EXCEPT - If medicated feed is not available, or waiting for delivery, it is allowed for aquatic animals to mix antimicrobials and </a:t>
            </a:r>
            <a:r>
              <a:rPr lang="en-US" sz="1996" dirty="0" err="1">
                <a:solidFill>
                  <a:srgbClr val="003399"/>
                </a:solidFill>
                <a:latin typeface="EC Square Sans Pro" panose="020B0506040000020004" pitchFamily="34" charset="0"/>
                <a:ea typeface="+mn-ea"/>
                <a:cs typeface="Arial" panose="020B0604020202020204" pitchFamily="34" charset="0"/>
              </a:rPr>
              <a:t>antiparasitics</a:t>
            </a:r>
            <a:r>
              <a:rPr lang="en-US" sz="1996" dirty="0">
                <a:solidFill>
                  <a:srgbClr val="003399"/>
                </a:solidFill>
                <a:latin typeface="EC Square Sans Pro" panose="020B0506040000020004" pitchFamily="34" charset="0"/>
                <a:ea typeface="+mn-ea"/>
                <a:cs typeface="Arial" panose="020B0604020202020204" pitchFamily="34" charset="0"/>
              </a:rPr>
              <a:t> in feed for group treatment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It is not allowed to administer several antimicrobials at the same time</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Only on veterinary prescription based on a diagnosis and indicating</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the target species and the number of animals to be treated.</a:t>
            </a:r>
            <a:r>
              <a:rPr lang="en-US" sz="1950" dirty="0">
                <a:latin typeface="EC Square Sans Pro"/>
                <a:ea typeface="+mn-ea"/>
                <a:cs typeface="Arial"/>
              </a:rPr>
              <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Be careful with biocides, feed additives or other substances used simultaneously, they can interact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071E07-8CD9-438B-B677-22896A62062D}">
  <ds:schemaRef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cf327815-79d0-4fc2-8b8d-cf7e72fbbfb7"/>
    <ds:schemaRef ds:uri="647396e3-6a7c-49e4-86bb-38ecec5b669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06CF253-0012-45C9-A2A3-7F5F972D1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B9A90A-C50D-4150-8BCC-EC7D6D522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361</TotalTime>
  <Words>2597</Words>
  <Application>Microsoft Office PowerPoint</Application>
  <PresentationFormat>Προσαρμογή</PresentationFormat>
  <Paragraphs>173</Paragraphs>
  <Slides>14</Slides>
  <Notes>9</Notes>
  <HiddenSlides>3</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14</vt:i4>
      </vt:variant>
    </vt:vector>
  </HeadingPairs>
  <TitlesOfParts>
    <vt:vector size="28" baseType="lpstr">
      <vt:lpstr>Aptos</vt:lpstr>
      <vt:lpstr>Arial</vt:lpstr>
      <vt:lpstr>Calibri</vt:lpstr>
      <vt:lpstr>EC Square Sans Pro</vt:lpstr>
      <vt:lpstr>EUAlbertina</vt:lpstr>
      <vt:lpstr>Gill Sans</vt:lpstr>
      <vt:lpstr>Helvetica Neue Black Condensed</vt:lpstr>
      <vt:lpstr>Montserrat</vt:lpstr>
      <vt:lpstr>Steelfish</vt:lpstr>
      <vt:lpstr>Verdana</vt:lpstr>
      <vt:lpstr>Wingdings</vt:lpstr>
      <vt:lpstr>Wingdings 2</vt: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Admin</cp:lastModifiedBy>
  <cp:revision>72</cp:revision>
  <dcterms:created xsi:type="dcterms:W3CDTF">2023-11-20T15:58:16Z</dcterms:created>
  <dcterms:modified xsi:type="dcterms:W3CDTF">2025-01-19T12:08:19Z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13363200</vt:r8>
  </property>
  <property fmtid="{D5CDD505-2E9C-101B-9397-08002B2CF9AE}" pid="16" name="MediaServiceImageTags">
    <vt:lpwstr/>
  </property>
</Properties>
</file>