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9"/>
  </p:notesMasterIdLst>
  <p:sldIdLst>
    <p:sldId id="261" r:id="rId5"/>
    <p:sldId id="262" r:id="rId6"/>
    <p:sldId id="264" r:id="rId7"/>
    <p:sldId id="2434" r:id="rId8"/>
    <p:sldId id="288" r:id="rId9"/>
    <p:sldId id="287" r:id="rId10"/>
    <p:sldId id="2445" r:id="rId11"/>
    <p:sldId id="284" r:id="rId12"/>
    <p:sldId id="2447" r:id="rId13"/>
    <p:sldId id="2446" r:id="rId14"/>
    <p:sldId id="295" r:id="rId15"/>
    <p:sldId id="297" r:id="rId16"/>
    <p:sldId id="2428" r:id="rId17"/>
    <p:sldId id="286" r:id="rId18"/>
    <p:sldId id="276" r:id="rId19"/>
    <p:sldId id="2443" r:id="rId20"/>
    <p:sldId id="2448" r:id="rId21"/>
    <p:sldId id="2449" r:id="rId22"/>
    <p:sldId id="2450" r:id="rId23"/>
    <p:sldId id="2451" r:id="rId24"/>
    <p:sldId id="2452" r:id="rId25"/>
    <p:sldId id="2453" r:id="rId26"/>
    <p:sldId id="2454" r:id="rId27"/>
    <p:sldId id="270" r:id="rId28"/>
  </p:sldIdLst>
  <p:sldSz cx="12192000" cy="6870700"/>
  <p:notesSz cx="12192000" cy="6870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E1EB58-8BCF-F16E-AA43-FB5E5C94E6BC}" name="PAGIDA Anastasia (SANTE)" initials="EC" userId="PAGIDA Anastasia (SANTE)" providerId="None"/>
  <p188:author id="{95D854A1-7B95-F89F-8A0F-1160B2213964}" name="GORANOV Luben (SANTE)" initials="EC" userId="GORANOV Luben (SANTE)" providerId="None"/>
  <p188:author id="{95F4DDA3-1A2D-18BE-0C05-087E103B53BC}" name="Nancy De Briyne" initials="ND" userId="7477b57e3544f6d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BB188"/>
    <a:srgbClr val="ECEBEB"/>
    <a:srgbClr val="2C747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C5B8A-3E34-4FDF-A6AD-E0FE23B9B98A}" v="5" dt="2024-12-17T08:45:36.4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92" autoAdjust="0"/>
  </p:normalViewPr>
  <p:slideViewPr>
    <p:cSldViewPr>
      <p:cViewPr varScale="1">
        <p:scale>
          <a:sx n="49" d="100"/>
          <a:sy n="49" d="100"/>
        </p:scale>
        <p:origin x="843" y="2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Castro Troya" userId="58fec591-b333-4c59-a2df-1c57e39d4266" providerId="ADAL" clId="{32AE76EA-F379-4CD9-A568-CE284B0C7974}"/>
    <pc:docChg chg="modSld">
      <pc:chgData name="Andrea Castro Troya" userId="58fec591-b333-4c59-a2df-1c57e39d4266" providerId="ADAL" clId="{32AE76EA-F379-4CD9-A568-CE284B0C7974}" dt="2024-10-10T08:44:33.672" v="49" actId="14826"/>
      <pc:docMkLst>
        <pc:docMk/>
      </pc:docMkLst>
      <pc:sldChg chg="modSp mod">
        <pc:chgData name="Andrea Castro Troya" userId="58fec591-b333-4c59-a2df-1c57e39d4266" providerId="ADAL" clId="{32AE76EA-F379-4CD9-A568-CE284B0C7974}" dt="2024-10-10T08:44:02.126" v="32" actId="20577"/>
        <pc:sldMkLst>
          <pc:docMk/>
          <pc:sldMk cId="2499853343" sldId="261"/>
        </pc:sldMkLst>
        <pc:spChg chg="mod">
          <ac:chgData name="Andrea Castro Troya" userId="58fec591-b333-4c59-a2df-1c57e39d4266" providerId="ADAL" clId="{32AE76EA-F379-4CD9-A568-CE284B0C7974}" dt="2024-10-10T08:43:52.458" v="20" actId="20577"/>
          <ac:spMkLst>
            <pc:docMk/>
            <pc:sldMk cId="2499853343" sldId="261"/>
            <ac:spMk id="2" creationId="{FFCA7E40-6B2B-9773-C96F-35BFBF3437D7}"/>
          </ac:spMkLst>
        </pc:spChg>
        <pc:spChg chg="mod">
          <ac:chgData name="Andrea Castro Troya" userId="58fec591-b333-4c59-a2df-1c57e39d4266" providerId="ADAL" clId="{32AE76EA-F379-4CD9-A568-CE284B0C7974}" dt="2024-10-10T08:44:02.126" v="32" actId="20577"/>
          <ac:spMkLst>
            <pc:docMk/>
            <pc:sldMk cId="2499853343" sldId="261"/>
            <ac:spMk id="3" creationId="{6199F5CC-8AF0-EA86-41C2-17755419A88E}"/>
          </ac:spMkLst>
        </pc:spChg>
      </pc:sldChg>
      <pc:sldChg chg="modSp mod">
        <pc:chgData name="Andrea Castro Troya" userId="58fec591-b333-4c59-a2df-1c57e39d4266" providerId="ADAL" clId="{32AE76EA-F379-4CD9-A568-CE284B0C7974}" dt="2024-10-10T08:44:15.852" v="48" actId="20577"/>
        <pc:sldMkLst>
          <pc:docMk/>
          <pc:sldMk cId="3971793997" sldId="262"/>
        </pc:sldMkLst>
        <pc:spChg chg="mod">
          <ac:chgData name="Andrea Castro Troya" userId="58fec591-b333-4c59-a2df-1c57e39d4266" providerId="ADAL" clId="{32AE76EA-F379-4CD9-A568-CE284B0C7974}" dt="2024-10-10T08:44:15.852" v="48" actId="20577"/>
          <ac:spMkLst>
            <pc:docMk/>
            <pc:sldMk cId="3971793997" sldId="262"/>
            <ac:spMk id="3" creationId="{A38D9E58-19B1-E7ED-7608-24282A0A681D}"/>
          </ac:spMkLst>
        </pc:spChg>
      </pc:sldChg>
      <pc:sldChg chg="modSp">
        <pc:chgData name="Andrea Castro Troya" userId="58fec591-b333-4c59-a2df-1c57e39d4266" providerId="ADAL" clId="{32AE76EA-F379-4CD9-A568-CE284B0C7974}" dt="2024-10-10T08:44:33.672" v="49" actId="14826"/>
        <pc:sldMkLst>
          <pc:docMk/>
          <pc:sldMk cId="534925672" sldId="2443"/>
        </pc:sldMkLst>
        <pc:picChg chg="mod">
          <ac:chgData name="Andrea Castro Troya" userId="58fec591-b333-4c59-a2df-1c57e39d4266" providerId="ADAL" clId="{32AE76EA-F379-4CD9-A568-CE284B0C7974}" dt="2024-10-10T08:44:33.672" v="49" actId="14826"/>
          <ac:picMkLst>
            <pc:docMk/>
            <pc:sldMk cId="534925672" sldId="2443"/>
            <ac:picMk id="1026" creationId="{F208CF0B-FC71-EA31-B631-34D0372A3340}"/>
          </ac:picMkLst>
        </pc:picChg>
      </pc:sldChg>
    </pc:docChg>
  </pc:docChgLst>
  <pc:docChgLst>
    <pc:chgData name="Andrea Castro Troya" userId="S::acastro@aenor.com::58fec591-b333-4c59-a2df-1c57e39d4266" providerId="AD" clId="Web-{5018CFF2-AD74-9A2D-AC05-EE17680386F4}"/>
    <pc:docChg chg="addSld delSld modSld">
      <pc:chgData name="Andrea Castro Troya" userId="S::acastro@aenor.com::58fec591-b333-4c59-a2df-1c57e39d4266" providerId="AD" clId="Web-{5018CFF2-AD74-9A2D-AC05-EE17680386F4}" dt="2024-09-13T12:54:25.013" v="137"/>
      <pc:docMkLst>
        <pc:docMk/>
      </pc:docMkLst>
      <pc:sldChg chg="modSp">
        <pc:chgData name="Andrea Castro Troya" userId="S::acastro@aenor.com::58fec591-b333-4c59-a2df-1c57e39d4266" providerId="AD" clId="Web-{5018CFF2-AD74-9A2D-AC05-EE17680386F4}" dt="2024-09-13T12:48:18.438" v="46" actId="20577"/>
        <pc:sldMkLst>
          <pc:docMk/>
          <pc:sldMk cId="470014596" sldId="284"/>
        </pc:sldMkLst>
        <pc:spChg chg="mod">
          <ac:chgData name="Andrea Castro Troya" userId="S::acastro@aenor.com::58fec591-b333-4c59-a2df-1c57e39d4266" providerId="AD" clId="Web-{5018CFF2-AD74-9A2D-AC05-EE17680386F4}" dt="2024-09-13T12:48:18.438" v="46" actId="20577"/>
          <ac:spMkLst>
            <pc:docMk/>
            <pc:sldMk cId="470014596" sldId="284"/>
            <ac:spMk id="11" creationId="{424A30C1-DE06-42E0-A897-C1328FBE17E9}"/>
          </ac:spMkLst>
        </pc:spChg>
      </pc:sldChg>
      <pc:sldChg chg="modSp">
        <pc:chgData name="Andrea Castro Troya" userId="S::acastro@aenor.com::58fec591-b333-4c59-a2df-1c57e39d4266" providerId="AD" clId="Web-{5018CFF2-AD74-9A2D-AC05-EE17680386F4}" dt="2024-09-13T12:46:32.965" v="29" actId="1076"/>
        <pc:sldMkLst>
          <pc:docMk/>
          <pc:sldMk cId="2485187562" sldId="287"/>
        </pc:sldMkLst>
        <pc:spChg chg="mod">
          <ac:chgData name="Andrea Castro Troya" userId="S::acastro@aenor.com::58fec591-b333-4c59-a2df-1c57e39d4266" providerId="AD" clId="Web-{5018CFF2-AD74-9A2D-AC05-EE17680386F4}" dt="2024-09-13T12:44:36.399" v="6" actId="20577"/>
          <ac:spMkLst>
            <pc:docMk/>
            <pc:sldMk cId="2485187562" sldId="287"/>
            <ac:spMk id="2" creationId="{724BB1BD-B7B1-4E70-ABA2-FDDD49A09615}"/>
          </ac:spMkLst>
        </pc:spChg>
        <pc:spChg chg="mod">
          <ac:chgData name="Andrea Castro Troya" userId="S::acastro@aenor.com::58fec591-b333-4c59-a2df-1c57e39d4266" providerId="AD" clId="Web-{5018CFF2-AD74-9A2D-AC05-EE17680386F4}" dt="2024-09-13T12:46:32.965" v="29" actId="1076"/>
          <ac:spMkLst>
            <pc:docMk/>
            <pc:sldMk cId="2485187562" sldId="287"/>
            <ac:spMk id="3" creationId="{37A1712A-12B1-48B4-3847-F1672708EEA6}"/>
          </ac:spMkLst>
        </pc:spChg>
      </pc:sldChg>
      <pc:sldChg chg="del">
        <pc:chgData name="Andrea Castro Troya" userId="S::acastro@aenor.com::58fec591-b333-4c59-a2df-1c57e39d4266" providerId="AD" clId="Web-{5018CFF2-AD74-9A2D-AC05-EE17680386F4}" dt="2024-09-13T12:54:03.778" v="136"/>
        <pc:sldMkLst>
          <pc:docMk/>
          <pc:sldMk cId="3041574353" sldId="290"/>
        </pc:sldMkLst>
      </pc:sldChg>
      <pc:sldChg chg="delSp modSp del">
        <pc:chgData name="Andrea Castro Troya" userId="S::acastro@aenor.com::58fec591-b333-4c59-a2df-1c57e39d4266" providerId="AD" clId="Web-{5018CFF2-AD74-9A2D-AC05-EE17680386F4}" dt="2024-09-13T12:52:50.947" v="124"/>
        <pc:sldMkLst>
          <pc:docMk/>
          <pc:sldMk cId="3690058459" sldId="291"/>
        </pc:sldMkLst>
        <pc:spChg chg="mod">
          <ac:chgData name="Andrea Castro Troya" userId="S::acastro@aenor.com::58fec591-b333-4c59-a2df-1c57e39d4266" providerId="AD" clId="Web-{5018CFF2-AD74-9A2D-AC05-EE17680386F4}" dt="2024-09-13T12:47:40.718" v="34" actId="1076"/>
          <ac:spMkLst>
            <pc:docMk/>
            <pc:sldMk cId="3690058459" sldId="291"/>
            <ac:spMk id="9" creationId="{424A30C1-DE06-42E0-A897-C1328FBE17E9}"/>
          </ac:spMkLst>
        </pc:spChg>
        <pc:spChg chg="del mod">
          <ac:chgData name="Andrea Castro Troya" userId="S::acastro@aenor.com::58fec591-b333-4c59-a2df-1c57e39d4266" providerId="AD" clId="Web-{5018CFF2-AD74-9A2D-AC05-EE17680386F4}" dt="2024-09-13T12:51:23.569" v="103"/>
          <ac:spMkLst>
            <pc:docMk/>
            <pc:sldMk cId="3690058459" sldId="291"/>
            <ac:spMk id="12" creationId="{8D0FB960-6059-446B-95AD-429679DDAB84}"/>
          </ac:spMkLst>
        </pc:spChg>
        <pc:picChg chg="mod">
          <ac:chgData name="Andrea Castro Troya" userId="S::acastro@aenor.com::58fec591-b333-4c59-a2df-1c57e39d4266" providerId="AD" clId="Web-{5018CFF2-AD74-9A2D-AC05-EE17680386F4}" dt="2024-09-13T12:47:37.499" v="33" actId="1076"/>
          <ac:picMkLst>
            <pc:docMk/>
            <pc:sldMk cId="3690058459" sldId="291"/>
            <ac:picMk id="23" creationId="{AC962A60-59CC-4CDF-B976-6100A4358077}"/>
          </ac:picMkLst>
        </pc:picChg>
      </pc:sldChg>
      <pc:sldChg chg="modSp">
        <pc:chgData name="Andrea Castro Troya" userId="S::acastro@aenor.com::58fec591-b333-4c59-a2df-1c57e39d4266" providerId="AD" clId="Web-{5018CFF2-AD74-9A2D-AC05-EE17680386F4}" dt="2024-09-13T12:53:08.463" v="126" actId="20577"/>
        <pc:sldMkLst>
          <pc:docMk/>
          <pc:sldMk cId="400258492" sldId="295"/>
        </pc:sldMkLst>
        <pc:spChg chg="mod">
          <ac:chgData name="Andrea Castro Troya" userId="S::acastro@aenor.com::58fec591-b333-4c59-a2df-1c57e39d4266" providerId="AD" clId="Web-{5018CFF2-AD74-9A2D-AC05-EE17680386F4}" dt="2024-09-13T12:53:08.463" v="126" actId="20577"/>
          <ac:spMkLst>
            <pc:docMk/>
            <pc:sldMk cId="400258492" sldId="295"/>
            <ac:spMk id="4" creationId="{5E626828-67E9-C1A7-7219-349BBCA3B24B}"/>
          </ac:spMkLst>
        </pc:spChg>
      </pc:sldChg>
      <pc:sldChg chg="modSp">
        <pc:chgData name="Andrea Castro Troya" userId="S::acastro@aenor.com::58fec591-b333-4c59-a2df-1c57e39d4266" providerId="AD" clId="Web-{5018CFF2-AD74-9A2D-AC05-EE17680386F4}" dt="2024-09-13T12:44:04.023" v="3" actId="20577"/>
        <pc:sldMkLst>
          <pc:docMk/>
          <pc:sldMk cId="1932159135" sldId="2434"/>
        </pc:sldMkLst>
        <pc:spChg chg="mod">
          <ac:chgData name="Andrea Castro Troya" userId="S::acastro@aenor.com::58fec591-b333-4c59-a2df-1c57e39d4266" providerId="AD" clId="Web-{5018CFF2-AD74-9A2D-AC05-EE17680386F4}" dt="2024-09-13T12:44:04.023" v="3" actId="20577"/>
          <ac:spMkLst>
            <pc:docMk/>
            <pc:sldMk cId="1932159135" sldId="2434"/>
            <ac:spMk id="16" creationId="{C79C4BED-479A-45B6-97C3-BC92A7F5A580}"/>
          </ac:spMkLst>
        </pc:spChg>
      </pc:sldChg>
      <pc:sldChg chg="del">
        <pc:chgData name="Andrea Castro Troya" userId="S::acastro@aenor.com::58fec591-b333-4c59-a2df-1c57e39d4266" providerId="AD" clId="Web-{5018CFF2-AD74-9A2D-AC05-EE17680386F4}" dt="2024-09-13T12:54:25.013" v="137"/>
        <pc:sldMkLst>
          <pc:docMk/>
          <pc:sldMk cId="3198586728" sldId="2435"/>
        </pc:sldMkLst>
      </pc:sldChg>
      <pc:sldChg chg="modSp">
        <pc:chgData name="Andrea Castro Troya" userId="S::acastro@aenor.com::58fec591-b333-4c59-a2df-1c57e39d4266" providerId="AD" clId="Web-{5018CFF2-AD74-9A2D-AC05-EE17680386F4}" dt="2024-09-13T12:53:32.323" v="133" actId="20577"/>
        <pc:sldMkLst>
          <pc:docMk/>
          <pc:sldMk cId="534925672" sldId="2443"/>
        </pc:sldMkLst>
        <pc:spChg chg="mod">
          <ac:chgData name="Andrea Castro Troya" userId="S::acastro@aenor.com::58fec591-b333-4c59-a2df-1c57e39d4266" providerId="AD" clId="Web-{5018CFF2-AD74-9A2D-AC05-EE17680386F4}" dt="2024-09-13T12:53:32.323" v="133" actId="20577"/>
          <ac:spMkLst>
            <pc:docMk/>
            <pc:sldMk cId="534925672" sldId="2443"/>
            <ac:spMk id="2" creationId="{8FF0C3B0-8099-791F-475C-767B65B12EB5}"/>
          </ac:spMkLst>
        </pc:spChg>
      </pc:sldChg>
      <pc:sldChg chg="addSp delSp modSp add replId">
        <pc:chgData name="Andrea Castro Troya" userId="S::acastro@aenor.com::58fec591-b333-4c59-a2df-1c57e39d4266" providerId="AD" clId="Web-{5018CFF2-AD74-9A2D-AC05-EE17680386F4}" dt="2024-09-13T12:53:50.668" v="135" actId="1076"/>
        <pc:sldMkLst>
          <pc:docMk/>
          <pc:sldMk cId="3507371764" sldId="2447"/>
        </pc:sldMkLst>
        <pc:spChg chg="add mod">
          <ac:chgData name="Andrea Castro Troya" userId="S::acastro@aenor.com::58fec591-b333-4c59-a2df-1c57e39d4266" providerId="AD" clId="Web-{5018CFF2-AD74-9A2D-AC05-EE17680386F4}" dt="2024-09-13T12:52:48.775" v="123" actId="1076"/>
          <ac:spMkLst>
            <pc:docMk/>
            <pc:sldMk cId="3507371764" sldId="2447"/>
            <ac:spMk id="3" creationId="{8D0FB960-6059-446B-95AD-429679DDAB84}"/>
          </ac:spMkLst>
        </pc:spChg>
        <pc:spChg chg="mod">
          <ac:chgData name="Andrea Castro Troya" userId="S::acastro@aenor.com::58fec591-b333-4c59-a2df-1c57e39d4266" providerId="AD" clId="Web-{5018CFF2-AD74-9A2D-AC05-EE17680386F4}" dt="2024-09-13T12:48:31.735" v="48" actId="1076"/>
          <ac:spMkLst>
            <pc:docMk/>
            <pc:sldMk cId="3507371764" sldId="2447"/>
            <ac:spMk id="4" creationId="{9E312FE7-A2CE-48CA-B86B-F83B7E492A64}"/>
          </ac:spMkLst>
        </pc:spChg>
        <pc:spChg chg="del">
          <ac:chgData name="Andrea Castro Troya" userId="S::acastro@aenor.com::58fec591-b333-4c59-a2df-1c57e39d4266" providerId="AD" clId="Web-{5018CFF2-AD74-9A2D-AC05-EE17680386F4}" dt="2024-09-13T12:48:36.423" v="50"/>
          <ac:spMkLst>
            <pc:docMk/>
            <pc:sldMk cId="3507371764" sldId="2447"/>
            <ac:spMk id="6" creationId="{494DA49E-DC74-46EA-B939-3085F78B11AF}"/>
          </ac:spMkLst>
        </pc:spChg>
        <pc:spChg chg="mod">
          <ac:chgData name="Andrea Castro Troya" userId="S::acastro@aenor.com::58fec591-b333-4c59-a2df-1c57e39d4266" providerId="AD" clId="Web-{5018CFF2-AD74-9A2D-AC05-EE17680386F4}" dt="2024-09-13T12:49:12.721" v="62" actId="20577"/>
          <ac:spMkLst>
            <pc:docMk/>
            <pc:sldMk cId="3507371764" sldId="2447"/>
            <ac:spMk id="11" creationId="{424A30C1-DE06-42E0-A897-C1328FBE17E9}"/>
          </ac:spMkLst>
        </pc:spChg>
        <pc:spChg chg="del">
          <ac:chgData name="Andrea Castro Troya" userId="S::acastro@aenor.com::58fec591-b333-4c59-a2df-1c57e39d4266" providerId="AD" clId="Web-{5018CFF2-AD74-9A2D-AC05-EE17680386F4}" dt="2024-09-13T12:48:37.579" v="51"/>
          <ac:spMkLst>
            <pc:docMk/>
            <pc:sldMk cId="3507371764" sldId="2447"/>
            <ac:spMk id="12" creationId="{8D0FB960-6059-446B-95AD-429679DDAB84}"/>
          </ac:spMkLst>
        </pc:spChg>
        <pc:picChg chg="add mod">
          <ac:chgData name="Andrea Castro Troya" userId="S::acastro@aenor.com::58fec591-b333-4c59-a2df-1c57e39d4266" providerId="AD" clId="Web-{5018CFF2-AD74-9A2D-AC05-EE17680386F4}" dt="2024-09-13T12:53:50.668" v="135" actId="1076"/>
          <ac:picMkLst>
            <pc:docMk/>
            <pc:sldMk cId="3507371764" sldId="2447"/>
            <ac:picMk id="7" creationId="{2D3787F2-4FBE-10D2-2014-E51105627BDD}"/>
          </ac:picMkLst>
        </pc:picChg>
        <pc:picChg chg="del">
          <ac:chgData name="Andrea Castro Troya" userId="S::acastro@aenor.com::58fec591-b333-4c59-a2df-1c57e39d4266" providerId="AD" clId="Web-{5018CFF2-AD74-9A2D-AC05-EE17680386F4}" dt="2024-09-13T12:48:39.626" v="53"/>
          <ac:picMkLst>
            <pc:docMk/>
            <pc:sldMk cId="3507371764" sldId="2447"/>
            <ac:picMk id="10" creationId="{DAC0FEF2-480E-4D1B-B524-08451014FA98}"/>
          </ac:picMkLst>
        </pc:picChg>
        <pc:picChg chg="del">
          <ac:chgData name="Andrea Castro Troya" userId="S::acastro@aenor.com::58fec591-b333-4c59-a2df-1c57e39d4266" providerId="AD" clId="Web-{5018CFF2-AD74-9A2D-AC05-EE17680386F4}" dt="2024-09-13T12:48:38.735" v="52"/>
          <ac:picMkLst>
            <pc:docMk/>
            <pc:sldMk cId="3507371764" sldId="2447"/>
            <ac:picMk id="13" creationId="{59F32520-B60E-47FB-9FBD-A69264318212}"/>
          </ac:picMkLst>
        </pc:picChg>
      </pc:sldChg>
      <pc:sldChg chg="add del replId">
        <pc:chgData name="Andrea Castro Troya" userId="S::acastro@aenor.com::58fec591-b333-4c59-a2df-1c57e39d4266" providerId="AD" clId="Web-{5018CFF2-AD74-9A2D-AC05-EE17680386F4}" dt="2024-09-13T12:51:18.584" v="102"/>
        <pc:sldMkLst>
          <pc:docMk/>
          <pc:sldMk cId="1328490744" sldId="2448"/>
        </pc:sldMkLst>
      </pc:sldChg>
      <pc:sldChg chg="add del replId">
        <pc:chgData name="Andrea Castro Troya" userId="S::acastro@aenor.com::58fec591-b333-4c59-a2df-1c57e39d4266" providerId="AD" clId="Web-{5018CFF2-AD74-9A2D-AC05-EE17680386F4}" dt="2024-09-13T12:51:14.662" v="100"/>
        <pc:sldMkLst>
          <pc:docMk/>
          <pc:sldMk cId="3420635801" sldId="2448"/>
        </pc:sldMkLst>
      </pc:sldChg>
    </pc:docChg>
  </pc:docChgLst>
  <pc:docChgLst>
    <pc:chgData name="Andrea Castro Troya" userId="58fec591-b333-4c59-a2df-1c57e39d4266" providerId="ADAL" clId="{680C5B8A-3E34-4FDF-A6AD-E0FE23B9B98A}"/>
    <pc:docChg chg="modSld">
      <pc:chgData name="Andrea Castro Troya" userId="58fec591-b333-4c59-a2df-1c57e39d4266" providerId="ADAL" clId="{680C5B8A-3E34-4FDF-A6AD-E0FE23B9B98A}" dt="2024-12-17T08:45:36.422" v="33" actId="14826"/>
      <pc:docMkLst>
        <pc:docMk/>
      </pc:docMkLst>
      <pc:sldChg chg="modSp mod">
        <pc:chgData name="Andrea Castro Troya" userId="58fec591-b333-4c59-a2df-1c57e39d4266" providerId="ADAL" clId="{680C5B8A-3E34-4FDF-A6AD-E0FE23B9B98A}" dt="2024-12-17T08:44:15.243" v="18" actId="20577"/>
        <pc:sldMkLst>
          <pc:docMk/>
          <pc:sldMk cId="2499853343" sldId="261"/>
        </pc:sldMkLst>
        <pc:spChg chg="mod">
          <ac:chgData name="Andrea Castro Troya" userId="58fec591-b333-4c59-a2df-1c57e39d4266" providerId="ADAL" clId="{680C5B8A-3E34-4FDF-A6AD-E0FE23B9B98A}" dt="2024-12-17T08:44:12.065" v="17" actId="20577"/>
          <ac:spMkLst>
            <pc:docMk/>
            <pc:sldMk cId="2499853343" sldId="261"/>
            <ac:spMk id="2" creationId="{FFCA7E40-6B2B-9773-C96F-35BFBF3437D7}"/>
          </ac:spMkLst>
        </pc:spChg>
        <pc:spChg chg="mod">
          <ac:chgData name="Andrea Castro Troya" userId="58fec591-b333-4c59-a2df-1c57e39d4266" providerId="ADAL" clId="{680C5B8A-3E34-4FDF-A6AD-E0FE23B9B98A}" dt="2024-12-17T08:44:15.243" v="18" actId="20577"/>
          <ac:spMkLst>
            <pc:docMk/>
            <pc:sldMk cId="2499853343" sldId="261"/>
            <ac:spMk id="3" creationId="{6199F5CC-8AF0-EA86-41C2-17755419A88E}"/>
          </ac:spMkLst>
        </pc:spChg>
      </pc:sldChg>
      <pc:sldChg chg="modSp mod">
        <pc:chgData name="Andrea Castro Troya" userId="58fec591-b333-4c59-a2df-1c57e39d4266" providerId="ADAL" clId="{680C5B8A-3E34-4FDF-A6AD-E0FE23B9B98A}" dt="2024-12-17T08:44:26.413" v="20" actId="20577"/>
        <pc:sldMkLst>
          <pc:docMk/>
          <pc:sldMk cId="3971793997" sldId="262"/>
        </pc:sldMkLst>
        <pc:spChg chg="mod">
          <ac:chgData name="Andrea Castro Troya" userId="58fec591-b333-4c59-a2df-1c57e39d4266" providerId="ADAL" clId="{680C5B8A-3E34-4FDF-A6AD-E0FE23B9B98A}" dt="2024-12-17T08:44:23.312" v="19" actId="20577"/>
          <ac:spMkLst>
            <pc:docMk/>
            <pc:sldMk cId="3971793997" sldId="262"/>
            <ac:spMk id="2" creationId="{411CE633-EB29-E927-F456-A78DDF0F09C5}"/>
          </ac:spMkLst>
        </pc:spChg>
        <pc:spChg chg="mod">
          <ac:chgData name="Andrea Castro Troya" userId="58fec591-b333-4c59-a2df-1c57e39d4266" providerId="ADAL" clId="{680C5B8A-3E34-4FDF-A6AD-E0FE23B9B98A}" dt="2024-12-17T08:44:26.413" v="20" actId="20577"/>
          <ac:spMkLst>
            <pc:docMk/>
            <pc:sldMk cId="3971793997" sldId="262"/>
            <ac:spMk id="3" creationId="{A38D9E58-19B1-E7ED-7608-24282A0A681D}"/>
          </ac:spMkLst>
        </pc:spChg>
      </pc:sldChg>
      <pc:sldChg chg="modSp mod">
        <pc:chgData name="Andrea Castro Troya" userId="58fec591-b333-4c59-a2df-1c57e39d4266" providerId="ADAL" clId="{680C5B8A-3E34-4FDF-A6AD-E0FE23B9B98A}" dt="2024-12-17T08:45:36.422" v="33" actId="14826"/>
        <pc:sldMkLst>
          <pc:docMk/>
          <pc:sldMk cId="534925672" sldId="2443"/>
        </pc:sldMkLst>
        <pc:spChg chg="mod">
          <ac:chgData name="Andrea Castro Troya" userId="58fec591-b333-4c59-a2df-1c57e39d4266" providerId="ADAL" clId="{680C5B8A-3E34-4FDF-A6AD-E0FE23B9B98A}" dt="2024-12-17T08:45:30.314" v="30" actId="1076"/>
          <ac:spMkLst>
            <pc:docMk/>
            <pc:sldMk cId="534925672" sldId="2443"/>
            <ac:spMk id="2" creationId="{8FF0C3B0-8099-791F-475C-767B65B12EB5}"/>
          </ac:spMkLst>
        </pc:spChg>
        <pc:picChg chg="mod">
          <ac:chgData name="Andrea Castro Troya" userId="58fec591-b333-4c59-a2df-1c57e39d4266" providerId="ADAL" clId="{680C5B8A-3E34-4FDF-A6AD-E0FE23B9B98A}" dt="2024-12-17T08:45:36.422" v="33" actId="14826"/>
          <ac:picMkLst>
            <pc:docMk/>
            <pc:sldMk cId="534925672" sldId="2443"/>
            <ac:picMk id="1026" creationId="{F208CF0B-FC71-EA31-B631-34D0372A3340}"/>
          </ac:picMkLst>
        </pc:picChg>
      </pc:sldChg>
      <pc:sldChg chg="modSp mod">
        <pc:chgData name="Andrea Castro Troya" userId="58fec591-b333-4c59-a2df-1c57e39d4266" providerId="ADAL" clId="{680C5B8A-3E34-4FDF-A6AD-E0FE23B9B98A}" dt="2024-12-17T08:45:20.294" v="29" actId="207"/>
        <pc:sldMkLst>
          <pc:docMk/>
          <pc:sldMk cId="2054384386" sldId="2446"/>
        </pc:sldMkLst>
        <pc:spChg chg="mod">
          <ac:chgData name="Andrea Castro Troya" userId="58fec591-b333-4c59-a2df-1c57e39d4266" providerId="ADAL" clId="{680C5B8A-3E34-4FDF-A6AD-E0FE23B9B98A}" dt="2024-12-17T08:45:20.294" v="29" actId="207"/>
          <ac:spMkLst>
            <pc:docMk/>
            <pc:sldMk cId="2054384386" sldId="2446"/>
            <ac:spMk id="3" creationId="{49F1055A-BA09-8515-B87A-77FC82F3B10F}"/>
          </ac:spMkLst>
        </pc:spChg>
        <pc:graphicFrameChg chg="mod modGraphic">
          <ac:chgData name="Andrea Castro Troya" userId="58fec591-b333-4c59-a2df-1c57e39d4266" providerId="ADAL" clId="{680C5B8A-3E34-4FDF-A6AD-E0FE23B9B98A}" dt="2024-12-17T08:45:15.399" v="28" actId="207"/>
          <ac:graphicFrameMkLst>
            <pc:docMk/>
            <pc:sldMk cId="2054384386" sldId="2446"/>
            <ac:graphicFrameMk id="6" creationId="{B565DF45-1A4A-43A0-4D72-FBBCAE837E4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6AD7C-A9EC-4F53-88F7-963AF2937F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61E4FA4-E3F6-4F3C-8A69-42C4295CDA99}">
      <dgm:prSet phldrT="[Text]"/>
      <dgm:spPr/>
      <dgm:t>
        <a:bodyPr/>
        <a:lstStyle/>
        <a:p>
          <a:r>
            <a:rPr lang="en-US" dirty="0"/>
            <a:t>Unintended, </a:t>
          </a:r>
          <a:r>
            <a:rPr lang="en-US" dirty="0" smtClean="0"/>
            <a:t>unfavorable </a:t>
          </a:r>
          <a:r>
            <a:rPr lang="en-US" dirty="0"/>
            <a:t>reaction in animals to a veterinary or human medicine</a:t>
          </a:r>
          <a:endParaRPr lang="en-GB" dirty="0"/>
        </a:p>
      </dgm:t>
    </dgm:pt>
    <dgm:pt modelId="{3418EE03-848B-4816-A6D4-F51ED2AD9A29}" type="parTrans" cxnId="{F085946F-D26C-4011-BD40-1975BEB19F79}">
      <dgm:prSet/>
      <dgm:spPr/>
      <dgm:t>
        <a:bodyPr/>
        <a:lstStyle/>
        <a:p>
          <a:endParaRPr lang="en-GB"/>
        </a:p>
      </dgm:t>
    </dgm:pt>
    <dgm:pt modelId="{42872792-1292-4646-B545-AB11FEC2B12A}" type="sibTrans" cxnId="{F085946F-D26C-4011-BD40-1975BEB19F79}">
      <dgm:prSet/>
      <dgm:spPr/>
      <dgm:t>
        <a:bodyPr/>
        <a:lstStyle/>
        <a:p>
          <a:endParaRPr lang="en-GB"/>
        </a:p>
      </dgm:t>
    </dgm:pt>
    <dgm:pt modelId="{009380A0-004B-48AE-A4E7-A33E872F2BA5}">
      <dgm:prSet phldrT="[Text]"/>
      <dgm:spPr/>
      <dgm:t>
        <a:bodyPr/>
        <a:lstStyle/>
        <a:p>
          <a:r>
            <a:rPr lang="en-US" b="1" dirty="0"/>
            <a:t>Lack of efficacy </a:t>
          </a:r>
          <a:r>
            <a:rPr lang="en-US" dirty="0"/>
            <a:t>of a veterinary medicine </a:t>
          </a:r>
          <a:endParaRPr lang="en-GB" dirty="0"/>
        </a:p>
      </dgm:t>
    </dgm:pt>
    <dgm:pt modelId="{20EFA9A1-A24C-45D5-8A60-4A5725FC7DA2}" type="parTrans" cxnId="{A2658F25-1353-4EFC-A425-8AAD18C4D4E6}">
      <dgm:prSet/>
      <dgm:spPr/>
      <dgm:t>
        <a:bodyPr/>
        <a:lstStyle/>
        <a:p>
          <a:endParaRPr lang="en-GB"/>
        </a:p>
      </dgm:t>
    </dgm:pt>
    <dgm:pt modelId="{39D71728-8342-496E-A5B0-7758D6F5BECB}" type="sibTrans" cxnId="{A2658F25-1353-4EFC-A425-8AAD18C4D4E6}">
      <dgm:prSet/>
      <dgm:spPr/>
      <dgm:t>
        <a:bodyPr/>
        <a:lstStyle/>
        <a:p>
          <a:endParaRPr lang="en-GB"/>
        </a:p>
      </dgm:t>
    </dgm:pt>
    <dgm:pt modelId="{AA566B66-1C37-40E1-AF4F-2B4C69430EC3}">
      <dgm:prSet phldrT="[Text]"/>
      <dgm:spPr/>
      <dgm:t>
        <a:bodyPr/>
        <a:lstStyle/>
        <a:p>
          <a:r>
            <a:rPr lang="en-US" dirty="0"/>
            <a:t>Any </a:t>
          </a:r>
          <a:r>
            <a:rPr lang="en-US" b="1" u="sng" dirty="0">
              <a:solidFill>
                <a:schemeClr val="tx1"/>
              </a:solidFill>
            </a:rPr>
            <a:t>environmental</a:t>
          </a:r>
          <a:r>
            <a:rPr lang="en-US" dirty="0"/>
            <a:t> incidents after applying a veterinary medicine</a:t>
          </a:r>
        </a:p>
      </dgm:t>
    </dgm:pt>
    <dgm:pt modelId="{CE637B9D-821B-4A0E-AEE5-706EC8CB7FF6}" type="parTrans" cxnId="{42A53D0C-9B95-48C2-8B30-DE473114B49C}">
      <dgm:prSet/>
      <dgm:spPr/>
      <dgm:t>
        <a:bodyPr/>
        <a:lstStyle/>
        <a:p>
          <a:endParaRPr lang="en-GB"/>
        </a:p>
      </dgm:t>
    </dgm:pt>
    <dgm:pt modelId="{DB3159B3-A07E-45C9-9DED-6402166F566F}" type="sibTrans" cxnId="{42A53D0C-9B95-48C2-8B30-DE473114B49C}">
      <dgm:prSet/>
      <dgm:spPr/>
      <dgm:t>
        <a:bodyPr/>
        <a:lstStyle/>
        <a:p>
          <a:endParaRPr lang="en-GB"/>
        </a:p>
      </dgm:t>
    </dgm:pt>
    <dgm:pt modelId="{1CA35AA6-2F22-4944-8CE3-B14B097F2CAB}">
      <dgm:prSet phldrT="[Text]"/>
      <dgm:spPr/>
      <dgm:t>
        <a:bodyPr/>
        <a:lstStyle/>
        <a:p>
          <a:r>
            <a:rPr lang="en-US" dirty="0"/>
            <a:t>Any noxious reaction to </a:t>
          </a:r>
          <a:r>
            <a:rPr lang="en-US" b="1" u="sng" dirty="0">
              <a:solidFill>
                <a:schemeClr val="tx1"/>
              </a:solidFill>
            </a:rPr>
            <a:t>humans</a:t>
          </a:r>
        </a:p>
      </dgm:t>
    </dgm:pt>
    <dgm:pt modelId="{FE101BD6-3FEF-4DBF-B125-8A1861D0424D}" type="parTrans" cxnId="{3539EE44-5257-4FDE-B624-0C5AD8CBC2BD}">
      <dgm:prSet/>
      <dgm:spPr/>
      <dgm:t>
        <a:bodyPr/>
        <a:lstStyle/>
        <a:p>
          <a:endParaRPr lang="en-GB"/>
        </a:p>
      </dgm:t>
    </dgm:pt>
    <dgm:pt modelId="{A87EFFFA-D902-47DA-BAA7-FB236FA6C418}" type="sibTrans" cxnId="{3539EE44-5257-4FDE-B624-0C5AD8CBC2BD}">
      <dgm:prSet/>
      <dgm:spPr/>
      <dgm:t>
        <a:bodyPr/>
        <a:lstStyle/>
        <a:p>
          <a:endParaRPr lang="en-GB"/>
        </a:p>
      </dgm:t>
    </dgm:pt>
    <dgm:pt modelId="{BCED0F91-A659-4C6D-B4C2-4EFDEAFA6470}">
      <dgm:prSet phldrT="[Text]"/>
      <dgm:spPr/>
      <dgm:t>
        <a:bodyPr/>
        <a:lstStyle/>
        <a:p>
          <a:r>
            <a:rPr lang="en-US" dirty="0"/>
            <a:t>Exceeding the MRL when withdrawal period was respected</a:t>
          </a:r>
        </a:p>
      </dgm:t>
    </dgm:pt>
    <dgm:pt modelId="{7A128D80-C027-4BBF-80B2-7E8AAC36A026}" type="parTrans" cxnId="{11A4749A-F086-4B7C-846F-712DC457FB57}">
      <dgm:prSet/>
      <dgm:spPr/>
      <dgm:t>
        <a:bodyPr/>
        <a:lstStyle/>
        <a:p>
          <a:endParaRPr lang="en-GB"/>
        </a:p>
      </dgm:t>
    </dgm:pt>
    <dgm:pt modelId="{05F8176C-BE16-46DB-96DE-9A37D859287F}" type="sibTrans" cxnId="{11A4749A-F086-4B7C-846F-712DC457FB57}">
      <dgm:prSet/>
      <dgm:spPr/>
      <dgm:t>
        <a:bodyPr/>
        <a:lstStyle/>
        <a:p>
          <a:endParaRPr lang="en-GB"/>
        </a:p>
      </dgm:t>
    </dgm:pt>
    <dgm:pt modelId="{89F8A6F4-5B7B-4916-A231-B5D87ED62E39}">
      <dgm:prSet phldrT="[Text]"/>
      <dgm:spPr/>
      <dgm:t>
        <a:bodyPr/>
        <a:lstStyle/>
        <a:p>
          <a:r>
            <a:rPr lang="en-US" dirty="0"/>
            <a:t>Any suspected transmission of an infectious agent via the medicine</a:t>
          </a:r>
        </a:p>
      </dgm:t>
    </dgm:pt>
    <dgm:pt modelId="{D47EB2B3-CA2D-4C02-9C49-6CEB51888425}" type="parTrans" cxnId="{02853DA6-692F-414B-AACD-A6927E4B3825}">
      <dgm:prSet/>
      <dgm:spPr/>
      <dgm:t>
        <a:bodyPr/>
        <a:lstStyle/>
        <a:p>
          <a:endParaRPr lang="en-GB"/>
        </a:p>
      </dgm:t>
    </dgm:pt>
    <dgm:pt modelId="{28EB3569-C8AB-46B6-948C-AF34CB43C354}" type="sibTrans" cxnId="{02853DA6-692F-414B-AACD-A6927E4B3825}">
      <dgm:prSet/>
      <dgm:spPr/>
      <dgm:t>
        <a:bodyPr/>
        <a:lstStyle/>
        <a:p>
          <a:endParaRPr lang="en-GB"/>
        </a:p>
      </dgm:t>
    </dgm:pt>
    <dgm:pt modelId="{6AFD968A-4C7B-4949-BF4E-614DFCC27ED7}" type="pres">
      <dgm:prSet presAssocID="{5296AD7C-A9EC-4F53-88F7-963AF2937FC0}" presName="Name0" presStyleCnt="0">
        <dgm:presLayoutVars>
          <dgm:chMax val="7"/>
          <dgm:chPref val="7"/>
          <dgm:dir/>
        </dgm:presLayoutVars>
      </dgm:prSet>
      <dgm:spPr/>
      <dgm:t>
        <a:bodyPr/>
        <a:lstStyle/>
        <a:p>
          <a:endParaRPr lang="el-GR"/>
        </a:p>
      </dgm:t>
    </dgm:pt>
    <dgm:pt modelId="{31161598-2E99-4A25-BC74-17820376D112}" type="pres">
      <dgm:prSet presAssocID="{5296AD7C-A9EC-4F53-88F7-963AF2937FC0}" presName="Name1" presStyleCnt="0"/>
      <dgm:spPr/>
    </dgm:pt>
    <dgm:pt modelId="{E6E673D8-F68B-41EA-8896-0B02F6C9BD8A}" type="pres">
      <dgm:prSet presAssocID="{5296AD7C-A9EC-4F53-88F7-963AF2937FC0}" presName="cycle" presStyleCnt="0"/>
      <dgm:spPr/>
    </dgm:pt>
    <dgm:pt modelId="{9DE5BF74-F10D-4219-B273-AD31F3513AB6}" type="pres">
      <dgm:prSet presAssocID="{5296AD7C-A9EC-4F53-88F7-963AF2937FC0}" presName="srcNode" presStyleLbl="node1" presStyleIdx="0" presStyleCnt="6"/>
      <dgm:spPr/>
    </dgm:pt>
    <dgm:pt modelId="{51A75133-46DD-4A8D-8131-84FD498D41F3}" type="pres">
      <dgm:prSet presAssocID="{5296AD7C-A9EC-4F53-88F7-963AF2937FC0}" presName="conn" presStyleLbl="parChTrans1D2" presStyleIdx="0" presStyleCnt="1"/>
      <dgm:spPr/>
      <dgm:t>
        <a:bodyPr/>
        <a:lstStyle/>
        <a:p>
          <a:endParaRPr lang="el-GR"/>
        </a:p>
      </dgm:t>
    </dgm:pt>
    <dgm:pt modelId="{70DD336E-5E4C-4B70-8601-BF6004317DA2}" type="pres">
      <dgm:prSet presAssocID="{5296AD7C-A9EC-4F53-88F7-963AF2937FC0}" presName="extraNode" presStyleLbl="node1" presStyleIdx="0" presStyleCnt="6"/>
      <dgm:spPr/>
    </dgm:pt>
    <dgm:pt modelId="{8FBE2D77-5B0E-4A4D-86E3-A570288F89B0}" type="pres">
      <dgm:prSet presAssocID="{5296AD7C-A9EC-4F53-88F7-963AF2937FC0}" presName="dstNode" presStyleLbl="node1" presStyleIdx="0" presStyleCnt="6"/>
      <dgm:spPr/>
    </dgm:pt>
    <dgm:pt modelId="{A31A18A8-59AC-4D86-BCA3-418A794C19F0}" type="pres">
      <dgm:prSet presAssocID="{861E4FA4-E3F6-4F3C-8A69-42C4295CDA99}" presName="text_1" presStyleLbl="node1" presStyleIdx="0" presStyleCnt="6" custLinFactNeighborX="420" custLinFactNeighborY="4163">
        <dgm:presLayoutVars>
          <dgm:bulletEnabled val="1"/>
        </dgm:presLayoutVars>
      </dgm:prSet>
      <dgm:spPr/>
      <dgm:t>
        <a:bodyPr/>
        <a:lstStyle/>
        <a:p>
          <a:endParaRPr lang="el-GR"/>
        </a:p>
      </dgm:t>
    </dgm:pt>
    <dgm:pt modelId="{9CC5CFC4-0290-46C7-AA4D-9B8E27221D3E}" type="pres">
      <dgm:prSet presAssocID="{861E4FA4-E3F6-4F3C-8A69-42C4295CDA99}" presName="accent_1" presStyleCnt="0"/>
      <dgm:spPr/>
    </dgm:pt>
    <dgm:pt modelId="{CD04DB5F-7094-41F9-81F1-88451018A60C}" type="pres">
      <dgm:prSet presAssocID="{861E4FA4-E3F6-4F3C-8A69-42C4295CDA99}" presName="accentRepeatNode" presStyleLbl="solidFgAcc1" presStyleIdx="0" presStyleCnt="6"/>
      <dgm:spPr/>
    </dgm:pt>
    <dgm:pt modelId="{EBB3077A-C06A-4664-A3D5-109D31229CD9}" type="pres">
      <dgm:prSet presAssocID="{009380A0-004B-48AE-A4E7-A33E872F2BA5}" presName="text_2" presStyleLbl="node1" presStyleIdx="1" presStyleCnt="6">
        <dgm:presLayoutVars>
          <dgm:bulletEnabled val="1"/>
        </dgm:presLayoutVars>
      </dgm:prSet>
      <dgm:spPr/>
      <dgm:t>
        <a:bodyPr/>
        <a:lstStyle/>
        <a:p>
          <a:endParaRPr lang="el-GR"/>
        </a:p>
      </dgm:t>
    </dgm:pt>
    <dgm:pt modelId="{84BF26B4-04D1-41F5-8C48-E9151DF8C74C}" type="pres">
      <dgm:prSet presAssocID="{009380A0-004B-48AE-A4E7-A33E872F2BA5}" presName="accent_2" presStyleCnt="0"/>
      <dgm:spPr/>
    </dgm:pt>
    <dgm:pt modelId="{B2F7EF5A-42BA-456D-9233-CBB21F9DCF53}" type="pres">
      <dgm:prSet presAssocID="{009380A0-004B-48AE-A4E7-A33E872F2BA5}" presName="accentRepeatNode" presStyleLbl="solidFgAcc1" presStyleIdx="1" presStyleCnt="6"/>
      <dgm:spPr/>
    </dgm:pt>
    <dgm:pt modelId="{7CA5BEBE-59C9-4E31-AE2A-FCFA4454EA26}" type="pres">
      <dgm:prSet presAssocID="{AA566B66-1C37-40E1-AF4F-2B4C69430EC3}" presName="text_3" presStyleLbl="node1" presStyleIdx="2" presStyleCnt="6">
        <dgm:presLayoutVars>
          <dgm:bulletEnabled val="1"/>
        </dgm:presLayoutVars>
      </dgm:prSet>
      <dgm:spPr/>
      <dgm:t>
        <a:bodyPr/>
        <a:lstStyle/>
        <a:p>
          <a:endParaRPr lang="el-GR"/>
        </a:p>
      </dgm:t>
    </dgm:pt>
    <dgm:pt modelId="{8BA00056-6601-4FF0-88E7-30ED7F04484B}" type="pres">
      <dgm:prSet presAssocID="{AA566B66-1C37-40E1-AF4F-2B4C69430EC3}" presName="accent_3" presStyleCnt="0"/>
      <dgm:spPr/>
    </dgm:pt>
    <dgm:pt modelId="{7E36C8E2-AD4A-4124-9A77-AA7F0C9760F8}" type="pres">
      <dgm:prSet presAssocID="{AA566B66-1C37-40E1-AF4F-2B4C69430EC3}" presName="accentRepeatNode" presStyleLbl="solidFgAcc1" presStyleIdx="2" presStyleCnt="6"/>
      <dgm:spPr/>
    </dgm:pt>
    <dgm:pt modelId="{6FA290B4-CE31-4C75-BAA2-350581B5DFED}" type="pres">
      <dgm:prSet presAssocID="{1CA35AA6-2F22-4944-8CE3-B14B097F2CAB}" presName="text_4" presStyleLbl="node1" presStyleIdx="3" presStyleCnt="6">
        <dgm:presLayoutVars>
          <dgm:bulletEnabled val="1"/>
        </dgm:presLayoutVars>
      </dgm:prSet>
      <dgm:spPr/>
      <dgm:t>
        <a:bodyPr/>
        <a:lstStyle/>
        <a:p>
          <a:endParaRPr lang="el-GR"/>
        </a:p>
      </dgm:t>
    </dgm:pt>
    <dgm:pt modelId="{CF21CFFB-C29E-4C72-8BDB-01506C9DC67E}" type="pres">
      <dgm:prSet presAssocID="{1CA35AA6-2F22-4944-8CE3-B14B097F2CAB}" presName="accent_4" presStyleCnt="0"/>
      <dgm:spPr/>
    </dgm:pt>
    <dgm:pt modelId="{002ABF4F-09D0-48A9-9FA7-B93B606DD02F}" type="pres">
      <dgm:prSet presAssocID="{1CA35AA6-2F22-4944-8CE3-B14B097F2CAB}" presName="accentRepeatNode" presStyleLbl="solidFgAcc1" presStyleIdx="3" presStyleCnt="6"/>
      <dgm:spPr/>
    </dgm:pt>
    <dgm:pt modelId="{697F80A6-739E-46C1-B7A8-ABC1A3325588}" type="pres">
      <dgm:prSet presAssocID="{BCED0F91-A659-4C6D-B4C2-4EFDEAFA6470}" presName="text_5" presStyleLbl="node1" presStyleIdx="4" presStyleCnt="6">
        <dgm:presLayoutVars>
          <dgm:bulletEnabled val="1"/>
        </dgm:presLayoutVars>
      </dgm:prSet>
      <dgm:spPr/>
      <dgm:t>
        <a:bodyPr/>
        <a:lstStyle/>
        <a:p>
          <a:endParaRPr lang="el-GR"/>
        </a:p>
      </dgm:t>
    </dgm:pt>
    <dgm:pt modelId="{65CC507E-DACC-4665-9E0C-3F75217FCAD0}" type="pres">
      <dgm:prSet presAssocID="{BCED0F91-A659-4C6D-B4C2-4EFDEAFA6470}" presName="accent_5" presStyleCnt="0"/>
      <dgm:spPr/>
    </dgm:pt>
    <dgm:pt modelId="{989DC285-43AD-4630-A85E-5D9F5C5E6801}" type="pres">
      <dgm:prSet presAssocID="{BCED0F91-A659-4C6D-B4C2-4EFDEAFA6470}" presName="accentRepeatNode" presStyleLbl="solidFgAcc1" presStyleIdx="4" presStyleCnt="6"/>
      <dgm:spPr/>
    </dgm:pt>
    <dgm:pt modelId="{32002815-90B2-4E0F-9890-66D3FAE4E08F}" type="pres">
      <dgm:prSet presAssocID="{89F8A6F4-5B7B-4916-A231-B5D87ED62E39}" presName="text_6" presStyleLbl="node1" presStyleIdx="5" presStyleCnt="6">
        <dgm:presLayoutVars>
          <dgm:bulletEnabled val="1"/>
        </dgm:presLayoutVars>
      </dgm:prSet>
      <dgm:spPr/>
      <dgm:t>
        <a:bodyPr/>
        <a:lstStyle/>
        <a:p>
          <a:endParaRPr lang="el-GR"/>
        </a:p>
      </dgm:t>
    </dgm:pt>
    <dgm:pt modelId="{9F0C4B98-F563-45FB-9AF3-29A4CBCCACE6}" type="pres">
      <dgm:prSet presAssocID="{89F8A6F4-5B7B-4916-A231-B5D87ED62E39}" presName="accent_6" presStyleCnt="0"/>
      <dgm:spPr/>
    </dgm:pt>
    <dgm:pt modelId="{3B7CF105-8859-41CF-8500-898202B4DBBD}" type="pres">
      <dgm:prSet presAssocID="{89F8A6F4-5B7B-4916-A231-B5D87ED62E39}" presName="accentRepeatNode" presStyleLbl="solidFgAcc1" presStyleIdx="5" presStyleCnt="6"/>
      <dgm:spPr/>
    </dgm:pt>
  </dgm:ptLst>
  <dgm:cxnLst>
    <dgm:cxn modelId="{A2DBFAE1-EA05-4AB9-AF12-834F01FAE7F6}" type="presOf" srcId="{5296AD7C-A9EC-4F53-88F7-963AF2937FC0}" destId="{6AFD968A-4C7B-4949-BF4E-614DFCC27ED7}" srcOrd="0" destOrd="0" presId="urn:microsoft.com/office/officeart/2008/layout/VerticalCurvedList"/>
    <dgm:cxn modelId="{A28CEC12-8CF6-4487-8007-128A1CED7C92}" type="presOf" srcId="{BCED0F91-A659-4C6D-B4C2-4EFDEAFA6470}" destId="{697F80A6-739E-46C1-B7A8-ABC1A3325588}" srcOrd="0" destOrd="0" presId="urn:microsoft.com/office/officeart/2008/layout/VerticalCurvedList"/>
    <dgm:cxn modelId="{42A53D0C-9B95-48C2-8B30-DE473114B49C}" srcId="{5296AD7C-A9EC-4F53-88F7-963AF2937FC0}" destId="{AA566B66-1C37-40E1-AF4F-2B4C69430EC3}" srcOrd="2" destOrd="0" parTransId="{CE637B9D-821B-4A0E-AEE5-706EC8CB7FF6}" sibTransId="{DB3159B3-A07E-45C9-9DED-6402166F566F}"/>
    <dgm:cxn modelId="{4AEE7FA9-06C7-4119-8AF0-56C76F115C3E}" type="presOf" srcId="{89F8A6F4-5B7B-4916-A231-B5D87ED62E39}" destId="{32002815-90B2-4E0F-9890-66D3FAE4E08F}" srcOrd="0" destOrd="0" presId="urn:microsoft.com/office/officeart/2008/layout/VerticalCurvedList"/>
    <dgm:cxn modelId="{02853DA6-692F-414B-AACD-A6927E4B3825}" srcId="{5296AD7C-A9EC-4F53-88F7-963AF2937FC0}" destId="{89F8A6F4-5B7B-4916-A231-B5D87ED62E39}" srcOrd="5" destOrd="0" parTransId="{D47EB2B3-CA2D-4C02-9C49-6CEB51888425}" sibTransId="{28EB3569-C8AB-46B6-948C-AF34CB43C354}"/>
    <dgm:cxn modelId="{3539EE44-5257-4FDE-B624-0C5AD8CBC2BD}" srcId="{5296AD7C-A9EC-4F53-88F7-963AF2937FC0}" destId="{1CA35AA6-2F22-4944-8CE3-B14B097F2CAB}" srcOrd="3" destOrd="0" parTransId="{FE101BD6-3FEF-4DBF-B125-8A1861D0424D}" sibTransId="{A87EFFFA-D902-47DA-BAA7-FB236FA6C418}"/>
    <dgm:cxn modelId="{F085946F-D26C-4011-BD40-1975BEB19F79}" srcId="{5296AD7C-A9EC-4F53-88F7-963AF2937FC0}" destId="{861E4FA4-E3F6-4F3C-8A69-42C4295CDA99}" srcOrd="0" destOrd="0" parTransId="{3418EE03-848B-4816-A6D4-F51ED2AD9A29}" sibTransId="{42872792-1292-4646-B545-AB11FEC2B12A}"/>
    <dgm:cxn modelId="{11A4749A-F086-4B7C-846F-712DC457FB57}" srcId="{5296AD7C-A9EC-4F53-88F7-963AF2937FC0}" destId="{BCED0F91-A659-4C6D-B4C2-4EFDEAFA6470}" srcOrd="4" destOrd="0" parTransId="{7A128D80-C027-4BBF-80B2-7E8AAC36A026}" sibTransId="{05F8176C-BE16-46DB-96DE-9A37D859287F}"/>
    <dgm:cxn modelId="{4ACFE344-9866-48AE-AD94-E4BDF7D41FDC}" type="presOf" srcId="{861E4FA4-E3F6-4F3C-8A69-42C4295CDA99}" destId="{A31A18A8-59AC-4D86-BCA3-418A794C19F0}" srcOrd="0" destOrd="0" presId="urn:microsoft.com/office/officeart/2008/layout/VerticalCurvedList"/>
    <dgm:cxn modelId="{5123EC98-929A-470C-AB8E-CAB2E103F671}" type="presOf" srcId="{42872792-1292-4646-B545-AB11FEC2B12A}" destId="{51A75133-46DD-4A8D-8131-84FD498D41F3}" srcOrd="0" destOrd="0" presId="urn:microsoft.com/office/officeart/2008/layout/VerticalCurvedList"/>
    <dgm:cxn modelId="{CA7F1711-4D83-4890-8137-8AC269759AED}" type="presOf" srcId="{AA566B66-1C37-40E1-AF4F-2B4C69430EC3}" destId="{7CA5BEBE-59C9-4E31-AE2A-FCFA4454EA26}" srcOrd="0" destOrd="0" presId="urn:microsoft.com/office/officeart/2008/layout/VerticalCurvedList"/>
    <dgm:cxn modelId="{2C8B4120-C314-4375-BA60-9DCD860F5359}" type="presOf" srcId="{009380A0-004B-48AE-A4E7-A33E872F2BA5}" destId="{EBB3077A-C06A-4664-A3D5-109D31229CD9}" srcOrd="0" destOrd="0" presId="urn:microsoft.com/office/officeart/2008/layout/VerticalCurvedList"/>
    <dgm:cxn modelId="{A2658F25-1353-4EFC-A425-8AAD18C4D4E6}" srcId="{5296AD7C-A9EC-4F53-88F7-963AF2937FC0}" destId="{009380A0-004B-48AE-A4E7-A33E872F2BA5}" srcOrd="1" destOrd="0" parTransId="{20EFA9A1-A24C-45D5-8A60-4A5725FC7DA2}" sibTransId="{39D71728-8342-496E-A5B0-7758D6F5BECB}"/>
    <dgm:cxn modelId="{BDACB3F9-4F21-408D-B3B0-C9A022ABB373}" type="presOf" srcId="{1CA35AA6-2F22-4944-8CE3-B14B097F2CAB}" destId="{6FA290B4-CE31-4C75-BAA2-350581B5DFED}" srcOrd="0" destOrd="0" presId="urn:microsoft.com/office/officeart/2008/layout/VerticalCurvedList"/>
    <dgm:cxn modelId="{FDF22870-2617-463C-9F50-43FF1BB24D3F}" type="presParOf" srcId="{6AFD968A-4C7B-4949-BF4E-614DFCC27ED7}" destId="{31161598-2E99-4A25-BC74-17820376D112}" srcOrd="0" destOrd="0" presId="urn:microsoft.com/office/officeart/2008/layout/VerticalCurvedList"/>
    <dgm:cxn modelId="{4362D089-B618-4FAE-8F75-A1EC6D20E26E}" type="presParOf" srcId="{31161598-2E99-4A25-BC74-17820376D112}" destId="{E6E673D8-F68B-41EA-8896-0B02F6C9BD8A}" srcOrd="0" destOrd="0" presId="urn:microsoft.com/office/officeart/2008/layout/VerticalCurvedList"/>
    <dgm:cxn modelId="{363B4A6D-FC81-4C23-8592-490A801B5CC7}" type="presParOf" srcId="{E6E673D8-F68B-41EA-8896-0B02F6C9BD8A}" destId="{9DE5BF74-F10D-4219-B273-AD31F3513AB6}" srcOrd="0" destOrd="0" presId="urn:microsoft.com/office/officeart/2008/layout/VerticalCurvedList"/>
    <dgm:cxn modelId="{27AB6EB4-168D-4E6B-908C-A651B37581B2}" type="presParOf" srcId="{E6E673D8-F68B-41EA-8896-0B02F6C9BD8A}" destId="{51A75133-46DD-4A8D-8131-84FD498D41F3}" srcOrd="1" destOrd="0" presId="urn:microsoft.com/office/officeart/2008/layout/VerticalCurvedList"/>
    <dgm:cxn modelId="{78110CEE-952E-4608-90EB-CBA4164C438A}" type="presParOf" srcId="{E6E673D8-F68B-41EA-8896-0B02F6C9BD8A}" destId="{70DD336E-5E4C-4B70-8601-BF6004317DA2}" srcOrd="2" destOrd="0" presId="urn:microsoft.com/office/officeart/2008/layout/VerticalCurvedList"/>
    <dgm:cxn modelId="{EF627A9C-2CB1-4674-893A-9C2260D86DC6}" type="presParOf" srcId="{E6E673D8-F68B-41EA-8896-0B02F6C9BD8A}" destId="{8FBE2D77-5B0E-4A4D-86E3-A570288F89B0}" srcOrd="3" destOrd="0" presId="urn:microsoft.com/office/officeart/2008/layout/VerticalCurvedList"/>
    <dgm:cxn modelId="{4FB15A2B-1A6D-4189-9CEF-CC0E1F8E3294}" type="presParOf" srcId="{31161598-2E99-4A25-BC74-17820376D112}" destId="{A31A18A8-59AC-4D86-BCA3-418A794C19F0}" srcOrd="1" destOrd="0" presId="urn:microsoft.com/office/officeart/2008/layout/VerticalCurvedList"/>
    <dgm:cxn modelId="{395F517D-374E-40B4-A11E-E86B4E865941}" type="presParOf" srcId="{31161598-2E99-4A25-BC74-17820376D112}" destId="{9CC5CFC4-0290-46C7-AA4D-9B8E27221D3E}" srcOrd="2" destOrd="0" presId="urn:microsoft.com/office/officeart/2008/layout/VerticalCurvedList"/>
    <dgm:cxn modelId="{0A502258-E554-4D10-85DB-CBB0B2F394F0}" type="presParOf" srcId="{9CC5CFC4-0290-46C7-AA4D-9B8E27221D3E}" destId="{CD04DB5F-7094-41F9-81F1-88451018A60C}" srcOrd="0" destOrd="0" presId="urn:microsoft.com/office/officeart/2008/layout/VerticalCurvedList"/>
    <dgm:cxn modelId="{A00A8970-18EA-4650-AF51-CE229ACCD761}" type="presParOf" srcId="{31161598-2E99-4A25-BC74-17820376D112}" destId="{EBB3077A-C06A-4664-A3D5-109D31229CD9}" srcOrd="3" destOrd="0" presId="urn:microsoft.com/office/officeart/2008/layout/VerticalCurvedList"/>
    <dgm:cxn modelId="{C4073B6A-8DC8-43BC-910D-6163F4AF07FB}" type="presParOf" srcId="{31161598-2E99-4A25-BC74-17820376D112}" destId="{84BF26B4-04D1-41F5-8C48-E9151DF8C74C}" srcOrd="4" destOrd="0" presId="urn:microsoft.com/office/officeart/2008/layout/VerticalCurvedList"/>
    <dgm:cxn modelId="{93E2249A-BCE7-4BBA-B18A-0AEC13BCC8F0}" type="presParOf" srcId="{84BF26B4-04D1-41F5-8C48-E9151DF8C74C}" destId="{B2F7EF5A-42BA-456D-9233-CBB21F9DCF53}" srcOrd="0" destOrd="0" presId="urn:microsoft.com/office/officeart/2008/layout/VerticalCurvedList"/>
    <dgm:cxn modelId="{DBFB267E-5E07-4B9A-969B-4FFDF87EF031}" type="presParOf" srcId="{31161598-2E99-4A25-BC74-17820376D112}" destId="{7CA5BEBE-59C9-4E31-AE2A-FCFA4454EA26}" srcOrd="5" destOrd="0" presId="urn:microsoft.com/office/officeart/2008/layout/VerticalCurvedList"/>
    <dgm:cxn modelId="{286075A5-8607-4975-BBD8-99C7741E1116}" type="presParOf" srcId="{31161598-2E99-4A25-BC74-17820376D112}" destId="{8BA00056-6601-4FF0-88E7-30ED7F04484B}" srcOrd="6" destOrd="0" presId="urn:microsoft.com/office/officeart/2008/layout/VerticalCurvedList"/>
    <dgm:cxn modelId="{B630AB61-98EE-4E22-AE64-72F287C3D0E7}" type="presParOf" srcId="{8BA00056-6601-4FF0-88E7-30ED7F04484B}" destId="{7E36C8E2-AD4A-4124-9A77-AA7F0C9760F8}" srcOrd="0" destOrd="0" presId="urn:microsoft.com/office/officeart/2008/layout/VerticalCurvedList"/>
    <dgm:cxn modelId="{1D01B8C7-AD38-438E-BA7F-7BBC4D762050}" type="presParOf" srcId="{31161598-2E99-4A25-BC74-17820376D112}" destId="{6FA290B4-CE31-4C75-BAA2-350581B5DFED}" srcOrd="7" destOrd="0" presId="urn:microsoft.com/office/officeart/2008/layout/VerticalCurvedList"/>
    <dgm:cxn modelId="{23F1BCB8-137A-410A-890C-5C96B1DCBDA4}" type="presParOf" srcId="{31161598-2E99-4A25-BC74-17820376D112}" destId="{CF21CFFB-C29E-4C72-8BDB-01506C9DC67E}" srcOrd="8" destOrd="0" presId="urn:microsoft.com/office/officeart/2008/layout/VerticalCurvedList"/>
    <dgm:cxn modelId="{BB6C103E-78AA-4BAD-8888-FC30567A5FA5}" type="presParOf" srcId="{CF21CFFB-C29E-4C72-8BDB-01506C9DC67E}" destId="{002ABF4F-09D0-48A9-9FA7-B93B606DD02F}" srcOrd="0" destOrd="0" presId="urn:microsoft.com/office/officeart/2008/layout/VerticalCurvedList"/>
    <dgm:cxn modelId="{E9939BA2-0B22-4A4B-BC71-2A0A11FF4722}" type="presParOf" srcId="{31161598-2E99-4A25-BC74-17820376D112}" destId="{697F80A6-739E-46C1-B7A8-ABC1A3325588}" srcOrd="9" destOrd="0" presId="urn:microsoft.com/office/officeart/2008/layout/VerticalCurvedList"/>
    <dgm:cxn modelId="{0A0B2B1E-0CBB-4FCC-87BC-3BEDF72FDBD3}" type="presParOf" srcId="{31161598-2E99-4A25-BC74-17820376D112}" destId="{65CC507E-DACC-4665-9E0C-3F75217FCAD0}" srcOrd="10" destOrd="0" presId="urn:microsoft.com/office/officeart/2008/layout/VerticalCurvedList"/>
    <dgm:cxn modelId="{670ADD96-85FE-4E34-A51F-64CA29581722}" type="presParOf" srcId="{65CC507E-DACC-4665-9E0C-3F75217FCAD0}" destId="{989DC285-43AD-4630-A85E-5D9F5C5E6801}" srcOrd="0" destOrd="0" presId="urn:microsoft.com/office/officeart/2008/layout/VerticalCurvedList"/>
    <dgm:cxn modelId="{E243C463-5BDD-4D61-88C2-CD16EE5A89AC}" type="presParOf" srcId="{31161598-2E99-4A25-BC74-17820376D112}" destId="{32002815-90B2-4E0F-9890-66D3FAE4E08F}" srcOrd="11" destOrd="0" presId="urn:microsoft.com/office/officeart/2008/layout/VerticalCurvedList"/>
    <dgm:cxn modelId="{52975BFC-C806-4836-AF8E-53855D41B8A5}" type="presParOf" srcId="{31161598-2E99-4A25-BC74-17820376D112}" destId="{9F0C4B98-F563-45FB-9AF3-29A4CBCCACE6}" srcOrd="12" destOrd="0" presId="urn:microsoft.com/office/officeart/2008/layout/VerticalCurvedList"/>
    <dgm:cxn modelId="{8E9EA5D4-0590-4F34-9B1A-C6EF616C1C2F}" type="presParOf" srcId="{9F0C4B98-F563-45FB-9AF3-29A4CBCCACE6}" destId="{3B7CF105-8859-41CF-8500-898202B4DB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75133-46DD-4A8D-8131-84FD498D41F3}">
      <dsp:nvSpPr>
        <dsp:cNvPr id="0" name=""/>
        <dsp:cNvSpPr/>
      </dsp:nvSpPr>
      <dsp:spPr>
        <a:xfrm>
          <a:off x="-5820451" y="-890810"/>
          <a:ext cx="6929353" cy="6929353"/>
        </a:xfrm>
        <a:prstGeom prst="blockArc">
          <a:avLst>
            <a:gd name="adj1" fmla="val 18900000"/>
            <a:gd name="adj2" fmla="val 2700000"/>
            <a:gd name="adj3" fmla="val 31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1A18A8-59AC-4D86-BCA3-418A794C19F0}">
      <dsp:nvSpPr>
        <dsp:cNvPr id="0" name=""/>
        <dsp:cNvSpPr/>
      </dsp:nvSpPr>
      <dsp:spPr>
        <a:xfrm>
          <a:off x="444373" y="293641"/>
          <a:ext cx="7439368"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kern="1200" dirty="0"/>
            <a:t>Unintended, </a:t>
          </a:r>
          <a:r>
            <a:rPr lang="en-US" sz="1600" kern="1200" dirty="0" smtClean="0"/>
            <a:t>unfavorable </a:t>
          </a:r>
          <a:r>
            <a:rPr lang="en-US" sz="1600" kern="1200" dirty="0"/>
            <a:t>reaction in animals to a veterinary or human medicine</a:t>
          </a:r>
          <a:endParaRPr lang="en-GB" sz="1600" kern="1200" dirty="0"/>
        </a:p>
      </dsp:txBody>
      <dsp:txXfrm>
        <a:off x="444373" y="293641"/>
        <a:ext cx="7439368" cy="541953"/>
      </dsp:txXfrm>
    </dsp:sp>
    <dsp:sp modelId="{CD04DB5F-7094-41F9-81F1-88451018A60C}">
      <dsp:nvSpPr>
        <dsp:cNvPr id="0" name=""/>
        <dsp:cNvSpPr/>
      </dsp:nvSpPr>
      <dsp:spPr>
        <a:xfrm>
          <a:off x="74407" y="203335"/>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B3077A-C06A-4664-A3D5-109D31229CD9}">
      <dsp:nvSpPr>
        <dsp:cNvPr id="0" name=""/>
        <dsp:cNvSpPr/>
      </dsp:nvSpPr>
      <dsp:spPr>
        <a:xfrm>
          <a:off x="858921" y="1083906"/>
          <a:ext cx="6993575"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b="1" kern="1200" dirty="0"/>
            <a:t>Lack of efficacy </a:t>
          </a:r>
          <a:r>
            <a:rPr lang="en-US" sz="1600" kern="1200" dirty="0"/>
            <a:t>of a veterinary medicine </a:t>
          </a:r>
          <a:endParaRPr lang="en-GB" sz="1600" kern="1200" dirty="0"/>
        </a:p>
      </dsp:txBody>
      <dsp:txXfrm>
        <a:off x="858921" y="1083906"/>
        <a:ext cx="6993575" cy="541953"/>
      </dsp:txXfrm>
    </dsp:sp>
    <dsp:sp modelId="{B2F7EF5A-42BA-456D-9233-CBB21F9DCF53}">
      <dsp:nvSpPr>
        <dsp:cNvPr id="0" name=""/>
        <dsp:cNvSpPr/>
      </dsp:nvSpPr>
      <dsp:spPr>
        <a:xfrm>
          <a:off x="520201" y="1016162"/>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A5BEBE-59C9-4E31-AE2A-FCFA4454EA26}">
      <dsp:nvSpPr>
        <dsp:cNvPr id="0" name=""/>
        <dsp:cNvSpPr/>
      </dsp:nvSpPr>
      <dsp:spPr>
        <a:xfrm>
          <a:off x="1062772" y="1896733"/>
          <a:ext cx="6789724"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kern="1200" dirty="0"/>
            <a:t>Any </a:t>
          </a:r>
          <a:r>
            <a:rPr lang="en-US" sz="1600" b="1" u="sng" kern="1200" dirty="0">
              <a:solidFill>
                <a:schemeClr val="tx1"/>
              </a:solidFill>
            </a:rPr>
            <a:t>environmental</a:t>
          </a:r>
          <a:r>
            <a:rPr lang="en-US" sz="1600" kern="1200" dirty="0"/>
            <a:t> incidents after applying a veterinary medicine</a:t>
          </a:r>
        </a:p>
      </dsp:txBody>
      <dsp:txXfrm>
        <a:off x="1062772" y="1896733"/>
        <a:ext cx="6789724" cy="541953"/>
      </dsp:txXfrm>
    </dsp:sp>
    <dsp:sp modelId="{7E36C8E2-AD4A-4124-9A77-AA7F0C9760F8}">
      <dsp:nvSpPr>
        <dsp:cNvPr id="0" name=""/>
        <dsp:cNvSpPr/>
      </dsp:nvSpPr>
      <dsp:spPr>
        <a:xfrm>
          <a:off x="724051" y="1828989"/>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A290B4-CE31-4C75-BAA2-350581B5DFED}">
      <dsp:nvSpPr>
        <dsp:cNvPr id="0" name=""/>
        <dsp:cNvSpPr/>
      </dsp:nvSpPr>
      <dsp:spPr>
        <a:xfrm>
          <a:off x="1062772" y="2709045"/>
          <a:ext cx="6789724"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kern="1200" dirty="0"/>
            <a:t>Any noxious reaction to </a:t>
          </a:r>
          <a:r>
            <a:rPr lang="en-US" sz="1600" b="1" u="sng" kern="1200" dirty="0">
              <a:solidFill>
                <a:schemeClr val="tx1"/>
              </a:solidFill>
            </a:rPr>
            <a:t>humans</a:t>
          </a:r>
        </a:p>
      </dsp:txBody>
      <dsp:txXfrm>
        <a:off x="1062772" y="2709045"/>
        <a:ext cx="6789724" cy="541953"/>
      </dsp:txXfrm>
    </dsp:sp>
    <dsp:sp modelId="{002ABF4F-09D0-48A9-9FA7-B93B606DD02F}">
      <dsp:nvSpPr>
        <dsp:cNvPr id="0" name=""/>
        <dsp:cNvSpPr/>
      </dsp:nvSpPr>
      <dsp:spPr>
        <a:xfrm>
          <a:off x="724051" y="2641301"/>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7F80A6-739E-46C1-B7A8-ABC1A3325588}">
      <dsp:nvSpPr>
        <dsp:cNvPr id="0" name=""/>
        <dsp:cNvSpPr/>
      </dsp:nvSpPr>
      <dsp:spPr>
        <a:xfrm>
          <a:off x="858921" y="3521873"/>
          <a:ext cx="6993575"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kern="1200" dirty="0"/>
            <a:t>Exceeding the MRL when withdrawal period was respected</a:t>
          </a:r>
        </a:p>
      </dsp:txBody>
      <dsp:txXfrm>
        <a:off x="858921" y="3521873"/>
        <a:ext cx="6993575" cy="541953"/>
      </dsp:txXfrm>
    </dsp:sp>
    <dsp:sp modelId="{989DC285-43AD-4630-A85E-5D9F5C5E6801}">
      <dsp:nvSpPr>
        <dsp:cNvPr id="0" name=""/>
        <dsp:cNvSpPr/>
      </dsp:nvSpPr>
      <dsp:spPr>
        <a:xfrm>
          <a:off x="520201" y="3454128"/>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002815-90B2-4E0F-9890-66D3FAE4E08F}">
      <dsp:nvSpPr>
        <dsp:cNvPr id="0" name=""/>
        <dsp:cNvSpPr/>
      </dsp:nvSpPr>
      <dsp:spPr>
        <a:xfrm>
          <a:off x="413128" y="4334700"/>
          <a:ext cx="7439368"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n-US" sz="1600" kern="1200" dirty="0"/>
            <a:t>Any suspected transmission of an infectious agent via the medicine</a:t>
          </a:r>
        </a:p>
      </dsp:txBody>
      <dsp:txXfrm>
        <a:off x="413128" y="4334700"/>
        <a:ext cx="7439368" cy="541953"/>
      </dsp:txXfrm>
    </dsp:sp>
    <dsp:sp modelId="{3B7CF105-8859-41CF-8500-898202B4DBBD}">
      <dsp:nvSpPr>
        <dsp:cNvPr id="0" name=""/>
        <dsp:cNvSpPr/>
      </dsp:nvSpPr>
      <dsp:spPr>
        <a:xfrm>
          <a:off x="74407" y="4266955"/>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F077A1E-3FCC-4012-A166-DC12CA065424}" type="datetimeFigureOut">
              <a:rPr lang="es-ES" smtClean="0"/>
              <a:t>19/01/2025</a:t>
            </a:fld>
            <a:endParaRPr lang="es-ES"/>
          </a:p>
        </p:txBody>
      </p:sp>
      <p:sp>
        <p:nvSpPr>
          <p:cNvPr id="4" name="Slide Image Placeholder 3"/>
          <p:cNvSpPr>
            <a:spLocks noGrp="1" noRot="1" noChangeAspect="1"/>
          </p:cNvSpPr>
          <p:nvPr>
            <p:ph type="sldImg" idx="2"/>
          </p:nvPr>
        </p:nvSpPr>
        <p:spPr>
          <a:xfrm>
            <a:off x="4038600" y="858838"/>
            <a:ext cx="4114800" cy="231933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1219200" y="3306763"/>
            <a:ext cx="9753600" cy="2705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6526213"/>
            <a:ext cx="5283200" cy="3444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6905625" y="6526213"/>
            <a:ext cx="5283200" cy="344487"/>
          </a:xfrm>
          <a:prstGeom prst="rect">
            <a:avLst/>
          </a:prstGeom>
        </p:spPr>
        <p:txBody>
          <a:bodyPr vert="horz" lIns="91440" tIns="45720" rIns="91440" bIns="45720" rtlCol="0" anchor="b"/>
          <a:lstStyle>
            <a:lvl1pPr algn="r">
              <a:defRPr sz="1200"/>
            </a:lvl1pPr>
          </a:lstStyle>
          <a:p>
            <a:fld id="{67D969EE-8504-40E2-BDC7-DADBB7B68133}" type="slidenum">
              <a:rPr lang="es-ES" smtClean="0"/>
              <a:t>‹#›</a:t>
            </a:fld>
            <a:endParaRPr lang="es-ES"/>
          </a:p>
        </p:txBody>
      </p:sp>
    </p:spTree>
    <p:extLst>
      <p:ext uri="{BB962C8B-B14F-4D97-AF65-F5344CB8AC3E}">
        <p14:creationId xmlns:p14="http://schemas.microsoft.com/office/powerpoint/2010/main" val="4191136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D0D8A8-D8AA-4DF4-A8EE-1A55507FC33C}" type="slidenum">
              <a:rPr lang="en-GB" smtClean="0"/>
              <a:t>2</a:t>
            </a:fld>
            <a:endParaRPr lang="en-GB"/>
          </a:p>
        </p:txBody>
      </p:sp>
    </p:spTree>
    <p:extLst>
      <p:ext uri="{BB962C8B-B14F-4D97-AF65-F5344CB8AC3E}">
        <p14:creationId xmlns:p14="http://schemas.microsoft.com/office/powerpoint/2010/main" val="1529027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867164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32017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355254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7D969EE-8504-40E2-BDC7-DADBB7B68133}" type="slidenum">
              <a:rPr lang="es-ES" smtClean="0"/>
              <a:t>19</a:t>
            </a:fld>
            <a:endParaRPr lang="es-ES"/>
          </a:p>
        </p:txBody>
      </p:sp>
    </p:spTree>
    <p:extLst>
      <p:ext uri="{BB962C8B-B14F-4D97-AF65-F5344CB8AC3E}">
        <p14:creationId xmlns:p14="http://schemas.microsoft.com/office/powerpoint/2010/main" val="83653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7D969EE-8504-40E2-BDC7-DADBB7B68133}" type="slidenum">
              <a:rPr lang="es-ES" smtClean="0"/>
              <a:t>4</a:t>
            </a:fld>
            <a:endParaRPr lang="es-ES"/>
          </a:p>
        </p:txBody>
      </p:sp>
    </p:spTree>
    <p:extLst>
      <p:ext uri="{BB962C8B-B14F-4D97-AF65-F5344CB8AC3E}">
        <p14:creationId xmlns:p14="http://schemas.microsoft.com/office/powerpoint/2010/main" val="134729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55D0D8A8-D8AA-4DF4-A8EE-1A55507FC33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2715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27987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7</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3837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RUNNING OUT OF TIME, THIS SLIDE CAN BE HIDDEN</a:t>
            </a:r>
            <a:endParaRPr lang="en-GB" dirty="0"/>
          </a:p>
          <a:p>
            <a:endParaRPr lang="en-GB" dirty="0"/>
          </a:p>
        </p:txBody>
      </p:sp>
      <p:sp>
        <p:nvSpPr>
          <p:cNvPr id="4" name="Slide Number Placeholder 3"/>
          <p:cNvSpPr>
            <a:spLocks noGrp="1"/>
          </p:cNvSpPr>
          <p:nvPr>
            <p:ph type="sldNum" sz="quarter" idx="5"/>
          </p:nvPr>
        </p:nvSpPr>
        <p:spPr/>
        <p:txBody>
          <a:bodyPr/>
          <a:lstStyle/>
          <a:p>
            <a:fld id="{67D969EE-8504-40E2-BDC7-DADBB7B68133}" type="slidenum">
              <a:rPr lang="es-ES" smtClean="0"/>
              <a:t>8</a:t>
            </a:fld>
            <a:endParaRPr lang="es-ES"/>
          </a:p>
        </p:txBody>
      </p:sp>
    </p:spTree>
    <p:extLst>
      <p:ext uri="{BB962C8B-B14F-4D97-AF65-F5344CB8AC3E}">
        <p14:creationId xmlns:p14="http://schemas.microsoft.com/office/powerpoint/2010/main" val="251721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RUNNING OUT OF TIME, THIS SLIDE CAN BE HIDDEN</a:t>
            </a:r>
            <a:endParaRPr lang="en-GB" dirty="0"/>
          </a:p>
          <a:p>
            <a:endParaRPr lang="en-GB" dirty="0"/>
          </a:p>
        </p:txBody>
      </p:sp>
      <p:sp>
        <p:nvSpPr>
          <p:cNvPr id="4" name="Slide Number Placeholder 3"/>
          <p:cNvSpPr>
            <a:spLocks noGrp="1"/>
          </p:cNvSpPr>
          <p:nvPr>
            <p:ph type="sldNum" sz="quarter" idx="5"/>
          </p:nvPr>
        </p:nvSpPr>
        <p:spPr/>
        <p:txBody>
          <a:bodyPr/>
          <a:lstStyle/>
          <a:p>
            <a:fld id="{67D969EE-8504-40E2-BDC7-DADBB7B68133}" type="slidenum">
              <a:rPr lang="es-ES" smtClean="0"/>
              <a:t>9</a:t>
            </a:fld>
            <a:endParaRPr lang="es-ES"/>
          </a:p>
        </p:txBody>
      </p:sp>
    </p:spTree>
    <p:extLst>
      <p:ext uri="{BB962C8B-B14F-4D97-AF65-F5344CB8AC3E}">
        <p14:creationId xmlns:p14="http://schemas.microsoft.com/office/powerpoint/2010/main" val="144132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5D0D8A8-D8AA-4DF4-A8EE-1A55507FC33C}" type="slidenum">
              <a:rPr lang="en-GB" smtClean="0"/>
              <a:t>12</a:t>
            </a:fld>
            <a:endParaRPr lang="en-GB"/>
          </a:p>
        </p:txBody>
      </p:sp>
    </p:spTree>
    <p:extLst>
      <p:ext uri="{BB962C8B-B14F-4D97-AF65-F5344CB8AC3E}">
        <p14:creationId xmlns:p14="http://schemas.microsoft.com/office/powerpoint/2010/main" val="183884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B7EF4CE-A503-4E65-986B-A5ECC6ED22A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260149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8.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7.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0.png"/><Relationship Id="rId10" Type="http://schemas.openxmlformats.org/officeDocument/2006/relationships/image" Target="../media/image46.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cid:image004.jpg@01D9F6A4.3DC88080" TargetMode="External"/><Relationship Id="rId10" Type="http://schemas.openxmlformats.org/officeDocument/2006/relationships/image" Target="../media/image18.png"/><Relationship Id="rId4" Type="http://schemas.openxmlformats.org/officeDocument/2006/relationships/image" Target="../media/image13.jpeg"/><Relationship Id="rId9" Type="http://schemas.openxmlformats.org/officeDocument/2006/relationships/image" Target="../media/image17.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23.png"/><Relationship Id="rId12" Type="http://schemas.openxmlformats.org/officeDocument/2006/relationships/image" Target="../media/image27.jpe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png"/><Relationship Id="rId9"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Master" Target="../slideMasters/slideMaster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9.png"/><Relationship Id="rId4" Type="http://schemas.openxmlformats.org/officeDocument/2006/relationships/image" Target="../media/image3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8560"/>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87950"/>
            <a:ext cx="8712200" cy="1677670"/>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7682"/>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7682"/>
            <a:ext cx="1746000" cy="174600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61761"/>
            <a:ext cx="1105152" cy="1181369"/>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2" y="2214195"/>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86413"/>
            <a:ext cx="7874000" cy="781632"/>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402744"/>
            <a:ext cx="2971800" cy="37108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605462"/>
            <a:ext cx="3022600" cy="797281"/>
          </a:xfrm>
          <a:prstGeom prst="rect">
            <a:avLst/>
          </a:prstGeom>
          <a:noFill/>
          <a:ln>
            <a:noFill/>
          </a:ln>
        </p:spPr>
      </p:pic>
    </p:spTree>
    <p:extLst>
      <p:ext uri="{BB962C8B-B14F-4D97-AF65-F5344CB8AC3E}">
        <p14:creationId xmlns:p14="http://schemas.microsoft.com/office/powerpoint/2010/main" val="233806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0"/>
            <a:ext cx="5105400" cy="68706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606"/>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1150"/>
            <a:ext cx="608614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4" y="859216"/>
            <a:ext cx="426085" cy="294577"/>
          </a:xfrm>
          <a:prstGeom prst="rect">
            <a:avLst/>
          </a:prstGeom>
        </p:spPr>
      </p:pic>
    </p:spTree>
    <p:extLst>
      <p:ext uri="{BB962C8B-B14F-4D97-AF65-F5344CB8AC3E}">
        <p14:creationId xmlns:p14="http://schemas.microsoft.com/office/powerpoint/2010/main" val="26830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82679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63"/>
            <a:ext cx="1166832" cy="2216150"/>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4113"/>
            <a:ext cx="5105400" cy="5716587"/>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09173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27"/>
            <a:ext cx="1740296" cy="3468560"/>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3" y="1734990"/>
            <a:ext cx="3469745" cy="17322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5634"/>
            <a:ext cx="1105152" cy="118136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1" y="2162432"/>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6688"/>
            <a:ext cx="3488650" cy="781632"/>
          </a:xfrm>
          <a:prstGeom prst="rect">
            <a:avLst/>
          </a:prstGeom>
        </p:spPr>
        <p:txBody>
          <a:bodyPr/>
          <a:lstStyle>
            <a:lvl1pPr>
              <a:defRPr sz="4800"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09" y="5763684"/>
            <a:ext cx="3418791" cy="872066"/>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63684"/>
            <a:ext cx="5350796" cy="63322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82587"/>
            <a:ext cx="1756206" cy="1716761"/>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96906"/>
            <a:ext cx="3352800" cy="369332"/>
          </a:xfrm>
          <a:prstGeom prst="rect">
            <a:avLst/>
          </a:prstGeom>
          <a:noFill/>
        </p:spPr>
        <p:txBody>
          <a:bodyPr wrap="square" rtlCol="0">
            <a:spAutoFit/>
          </a:bodyPr>
          <a:lstStyle/>
          <a:p>
            <a:r>
              <a:rPr lang="en-GB" dirty="0">
                <a:latin typeface="EC Square Sans Pro" panose="020B0506040000020004" pitchFamily="34" charset="0"/>
                <a:hlinkClick r:id="rId17"/>
              </a:rPr>
              <a:t>www.amrfvtraining.eu</a:t>
            </a:r>
            <a:r>
              <a:rPr lang="en-GB" dirty="0">
                <a:latin typeface="EC Square Sans Pro" panose="020B0506040000020004" pitchFamily="34" charset="0"/>
              </a:rPr>
              <a:t>  </a:t>
            </a:r>
          </a:p>
        </p:txBody>
      </p:sp>
    </p:spTree>
    <p:extLst>
      <p:ext uri="{BB962C8B-B14F-4D97-AF65-F5344CB8AC3E}">
        <p14:creationId xmlns:p14="http://schemas.microsoft.com/office/powerpoint/2010/main" val="16167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142017" cy="602615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623"/>
            <a:ext cx="2149620" cy="954357"/>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20247"/>
            <a:ext cx="4495800" cy="323855"/>
          </a:xfrm>
          <a:prstGeom prst="rect">
            <a:avLst/>
          </a:prstGeom>
        </p:spPr>
        <p:txBody>
          <a:bodyPr/>
          <a:lstStyle>
            <a:lvl1pPr>
              <a:defRPr sz="1400">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8943"/>
            <a:ext cx="6044986" cy="1477328"/>
          </a:xfrm>
          <a:prstGeom prst="rect">
            <a:avLst/>
          </a:prstGeom>
          <a:noFill/>
        </p:spPr>
        <p:txBody>
          <a:bodyPr wrap="square" rtlCol="0">
            <a:spAutoFit/>
          </a:bodyPr>
          <a:lstStyle/>
          <a:p>
            <a:pPr algn="l"/>
            <a:r>
              <a:rPr lang="en-GB" sz="2400" noProof="0" dirty="0">
                <a:solidFill>
                  <a:srgbClr val="003399"/>
                </a:solidFill>
                <a:latin typeface="EC Square Sans Pro" panose="020B0506040000020004" pitchFamily="34" charset="0"/>
              </a:rPr>
              <a:t>Hands-on Training for Farmers and Veterinarians: New measures to fight antimicrobial resistance</a:t>
            </a:r>
          </a:p>
          <a:p>
            <a:endParaRPr lang="es-ES"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4944"/>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8" y="1"/>
            <a:ext cx="546569" cy="109483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0" y="6163744"/>
            <a:ext cx="2338705" cy="577850"/>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1" y="6212610"/>
            <a:ext cx="471757" cy="498869"/>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83101"/>
            <a:ext cx="347040" cy="428378"/>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3" y="6413241"/>
            <a:ext cx="444645" cy="298238"/>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27744"/>
            <a:ext cx="300184" cy="283735"/>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69106"/>
            <a:ext cx="325466" cy="342373"/>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92569"/>
            <a:ext cx="208231" cy="218910"/>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300126"/>
            <a:ext cx="574476" cy="4113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0" y="0"/>
            <a:ext cx="6093675" cy="4445005"/>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34288"/>
            <a:ext cx="1236412" cy="123641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4" y="4438510"/>
            <a:ext cx="1242631"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34288"/>
            <a:ext cx="1236412" cy="123641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716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716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716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8510"/>
            <a:ext cx="1233122" cy="2432190"/>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45005"/>
            <a:ext cx="1223010" cy="1212850"/>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50725"/>
            <a:ext cx="1221740"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6950"/>
            <a:ext cx="1073624" cy="96313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25950"/>
            <a:ext cx="1224979" cy="1231900"/>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8052"/>
            <a:ext cx="2223512" cy="987162"/>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7" y="158750"/>
            <a:ext cx="658385" cy="703791"/>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46528"/>
            <a:ext cx="490696" cy="60570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8" y="337795"/>
            <a:ext cx="612979" cy="423788"/>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3" y="285033"/>
            <a:ext cx="552437" cy="522167"/>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49" y="5951076"/>
            <a:ext cx="590369" cy="621037"/>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8539"/>
            <a:ext cx="454410" cy="477712"/>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5" y="5951076"/>
            <a:ext cx="825311" cy="601153"/>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6324"/>
            <a:ext cx="4495800" cy="1430337"/>
          </a:xfrm>
          <a:prstGeom prst="rect">
            <a:avLst/>
          </a:prstGeom>
        </p:spPr>
        <p:txBody>
          <a:bodyPr/>
          <a:lstStyle>
            <a:lvl1pPr>
              <a:defRPr sz="3200">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102095"/>
            <a:ext cx="4495800" cy="323855"/>
          </a:xfrm>
          <a:prstGeom prst="rect">
            <a:avLst/>
          </a:prstGeom>
        </p:spPr>
        <p:txBody>
          <a:bodyPr/>
          <a:lstStyle>
            <a:lvl1pPr>
              <a:defRPr sz="1400">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0" y="6181329"/>
            <a:ext cx="2567305" cy="560264"/>
          </a:xfrm>
          <a:prstGeom prst="rect">
            <a:avLst/>
          </a:prstGeom>
          <a:noFill/>
          <a:ln>
            <a:noFill/>
          </a:ln>
        </p:spPr>
      </p:pic>
    </p:spTree>
    <p:extLst>
      <p:ext uri="{BB962C8B-B14F-4D97-AF65-F5344CB8AC3E}">
        <p14:creationId xmlns:p14="http://schemas.microsoft.com/office/powerpoint/2010/main" val="41799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0" y="0"/>
            <a:ext cx="12190095" cy="133349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0" y="1346198"/>
            <a:ext cx="12190095" cy="551180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3500"/>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210"/>
            <a:ext cx="1364472" cy="2630360"/>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3550"/>
            <a:ext cx="9677400" cy="6096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6599"/>
            <a:ext cx="9677400" cy="4191000"/>
          </a:xfrm>
          <a:prstGeom prst="rect">
            <a:avLst/>
          </a:prstGeom>
        </p:spPr>
        <p:txBody>
          <a:bodyPr/>
          <a:lstStyle>
            <a:lvl1pPr marL="342900" indent="-342900">
              <a:spcBef>
                <a:spcPts val="1000"/>
              </a:spcBef>
              <a:buFont typeface="+mj-lt"/>
              <a:buAutoNum type="arabicPeriod"/>
              <a:defRPr sz="1600">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788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9462631"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7" y="126931"/>
            <a:ext cx="562243" cy="40953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2088"/>
            <a:ext cx="277784" cy="323865"/>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4" y="209388"/>
            <a:ext cx="164961" cy="221129"/>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4114"/>
            <a:ext cx="247162" cy="186403"/>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985"/>
            <a:ext cx="209412" cy="2165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2" y="193210"/>
            <a:ext cx="209411" cy="237307"/>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5" y="256274"/>
            <a:ext cx="150143" cy="174243"/>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8" y="191783"/>
            <a:ext cx="300983" cy="238734"/>
          </a:xfrm>
          <a:prstGeom prst="rect">
            <a:avLst/>
          </a:prstGeom>
        </p:spPr>
      </p:pic>
    </p:spTree>
    <p:extLst>
      <p:ext uri="{BB962C8B-B14F-4D97-AF65-F5344CB8AC3E}">
        <p14:creationId xmlns:p14="http://schemas.microsoft.com/office/powerpoint/2010/main" val="42638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2" y="1407866"/>
            <a:ext cx="506973" cy="545783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8" y="0"/>
            <a:ext cx="506973" cy="1914348"/>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1057"/>
            <a:ext cx="330692" cy="353498"/>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5" y="1054393"/>
            <a:ext cx="339605" cy="234788"/>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489"/>
            <a:ext cx="257128" cy="243039"/>
          </a:xfrm>
          <a:prstGeom prst="rect">
            <a:avLst/>
          </a:prstGeom>
        </p:spPr>
      </p:pic>
    </p:spTree>
    <p:extLst>
      <p:ext uri="{BB962C8B-B14F-4D97-AF65-F5344CB8AC3E}">
        <p14:creationId xmlns:p14="http://schemas.microsoft.com/office/powerpoint/2010/main" val="172855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0"/>
            <a:ext cx="1166832" cy="115379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77066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73" r:id="rId6"/>
    <p:sldLayoutId id="2147483674" r:id="rId7"/>
    <p:sldLayoutId id="2147483665" r:id="rId8"/>
    <p:sldLayoutId id="2147483666" r:id="rId9"/>
    <p:sldLayoutId id="2147483667" r:id="rId10"/>
    <p:sldLayoutId id="2147483668" r:id="rId11"/>
    <p:sldLayoutId id="2147483669" r:id="rId12"/>
    <p:sldLayoutId id="2147483670" r:id="rId1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s://epruma.eu/wp-content/uploads/2022/02/FACTSHEET_PharmaceuticalWasteDisposal.pdf"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epruma.eu/wp-content/uploads/2022/02/FACTSHEET_PharmaceuticalWasteDisposal.pdf"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1.png"/><Relationship Id="rId4" Type="http://schemas.openxmlformats.org/officeDocument/2006/relationships/image" Target="../media/image6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4.emf"/><Relationship Id="rId4" Type="http://schemas.openxmlformats.org/officeDocument/2006/relationships/image" Target="../media/image53.png"/></Relationships>
</file>

<file path=ppt/slides/_rels/slide6.xml.rels><?xml version="1.0" encoding="UTF-8" standalone="yes"?>
<Relationships xmlns="http://schemas.openxmlformats.org/package/2006/relationships"><Relationship Id="rId3" Type="http://schemas.openxmlformats.org/officeDocument/2006/relationships/hyperlink" Target="https://eur-lex.europa.eu/eli/reg_impl/2024/1973/oj"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hyperlink" Target="https://food.ec.europa.eu/animals/animal-health/vet-meds-med-feed/implementation_en" TargetMode="External"/><Relationship Id="rId4" Type="http://schemas.openxmlformats.org/officeDocument/2006/relationships/image" Target="../media/image56.png"/></Relationships>
</file>

<file path=ppt/slides/_rels/slide8.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8.emf"/></Relationships>
</file>

<file path=ppt/slides/_rels/slide9.xml.rels><?xml version="1.0" encoding="UTF-8" standalone="yes"?>
<Relationships xmlns="http://schemas.openxmlformats.org/package/2006/relationships"><Relationship Id="rId3" Type="http://schemas.openxmlformats.org/officeDocument/2006/relationships/hyperlink" Target="https://food.ec.europa.eu/document/download/c98a296f-5589-4efe-9112-e0389b59058d_en?filename=ah_vet-med_imp-reg-2019-06_ema-advice_art-115-5.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lstStyle/>
          <a:p>
            <a:r>
              <a:rPr lang="es-ES" dirty="0"/>
              <a:t>GREECE</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r>
              <a:rPr lang="es-ES" dirty="0"/>
              <a:t>7 FEBRUARY 2025</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49F1055A-BA09-8515-B87A-77FC82F3B10F}"/>
              </a:ext>
            </a:extLst>
          </p:cNvPr>
          <p:cNvSpPr/>
          <p:nvPr/>
        </p:nvSpPr>
        <p:spPr>
          <a:xfrm>
            <a:off x="9448800" y="2520950"/>
            <a:ext cx="2445213" cy="1217732"/>
          </a:xfrm>
          <a:prstGeom prst="wedgeRectCallout">
            <a:avLst>
              <a:gd name="adj1" fmla="val -69927"/>
              <a:gd name="adj2" fmla="val -1834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mn-cs"/>
              </a:rPr>
              <a:t>Do not forget to report adverse events including </a:t>
            </a:r>
            <a:r>
              <a:rPr kumimoji="0" lang="en-US" sz="1800" b="1" i="0" u="sng" strike="noStrike" kern="0" cap="none" spc="0" normalizeH="0" baseline="0" noProof="0" dirty="0">
                <a:ln>
                  <a:noFill/>
                </a:ln>
                <a:solidFill>
                  <a:schemeClr val="bg1"/>
                </a:solidFill>
                <a:effectLst/>
                <a:uLnTx/>
                <a:uFillTx/>
                <a:latin typeface="Calibri"/>
                <a:ea typeface="+mn-ea"/>
                <a:cs typeface="+mn-cs"/>
              </a:rPr>
              <a:t>lack of efficacy! </a:t>
            </a:r>
            <a:endParaRPr kumimoji="0" lang="en-GB" sz="1800" b="1" i="0" u="sng" strike="noStrike" kern="0" cap="none" spc="0" normalizeH="0" baseline="0" noProof="0" dirty="0">
              <a:ln>
                <a:noFill/>
              </a:ln>
              <a:solidFill>
                <a:schemeClr val="bg1"/>
              </a:solidFill>
              <a:effectLst/>
              <a:uLnTx/>
              <a:uFillTx/>
              <a:latin typeface="Calibri"/>
              <a:ea typeface="+mn-ea"/>
              <a:cs typeface="+mn-cs"/>
            </a:endParaRPr>
          </a:p>
        </p:txBody>
      </p:sp>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s-ES" sz="2800" b="1" dirty="0" err="1">
                <a:latin typeface="EC Square Sans Pro" panose="020B0506040000020004" pitchFamily="34" charset="0"/>
              </a:rPr>
              <a:t>It</a:t>
            </a:r>
            <a:r>
              <a:rPr lang="es-ES" sz="2800" b="1" dirty="0">
                <a:latin typeface="EC Square Sans Pro" panose="020B0506040000020004" pitchFamily="34" charset="0"/>
              </a:rPr>
              <a:t> </a:t>
            </a:r>
            <a:r>
              <a:rPr lang="es-ES" sz="2800" b="1" dirty="0" err="1">
                <a:latin typeface="EC Square Sans Pro" panose="020B0506040000020004" pitchFamily="34" charset="0"/>
              </a:rPr>
              <a:t>is</a:t>
            </a:r>
            <a:r>
              <a:rPr lang="es-ES" sz="2800" b="1" dirty="0">
                <a:latin typeface="EC Square Sans Pro" panose="020B0506040000020004" pitchFamily="34" charset="0"/>
              </a:rPr>
              <a:t> crucial </a:t>
            </a:r>
            <a:r>
              <a:rPr lang="es-ES" sz="2800" b="1" dirty="0" err="1">
                <a:latin typeface="EC Square Sans Pro" panose="020B0506040000020004" pitchFamily="34" charset="0"/>
              </a:rPr>
              <a:t>to</a:t>
            </a:r>
            <a:r>
              <a:rPr lang="es-ES" sz="2800" b="1" dirty="0">
                <a:latin typeface="EC Square Sans Pro" panose="020B0506040000020004" pitchFamily="34" charset="0"/>
              </a:rPr>
              <a:t> </a:t>
            </a:r>
            <a:r>
              <a:rPr lang="es-ES" sz="2800" b="1" dirty="0" err="1">
                <a:latin typeface="EC Square Sans Pro" panose="020B0506040000020004" pitchFamily="34" charset="0"/>
              </a:rPr>
              <a:t>report</a:t>
            </a:r>
            <a:r>
              <a:rPr lang="es-ES" sz="2800" b="1" dirty="0">
                <a:latin typeface="EC Square Sans Pro" panose="020B0506040000020004" pitchFamily="34" charset="0"/>
              </a:rPr>
              <a:t> adverse </a:t>
            </a:r>
            <a:r>
              <a:rPr lang="es-ES" sz="2800" b="1" dirty="0" err="1">
                <a:latin typeface="EC Square Sans Pro" panose="020B0506040000020004" pitchFamily="34" charset="0"/>
              </a:rPr>
              <a:t>events</a:t>
            </a:r>
            <a:r>
              <a:rPr lang="es-ES" sz="2800" b="1" dirty="0">
                <a:latin typeface="EC Square Sans Pro" panose="020B0506040000020004" pitchFamily="34" charset="0"/>
              </a:rPr>
              <a:t> (</a:t>
            </a:r>
            <a:r>
              <a:rPr lang="es-ES" sz="2800" b="1" dirty="0" err="1">
                <a:latin typeface="EC Square Sans Pro" panose="020B0506040000020004" pitchFamily="34" charset="0"/>
              </a:rPr>
              <a:t>pharmacovigilance</a:t>
            </a:r>
            <a:r>
              <a:rPr lang="es-ES" sz="2800" b="1" dirty="0">
                <a:latin typeface="EC Square Sans Pro" panose="020B0506040000020004" pitchFamily="34" charset="0"/>
              </a:rPr>
              <a:t>)</a:t>
            </a:r>
          </a:p>
          <a:p>
            <a:endParaRPr lang="es-ES" sz="2800" b="1" dirty="0">
              <a:latin typeface="EC Square Sans Pro" panose="020B0506040000020004" pitchFamily="34" charset="0"/>
            </a:endParaRPr>
          </a:p>
        </p:txBody>
      </p:sp>
      <p:sp>
        <p:nvSpPr>
          <p:cNvPr id="5" name="Speech Bubble: Rectangle 4">
            <a:extLst>
              <a:ext uri="{FF2B5EF4-FFF2-40B4-BE49-F238E27FC236}">
                <a16:creationId xmlns:a16="http://schemas.microsoft.com/office/drawing/2014/main" id="{FC1A1F8C-AE51-78BD-FBBB-8533FF0C7835}"/>
              </a:ext>
            </a:extLst>
          </p:cNvPr>
          <p:cNvSpPr/>
          <p:nvPr/>
        </p:nvSpPr>
        <p:spPr>
          <a:xfrm>
            <a:off x="9296400" y="5035550"/>
            <a:ext cx="2819400" cy="1447800"/>
          </a:xfrm>
          <a:prstGeom prst="wedgeRectCallout">
            <a:avLst>
              <a:gd name="adj1" fmla="val -61304"/>
              <a:gd name="adj2" fmla="val -6327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Why report? To ensure safety, monitor efficacy, prevent harm, guide regulation and to inform research.</a:t>
            </a:r>
            <a:endParaRPr lang="en-GB" dirty="0">
              <a:ln w="0"/>
              <a:solidFill>
                <a:schemeClr val="tx1"/>
              </a:solidFill>
              <a:effectLst>
                <a:outerShdw blurRad="38100" dist="19050" dir="2700000" algn="tl" rotWithShape="0">
                  <a:schemeClr val="dk1">
                    <a:alpha val="40000"/>
                  </a:schemeClr>
                </a:outerShdw>
              </a:effectLst>
            </a:endParaRPr>
          </a:p>
        </p:txBody>
      </p:sp>
      <p:graphicFrame>
        <p:nvGraphicFramePr>
          <p:cNvPr id="6" name="Diagram 5">
            <a:extLst>
              <a:ext uri="{FF2B5EF4-FFF2-40B4-BE49-F238E27FC236}">
                <a16:creationId xmlns:a16="http://schemas.microsoft.com/office/drawing/2014/main" id="{B565DF45-1A4A-43A0-4D72-FBBCAE837E4D}"/>
              </a:ext>
            </a:extLst>
          </p:cNvPr>
          <p:cNvGraphicFramePr/>
          <p:nvPr>
            <p:extLst>
              <p:ext uri="{D42A27DB-BD31-4B8C-83A1-F6EECF244321}">
                <p14:modId xmlns:p14="http://schemas.microsoft.com/office/powerpoint/2010/main" val="2275430361"/>
              </p:ext>
            </p:extLst>
          </p:nvPr>
        </p:nvGraphicFramePr>
        <p:xfrm>
          <a:off x="990600" y="1530350"/>
          <a:ext cx="7924800" cy="5147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a16="http://schemas.microsoft.com/office/drawing/2014/main" id="{F8FD1B9D-9852-04F1-8D08-ADBE1CE5FC21}"/>
              </a:ext>
            </a:extLst>
          </p:cNvPr>
          <p:cNvSpPr/>
          <p:nvPr/>
        </p:nvSpPr>
        <p:spPr>
          <a:xfrm>
            <a:off x="27354" y="3054350"/>
            <a:ext cx="1725246" cy="19812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Adverse events are: </a:t>
            </a:r>
            <a:endParaRPr lang="en-GB" sz="2400" b="1" dirty="0"/>
          </a:p>
        </p:txBody>
      </p:sp>
    </p:spTree>
    <p:extLst>
      <p:ext uri="{BB962C8B-B14F-4D97-AF65-F5344CB8AC3E}">
        <p14:creationId xmlns:p14="http://schemas.microsoft.com/office/powerpoint/2010/main" val="205438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lIns="91440" tIns="45720" rIns="91440" bIns="45720" anchor="t"/>
          <a:lstStyle/>
          <a:p>
            <a:r>
              <a:rPr lang="es-ES" sz="2800" b="1" err="1">
                <a:latin typeface="EC Square Sans Pro"/>
                <a:cs typeface="Arial"/>
              </a:rPr>
              <a:t>Disposal</a:t>
            </a:r>
            <a:r>
              <a:rPr lang="es-ES" sz="2800" b="1" dirty="0">
                <a:latin typeface="EC Square Sans Pro"/>
                <a:cs typeface="Arial"/>
              </a:rPr>
              <a:t> of </a:t>
            </a:r>
            <a:r>
              <a:rPr lang="es-ES" sz="2800" b="1" err="1">
                <a:latin typeface="EC Square Sans Pro"/>
                <a:cs typeface="Arial"/>
              </a:rPr>
              <a:t>Veterinary</a:t>
            </a:r>
            <a:r>
              <a:rPr lang="es-ES" sz="2800" b="1" dirty="0">
                <a:latin typeface="EC Square Sans Pro"/>
                <a:cs typeface="Arial"/>
              </a:rPr>
              <a:t> Medicines</a:t>
            </a:r>
          </a:p>
          <a:p>
            <a:endParaRPr lang="es-ES" sz="2800" b="1" dirty="0">
              <a:latin typeface="EC Square Sans Pro" panose="020B0506040000020004" pitchFamily="34" charset="0"/>
            </a:endParaRPr>
          </a:p>
        </p:txBody>
      </p:sp>
      <p:sp>
        <p:nvSpPr>
          <p:cNvPr id="6" name="Rectángulo 5"/>
          <p:cNvSpPr/>
          <p:nvPr/>
        </p:nvSpPr>
        <p:spPr>
          <a:xfrm>
            <a:off x="1518821" y="2779796"/>
            <a:ext cx="9144000" cy="2308324"/>
          </a:xfrm>
          <a:prstGeom prst="rect">
            <a:avLst/>
          </a:prstGeom>
        </p:spPr>
        <p:txBody>
          <a:bodyPr wrap="square">
            <a:spAutoFit/>
          </a:bodyPr>
          <a:lstStyle/>
          <a:p>
            <a:pPr marL="285750" indent="-285750">
              <a:buFont typeface="Wingdings" panose="05000000000000000000" pitchFamily="2" charset="2"/>
              <a:buChar char="ü"/>
            </a:pPr>
            <a:r>
              <a:rPr lang="en-US" dirty="0">
                <a:solidFill>
                  <a:srgbClr val="003399"/>
                </a:solidFill>
                <a:latin typeface="EC Square Sans Pro" panose="020B0506040000020004" pitchFamily="34" charset="0"/>
                <a:ea typeface="+mn-ea"/>
                <a:cs typeface="Arial" panose="020B0604020202020204" pitchFamily="34" charset="0"/>
              </a:rPr>
              <a:t>Immediate packaging and the remains of medicines within after use. </a:t>
            </a:r>
          </a:p>
          <a:p>
            <a:endParaRPr lang="en-US"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n-US" dirty="0">
                <a:solidFill>
                  <a:srgbClr val="003399"/>
                </a:solidFill>
                <a:latin typeface="EC Square Sans Pro" panose="020B0506040000020004" pitchFamily="34" charset="0"/>
                <a:ea typeface="+mn-ea"/>
                <a:cs typeface="Arial" panose="020B0604020202020204" pitchFamily="34" charset="0"/>
              </a:rPr>
              <a:t>VMP or MF  that are past their expiry date or that have not been stored in accordance with the instructions. </a:t>
            </a:r>
          </a:p>
          <a:p>
            <a:endParaRPr lang="en-US"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n-US" dirty="0">
                <a:solidFill>
                  <a:srgbClr val="003399"/>
                </a:solidFill>
                <a:latin typeface="EC Square Sans Pro" panose="020B0506040000020004" pitchFamily="34" charset="0"/>
                <a:ea typeface="+mn-ea"/>
                <a:cs typeface="Arial" panose="020B0604020202020204" pitchFamily="34" charset="0"/>
              </a:rPr>
              <a:t>Prescription of a quantity exceeding the required quantity or uncompleted course of treatment due to either administration difficulties, adverse reactions, change in treatment or because animals died during treatment. </a:t>
            </a:r>
            <a:endParaRPr lang="en-GB" dirty="0">
              <a:solidFill>
                <a:srgbClr val="003399"/>
              </a:solidFill>
              <a:latin typeface="EC Square Sans Pro" panose="020B0506040000020004" pitchFamily="34" charset="0"/>
              <a:ea typeface="+mn-ea"/>
              <a:cs typeface="Arial" panose="020B0604020202020204" pitchFamily="34" charset="0"/>
            </a:endParaRPr>
          </a:p>
        </p:txBody>
      </p:sp>
      <p:sp>
        <p:nvSpPr>
          <p:cNvPr id="8" name="Rectángulo 7"/>
          <p:cNvSpPr/>
          <p:nvPr/>
        </p:nvSpPr>
        <p:spPr>
          <a:xfrm>
            <a:off x="381000" y="6407150"/>
            <a:ext cx="9220200" cy="261610"/>
          </a:xfrm>
          <a:prstGeom prst="rect">
            <a:avLst/>
          </a:prstGeom>
        </p:spPr>
        <p:txBody>
          <a:bodyPr wrap="square">
            <a:spAutoFit/>
          </a:bodyPr>
          <a:lstStyle/>
          <a:p>
            <a:r>
              <a:rPr lang="es-ES" sz="1100" dirty="0">
                <a:solidFill>
                  <a:srgbClr val="003399"/>
                </a:solidFill>
                <a:latin typeface="EC Square Sans Pro" panose="020B0506040000020004" pitchFamily="34" charset="0"/>
                <a:ea typeface="+mn-ea"/>
                <a:cs typeface="Arial" panose="020B0604020202020204" pitchFamily="34" charset="0"/>
                <a:hlinkClick r:id="rId2"/>
              </a:rPr>
              <a:t>FACTSHEET_PharmaceuticalWasteDisposal.pdf (epruma.eu)</a:t>
            </a:r>
            <a:endParaRPr lang="en-GB" sz="1100" dirty="0">
              <a:solidFill>
                <a:srgbClr val="003399"/>
              </a:solidFill>
              <a:latin typeface="EC Square Sans Pro" panose="020B0506040000020004" pitchFamily="34" charset="0"/>
              <a:ea typeface="+mn-ea"/>
              <a:cs typeface="Arial" panose="020B0604020202020204" pitchFamily="34" charset="0"/>
            </a:endParaRP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0" name="Rectángulo 9"/>
          <p:cNvSpPr/>
          <p:nvPr/>
        </p:nvSpPr>
        <p:spPr>
          <a:xfrm>
            <a:off x="2514600" y="1535773"/>
            <a:ext cx="5848076" cy="461665"/>
          </a:xfrm>
          <a:prstGeom prst="rect">
            <a:avLst/>
          </a:prstGeom>
        </p:spPr>
        <p:txBody>
          <a:bodyPr wrap="none">
            <a:spAutoFit/>
          </a:bodyPr>
          <a:lstStyle/>
          <a:p>
            <a:r>
              <a:rPr lang="en-US" sz="2400" b="1" dirty="0">
                <a:solidFill>
                  <a:schemeClr val="bg1"/>
                </a:solidFill>
                <a:latin typeface="EC Square Sans Pro" panose="020B0506040000020004" pitchFamily="34" charset="0"/>
                <a:ea typeface="+mn-ea"/>
                <a:cs typeface="Arial" panose="020B0604020202020204" pitchFamily="34" charset="0"/>
              </a:rPr>
              <a:t>How and where does pharmaceutical waste occur?</a:t>
            </a:r>
            <a:endParaRPr lang="en-GB" sz="2400" b="1" dirty="0">
              <a:solidFill>
                <a:schemeClr val="bg1"/>
              </a:solidFill>
              <a:latin typeface="EC Square Sans Pro" panose="020B0506040000020004" pitchFamily="34" charset="0"/>
              <a:ea typeface="+mn-ea"/>
              <a:cs typeface="Arial" panose="020B0604020202020204" pitchFamily="34" charset="0"/>
            </a:endParaRPr>
          </a:p>
        </p:txBody>
      </p:sp>
    </p:spTree>
    <p:extLst>
      <p:ext uri="{BB962C8B-B14F-4D97-AF65-F5344CB8AC3E}">
        <p14:creationId xmlns:p14="http://schemas.microsoft.com/office/powerpoint/2010/main" val="400258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s-ES" sz="2800" b="1" dirty="0" err="1">
                <a:latin typeface="EC Square Sans Pro" panose="020B0506040000020004" pitchFamily="34" charset="0"/>
              </a:rPr>
              <a:t>Disposal</a:t>
            </a:r>
            <a:r>
              <a:rPr lang="es-ES" sz="2800" b="1" dirty="0">
                <a:latin typeface="EC Square Sans Pro" panose="020B0506040000020004" pitchFamily="34" charset="0"/>
              </a:rPr>
              <a:t> of </a:t>
            </a:r>
            <a:r>
              <a:rPr lang="es-ES" sz="2800" b="1" dirty="0" err="1">
                <a:latin typeface="EC Square Sans Pro" panose="020B0506040000020004" pitchFamily="34" charset="0"/>
              </a:rPr>
              <a:t>Veterinary</a:t>
            </a:r>
            <a:r>
              <a:rPr lang="es-ES" sz="2800" b="1" dirty="0">
                <a:latin typeface="EC Square Sans Pro" panose="020B0506040000020004" pitchFamily="34" charset="0"/>
              </a:rPr>
              <a:t> Medicines</a:t>
            </a:r>
          </a:p>
          <a:p>
            <a:endParaRPr lang="es-ES" sz="2800" b="1" dirty="0">
              <a:latin typeface="EC Square Sans Pro" panose="020B0506040000020004" pitchFamily="34" charset="0"/>
            </a:endParaRPr>
          </a:p>
        </p:txBody>
      </p:sp>
      <p:sp>
        <p:nvSpPr>
          <p:cNvPr id="6" name="Rectángulo 5"/>
          <p:cNvSpPr/>
          <p:nvPr/>
        </p:nvSpPr>
        <p:spPr>
          <a:xfrm>
            <a:off x="381000" y="2523841"/>
            <a:ext cx="5791200" cy="3416320"/>
          </a:xfrm>
          <a:prstGeom prst="rect">
            <a:avLst/>
          </a:prstGeom>
        </p:spPr>
        <p:txBody>
          <a:bodyPr wrap="square">
            <a:spAutoFit/>
          </a:bodyPr>
          <a:lstStyle/>
          <a:p>
            <a:pPr marL="285750" indent="-285750">
              <a:buFont typeface="Wingdings" panose="05000000000000000000" pitchFamily="2" charset="2"/>
              <a:buChar char="ü"/>
            </a:pPr>
            <a:r>
              <a:rPr lang="en-US" dirty="0">
                <a:solidFill>
                  <a:srgbClr val="003399"/>
                </a:solidFill>
                <a:latin typeface="EC Square Sans Pro" panose="020B0506040000020004" pitchFamily="34" charset="0"/>
                <a:cs typeface="Arial" panose="020B0604020202020204" pitchFamily="34" charset="0"/>
              </a:rPr>
              <a:t>Everybody (prescribers and users) is responsible for </a:t>
            </a:r>
            <a:r>
              <a:rPr lang="en-US" dirty="0" err="1">
                <a:solidFill>
                  <a:srgbClr val="003399"/>
                </a:solidFill>
                <a:latin typeface="EC Square Sans Pro" panose="020B0506040000020004" pitchFamily="34" charset="0"/>
                <a:cs typeface="Arial" panose="020B0604020202020204" pitchFamily="34" charset="0"/>
              </a:rPr>
              <a:t>minimising</a:t>
            </a:r>
            <a:r>
              <a:rPr lang="en-US" dirty="0">
                <a:solidFill>
                  <a:srgbClr val="003399"/>
                </a:solidFill>
                <a:latin typeface="EC Square Sans Pro" panose="020B0506040000020004" pitchFamily="34" charset="0"/>
                <a:cs typeface="Arial" panose="020B0604020202020204" pitchFamily="34" charset="0"/>
              </a:rPr>
              <a:t> pharmaceutical waste.</a:t>
            </a:r>
          </a:p>
          <a:p>
            <a:pPr marL="285750" indent="-285750">
              <a:buFont typeface="Wingdings" panose="05000000000000000000" pitchFamily="2" charset="2"/>
              <a:buChar char="ü"/>
            </a:pPr>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n-US" dirty="0">
                <a:solidFill>
                  <a:srgbClr val="003399"/>
                </a:solidFill>
                <a:latin typeface="EC Square Sans Pro" panose="020B0506040000020004" pitchFamily="34" charset="0"/>
                <a:cs typeface="Arial" panose="020B0604020202020204" pitchFamily="34" charset="0"/>
              </a:rPr>
              <a:t>Disposal of pharmaceutical waste via waterways should be excluded.</a:t>
            </a:r>
          </a:p>
          <a:p>
            <a:pPr marL="285750" indent="-285750">
              <a:buFont typeface="Wingdings" panose="05000000000000000000" pitchFamily="2" charset="2"/>
              <a:buChar char="ü"/>
            </a:pPr>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n-US" dirty="0">
                <a:solidFill>
                  <a:srgbClr val="003399"/>
                </a:solidFill>
                <a:latin typeface="EC Square Sans Pro" panose="020B0506040000020004" pitchFamily="34" charset="0"/>
                <a:cs typeface="Arial" panose="020B0604020202020204" pitchFamily="34" charset="0"/>
              </a:rPr>
              <a:t>Pharmaceutical waste should be stored in a dedicated container, bin, or facility to ensure adequate protection to animal health, human health, feed, food and the environment and this must be separated from any stocks of veterinary medicines to ensure that the waste cannot be inadvertently used. </a:t>
            </a: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7" name="Rectángulo 6"/>
          <p:cNvSpPr/>
          <p:nvPr/>
        </p:nvSpPr>
        <p:spPr>
          <a:xfrm>
            <a:off x="3251124" y="1378754"/>
            <a:ext cx="3724097" cy="692497"/>
          </a:xfrm>
          <a:prstGeom prst="rect">
            <a:avLst/>
          </a:prstGeom>
        </p:spPr>
        <p:txBody>
          <a:bodyPr wrap="none">
            <a:spAutoFit/>
          </a:bodyPr>
          <a:lstStyle/>
          <a:p>
            <a:pPr algn="ctr"/>
            <a:r>
              <a:rPr lang="en-GB" sz="2800" b="1" dirty="0">
                <a:solidFill>
                  <a:schemeClr val="bg1"/>
                </a:solidFill>
                <a:latin typeface="EC Square Sans Pro" panose="020B0506040000020004" pitchFamily="34" charset="0"/>
                <a:ea typeface="+mn-ea"/>
                <a:cs typeface="Arial" panose="020B0604020202020204" pitchFamily="34" charset="0"/>
              </a:rPr>
              <a:t>Best practices for disposal </a:t>
            </a:r>
          </a:p>
          <a:p>
            <a:pPr algn="ctr"/>
            <a:r>
              <a:rPr lang="es-ES" sz="1100" b="1" dirty="0">
                <a:solidFill>
                  <a:schemeClr val="bg1"/>
                </a:solidFill>
                <a:latin typeface="EC Square Sans Pro" panose="020B0506040000020004" pitchFamily="34" charset="0"/>
                <a:ea typeface="+mn-ea"/>
                <a:cs typeface="Arial" panose="020B0604020202020204" pitchFamily="34" charset="0"/>
                <a:hlinkClick r:id="rId3"/>
              </a:rPr>
              <a:t>PharmaceuticalWasteDisposal.pdf (epruma.eu)</a:t>
            </a:r>
            <a:endParaRPr lang="en-GB" sz="1100" b="1" dirty="0">
              <a:solidFill>
                <a:schemeClr val="bg1"/>
              </a:solidFill>
              <a:latin typeface="EC Square Sans Pro" panose="020B0506040000020004" pitchFamily="34" charset="0"/>
              <a:ea typeface="+mn-ea"/>
              <a:cs typeface="Arial" panose="020B0604020202020204" pitchFamily="34" charset="0"/>
            </a:endParaRPr>
          </a:p>
        </p:txBody>
      </p:sp>
      <p:sp>
        <p:nvSpPr>
          <p:cNvPr id="11" name="Rectángulo 10"/>
          <p:cNvSpPr/>
          <p:nvPr/>
        </p:nvSpPr>
        <p:spPr>
          <a:xfrm>
            <a:off x="6090821" y="2523841"/>
            <a:ext cx="6024239" cy="3416320"/>
          </a:xfrm>
          <a:prstGeom prst="rect">
            <a:avLst/>
          </a:prstGeom>
        </p:spPr>
        <p:txBody>
          <a:bodyPr wrap="square">
            <a:spAutoFit/>
          </a:bodyPr>
          <a:lstStyle/>
          <a:p>
            <a:pPr marL="285750" indent="-285750">
              <a:buFont typeface="Wingdings" panose="05000000000000000000" pitchFamily="2" charset="2"/>
              <a:buChar char="ü"/>
            </a:pPr>
            <a:r>
              <a:rPr lang="en-US" dirty="0">
                <a:solidFill>
                  <a:srgbClr val="003399"/>
                </a:solidFill>
                <a:latin typeface="EC Square Sans Pro" panose="020B0506040000020004" pitchFamily="34" charset="0"/>
                <a:cs typeface="Arial" panose="020B0604020202020204" pitchFamily="34" charset="0"/>
              </a:rPr>
              <a:t>Waste must be disposed of in accordance with the Summary of Product Characteristics (SPC) and the waste legislation and national systems developed in consultation with all parties for the collection, transport, and disposal of the waste. </a:t>
            </a:r>
          </a:p>
          <a:p>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n-US" dirty="0">
                <a:solidFill>
                  <a:srgbClr val="003399"/>
                </a:solidFill>
                <a:latin typeface="EC Square Sans Pro" panose="020B0506040000020004" pitchFamily="34" charset="0"/>
                <a:cs typeface="Arial" panose="020B0604020202020204" pitchFamily="34" charset="0"/>
              </a:rPr>
              <a:t>Member States shall ensure that appropriate collection or discard systems are in place for waste veterinary medicinal products (including medicated feed) and to ensure that the location of collection or discard points as well as other relevant information is made available to farmers, animal keepers, veterinarians, and other relevant persons. </a:t>
            </a:r>
          </a:p>
          <a:p>
            <a:r>
              <a:rPr lang="en-US" dirty="0">
                <a:solidFill>
                  <a:srgbClr val="003399"/>
                </a:solidFill>
                <a:latin typeface="EC Square Sans Pro" panose="020B0506040000020004" pitchFamily="34" charset="0"/>
                <a:cs typeface="Arial" panose="020B0604020202020204" pitchFamily="34" charset="0"/>
              </a:rPr>
              <a:t> </a:t>
            </a:r>
          </a:p>
        </p:txBody>
      </p:sp>
    </p:spTree>
    <p:extLst>
      <p:ext uri="{BB962C8B-B14F-4D97-AF65-F5344CB8AC3E}">
        <p14:creationId xmlns:p14="http://schemas.microsoft.com/office/powerpoint/2010/main" val="320304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6">
            <a:extLst>
              <a:ext uri="{FF2B5EF4-FFF2-40B4-BE49-F238E27FC236}">
                <a16:creationId xmlns:a16="http://schemas.microsoft.com/office/drawing/2014/main" id="{9D236A0E-7B83-4899-85A1-F5EB0981C8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8140" y="175937"/>
            <a:ext cx="4058816" cy="777394"/>
          </a:xfrm>
          <a:prstGeom prst="rect">
            <a:avLst/>
          </a:prstGeom>
        </p:spPr>
      </p:pic>
      <p:sp>
        <p:nvSpPr>
          <p:cNvPr id="9" name="Rectángulo redondeado 13">
            <a:extLst>
              <a:ext uri="{FF2B5EF4-FFF2-40B4-BE49-F238E27FC236}">
                <a16:creationId xmlns:a16="http://schemas.microsoft.com/office/drawing/2014/main" id="{6BABE3B0-7BDF-4FDC-974A-6A3F8E5F6899}"/>
              </a:ext>
            </a:extLst>
          </p:cNvPr>
          <p:cNvSpPr/>
          <p:nvPr/>
        </p:nvSpPr>
        <p:spPr>
          <a:xfrm>
            <a:off x="838200" y="224483"/>
            <a:ext cx="7162800"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a:ln>
                <a:noFill/>
              </a:ln>
              <a:solidFill>
                <a:srgbClr val="FFFFFF"/>
              </a:solidFill>
              <a:effectLst/>
              <a:uLnTx/>
              <a:uFillTx/>
              <a:latin typeface="Montserrat" panose="00000500000000000000" pitchFamily="2" charset="0"/>
              <a:ea typeface="+mn-ea"/>
              <a:cs typeface="+mn-cs"/>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609600" y="298802"/>
            <a:ext cx="61722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rPr>
              <a:t>Other considerations for prescriptions</a:t>
            </a:r>
            <a:endParaRPr kumimoji="0" lang="en-GB" sz="20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pic>
        <p:nvPicPr>
          <p:cNvPr id="15" name="Picture 3">
            <a:extLst>
              <a:ext uri="{FF2B5EF4-FFF2-40B4-BE49-F238E27FC236}">
                <a16:creationId xmlns:a16="http://schemas.microsoft.com/office/drawing/2014/main" id="{F94BF2AF-5A6C-4B2C-B014-C47A4CD105D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4400" y="1163274"/>
            <a:ext cx="3927051" cy="5501491"/>
          </a:xfrm>
          <a:prstGeom prst="rect">
            <a:avLst/>
          </a:prstGeom>
        </p:spPr>
      </p:pic>
      <p:pic>
        <p:nvPicPr>
          <p:cNvPr id="17" name="Content Placeholder 7">
            <a:extLst>
              <a:ext uri="{FF2B5EF4-FFF2-40B4-BE49-F238E27FC236}">
                <a16:creationId xmlns:a16="http://schemas.microsoft.com/office/drawing/2014/main" id="{4ABD333F-97D8-41DE-B6F0-40ABA42FAC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05400" y="1193272"/>
            <a:ext cx="3918003" cy="5501491"/>
          </a:xfrm>
          <a:prstGeom prst="rect">
            <a:avLst/>
          </a:prstGeom>
        </p:spPr>
      </p:pic>
    </p:spTree>
    <p:extLst>
      <p:ext uri="{BB962C8B-B14F-4D97-AF65-F5344CB8AC3E}">
        <p14:creationId xmlns:p14="http://schemas.microsoft.com/office/powerpoint/2010/main" val="944194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D411D83-B87A-6460-82ED-63D29A7601A0}"/>
              </a:ext>
            </a:extLst>
          </p:cNvPr>
          <p:cNvSpPr>
            <a:spLocks noGrp="1"/>
          </p:cNvSpPr>
          <p:nvPr>
            <p:ph type="body" sz="quarter" idx="10"/>
          </p:nvPr>
        </p:nvSpPr>
        <p:spPr/>
        <p:txBody>
          <a:bodyPr lIns="91440" tIns="45720" rIns="91440" bIns="45720" anchor="t"/>
          <a:lstStyle/>
          <a:p>
            <a:r>
              <a:rPr lang="es-ES" b="1" dirty="0">
                <a:latin typeface="Arial"/>
                <a:cs typeface="Arial"/>
              </a:rPr>
              <a:t>Prudent Use Guidelines</a:t>
            </a:r>
          </a:p>
        </p:txBody>
      </p:sp>
      <p:sp>
        <p:nvSpPr>
          <p:cNvPr id="6" name="Rectángulo 5">
            <a:extLst>
              <a:ext uri="{FF2B5EF4-FFF2-40B4-BE49-F238E27FC236}">
                <a16:creationId xmlns:a16="http://schemas.microsoft.com/office/drawing/2014/main" id="{3271D7FC-38CE-C1DA-EBD7-7F51432E06CD}"/>
              </a:ext>
            </a:extLst>
          </p:cNvPr>
          <p:cNvSpPr/>
          <p:nvPr/>
        </p:nvSpPr>
        <p:spPr>
          <a:xfrm>
            <a:off x="383062" y="1759102"/>
            <a:ext cx="5635611" cy="465209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1"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endParaRPr>
          </a:p>
        </p:txBody>
      </p:sp>
      <p:sp>
        <p:nvSpPr>
          <p:cNvPr id="8" name="CuadroTexto 7">
            <a:extLst>
              <a:ext uri="{FF2B5EF4-FFF2-40B4-BE49-F238E27FC236}">
                <a16:creationId xmlns:a16="http://schemas.microsoft.com/office/drawing/2014/main" id="{74AB7E57-D92C-1F72-0297-1EA5121A2B31}"/>
              </a:ext>
            </a:extLst>
          </p:cNvPr>
          <p:cNvSpPr txBox="1"/>
          <p:nvPr/>
        </p:nvSpPr>
        <p:spPr>
          <a:xfrm>
            <a:off x="806145" y="2289174"/>
            <a:ext cx="4959259" cy="27392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0" i="0" u="none" strike="noStrike" kern="0" cap="none" spc="0" normalizeH="0" baseline="0" noProof="0" dirty="0" err="1">
                <a:ln>
                  <a:noFill/>
                </a:ln>
                <a:solidFill>
                  <a:srgbClr val="002060"/>
                </a:solidFill>
                <a:effectLst/>
                <a:uLnTx/>
                <a:uFillTx/>
                <a:latin typeface="EC Square Sans Pro"/>
              </a:rPr>
              <a:t>Guideline</a:t>
            </a:r>
            <a:r>
              <a:rPr kumimoji="0" lang="es-ES" sz="2400" b="0" i="0" u="none" strike="noStrike" kern="0" cap="none" spc="0" normalizeH="0" baseline="0" noProof="0" dirty="0">
                <a:ln>
                  <a:noFill/>
                </a:ln>
                <a:solidFill>
                  <a:srgbClr val="002060"/>
                </a:solidFill>
                <a:effectLst/>
                <a:uLnTx/>
                <a:uFillTx/>
                <a:latin typeface="EC Square Sans Pro"/>
              </a:rPr>
              <a:t> </a:t>
            </a:r>
            <a:r>
              <a:rPr kumimoji="0" lang="es-ES" sz="2400" b="0" i="0" u="none" strike="noStrike" kern="0" cap="none" spc="0" normalizeH="0" baseline="0" noProof="0" dirty="0" err="1">
                <a:ln>
                  <a:noFill/>
                </a:ln>
                <a:solidFill>
                  <a:srgbClr val="002060"/>
                </a:solidFill>
                <a:effectLst/>
                <a:uLnTx/>
                <a:uFillTx/>
                <a:latin typeface="EC Square Sans Pro"/>
              </a:rPr>
              <a:t>for</a:t>
            </a:r>
            <a:r>
              <a:rPr kumimoji="0" lang="es-ES" sz="2400" b="0" i="0" u="none" strike="noStrike" kern="0" cap="none" spc="0" normalizeH="0" baseline="0" noProof="0" dirty="0">
                <a:ln>
                  <a:noFill/>
                </a:ln>
                <a:solidFill>
                  <a:srgbClr val="002060"/>
                </a:solidFill>
                <a:effectLst/>
                <a:uLnTx/>
                <a:uFillTx/>
                <a:latin typeface="EC Square Sans Pro"/>
              </a:rPr>
              <a:t> </a:t>
            </a:r>
            <a:r>
              <a:rPr kumimoji="0" lang="es-ES" sz="2400" b="0" i="0" u="none" strike="noStrike" kern="0" cap="none" spc="0" normalizeH="0" baseline="0" noProof="0" dirty="0" err="1">
                <a:ln>
                  <a:noFill/>
                </a:ln>
                <a:solidFill>
                  <a:srgbClr val="002060"/>
                </a:solidFill>
                <a:effectLst/>
                <a:uLnTx/>
                <a:uFillTx/>
                <a:latin typeface="EC Square Sans Pro"/>
              </a:rPr>
              <a:t>the</a:t>
            </a:r>
            <a:r>
              <a:rPr kumimoji="0" lang="es-ES" sz="2400" b="0" i="0" u="none" strike="noStrike" kern="0" cap="none" spc="0" normalizeH="0" baseline="0" noProof="0" dirty="0">
                <a:ln>
                  <a:noFill/>
                </a:ln>
                <a:solidFill>
                  <a:srgbClr val="002060"/>
                </a:solidFill>
                <a:effectLst/>
                <a:uLnTx/>
                <a:uFillTx/>
                <a:latin typeface="EC Square Sans Pro"/>
              </a:rPr>
              <a:t> </a:t>
            </a:r>
            <a:r>
              <a:rPr kumimoji="0" lang="es-ES" sz="2400" b="0" i="0" u="none" strike="noStrike" kern="0" cap="none" spc="0" normalizeH="0" baseline="0" noProof="0" dirty="0" err="1">
                <a:ln>
                  <a:noFill/>
                </a:ln>
                <a:solidFill>
                  <a:srgbClr val="002060"/>
                </a:solidFill>
                <a:effectLst/>
                <a:uLnTx/>
                <a:uFillTx/>
                <a:latin typeface="EC Square Sans Pro"/>
              </a:rPr>
              <a:t>prudent</a:t>
            </a:r>
            <a:r>
              <a:rPr kumimoji="0" lang="es-ES" sz="2400" b="0" i="0" u="none" strike="noStrike" kern="0" cap="none" spc="0" normalizeH="0" baseline="0" noProof="0" dirty="0">
                <a:ln>
                  <a:noFill/>
                </a:ln>
                <a:solidFill>
                  <a:srgbClr val="002060"/>
                </a:solidFill>
                <a:effectLst/>
                <a:uLnTx/>
                <a:uFillTx/>
                <a:latin typeface="EC Square Sans Pro"/>
              </a:rPr>
              <a:t> use of </a:t>
            </a:r>
            <a:br>
              <a:rPr kumimoji="0" lang="es-ES" sz="2400" b="0" i="0" u="none" strike="noStrike" kern="0" cap="none" spc="0" normalizeH="0" baseline="0" noProof="0" dirty="0">
                <a:ln>
                  <a:noFill/>
                </a:ln>
                <a:solidFill>
                  <a:srgbClr val="002060"/>
                </a:solidFill>
                <a:effectLst/>
                <a:uLnTx/>
                <a:uFillTx/>
                <a:latin typeface="EC Square Sans Pro"/>
              </a:rPr>
            </a:br>
            <a:r>
              <a:rPr kumimoji="0" lang="es-ES" sz="2400" b="0" i="0" u="none" strike="noStrike" kern="0" cap="none" spc="0" normalizeH="0" baseline="0" noProof="0" dirty="0" err="1">
                <a:ln>
                  <a:noFill/>
                </a:ln>
                <a:solidFill>
                  <a:srgbClr val="002060"/>
                </a:solidFill>
                <a:effectLst/>
                <a:uLnTx/>
                <a:uFillTx/>
                <a:latin typeface="EC Square Sans Pro"/>
              </a:rPr>
              <a:t>antimicrobials</a:t>
            </a:r>
            <a:r>
              <a:rPr kumimoji="0" lang="es-ES" sz="2400" b="0" i="0" u="none" strike="noStrike" kern="0" cap="none" spc="0" normalizeH="0" baseline="0" noProof="0" dirty="0">
                <a:ln>
                  <a:noFill/>
                </a:ln>
                <a:solidFill>
                  <a:srgbClr val="002060"/>
                </a:solidFill>
                <a:effectLst/>
                <a:uLnTx/>
                <a:uFillTx/>
                <a:latin typeface="EC Square Sans Pro"/>
              </a:rPr>
              <a:t> in </a:t>
            </a:r>
            <a:r>
              <a:rPr kumimoji="0" lang="es-ES" sz="2400" b="0" i="0" u="none" strike="noStrike" kern="0" cap="none" spc="0" normalizeH="0" baseline="0" noProof="0" dirty="0" err="1">
                <a:ln>
                  <a:noFill/>
                </a:ln>
                <a:solidFill>
                  <a:srgbClr val="002060"/>
                </a:solidFill>
                <a:effectLst/>
                <a:uLnTx/>
                <a:uFillTx/>
                <a:latin typeface="EC Square Sans Pro"/>
              </a:rPr>
              <a:t>veterinary</a:t>
            </a:r>
            <a:r>
              <a:rPr kumimoji="0" lang="es-ES" sz="2400" b="0" i="0" u="none" strike="noStrike" kern="0" cap="none" spc="0" normalizeH="0" baseline="0" noProof="0" dirty="0">
                <a:ln>
                  <a:noFill/>
                </a:ln>
                <a:solidFill>
                  <a:srgbClr val="002060"/>
                </a:solidFill>
                <a:effectLst/>
                <a:uLnTx/>
                <a:uFillTx/>
                <a:latin typeface="EC Square Sans Pro"/>
              </a:rPr>
              <a:t> medicine 2015/C 299/04</a:t>
            </a:r>
            <a:r>
              <a:rPr kumimoji="0" lang="es-ES" sz="2400" b="0" i="0" u="none" strike="noStrike" kern="0" cap="none" spc="0" normalizeH="0" baseline="0" noProof="0" dirty="0">
                <a:ln>
                  <a:noFill/>
                </a:ln>
                <a:solidFill>
                  <a:srgbClr val="002060"/>
                </a:solidFill>
                <a:effectLst/>
                <a:uLnTx/>
                <a:uFillTx/>
                <a:latin typeface="EC Square Sans Pro"/>
                <a:ea typeface="EC Square Sans Pro"/>
                <a:cs typeface="EC Square Sans Pro"/>
              </a:rPr>
              <a:t>​</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800" b="0" i="0" u="none" strike="noStrike" kern="0" cap="none" spc="0" normalizeH="0" baseline="0" noProof="0" dirty="0">
              <a:ln>
                <a:noFill/>
              </a:ln>
              <a:solidFill>
                <a:srgbClr val="002060"/>
              </a:solidFill>
              <a:effectLst/>
              <a:uLnTx/>
              <a:uFillTx/>
              <a:latin typeface="EC Square Sans Pro"/>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a:ln>
                  <a:noFill/>
                </a:ln>
                <a:solidFill>
                  <a:srgbClr val="002060"/>
                </a:solidFill>
                <a:effectLst/>
                <a:uLnTx/>
                <a:uFillTx/>
                <a:latin typeface="EC Square Sans Pro"/>
              </a:rPr>
              <a:t>https://health.ec.europa.eu/system/files/2016-11/2015_prudent_use_guidelines_en_0.pdf</a:t>
            </a:r>
            <a:endParaRPr kumimoji="0" lang="es-ES" sz="1600" b="0" i="0" u="none" strike="noStrike" kern="0" cap="none" spc="0" normalizeH="0" baseline="0" noProof="0" dirty="0">
              <a:ln>
                <a:noFill/>
              </a:ln>
              <a:solidFill>
                <a:sysClr val="windowText" lastClr="000000"/>
              </a:solidFill>
              <a:effectLst/>
              <a:uLnTx/>
              <a:uFillTx/>
              <a:latin typeface="EC Square Sans Pro"/>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1600" b="0" i="0" u="none" strike="noStrike" kern="0" cap="none" spc="0" normalizeH="0" baseline="0" noProof="0" dirty="0">
              <a:ln>
                <a:noFill/>
              </a:ln>
              <a:solidFill>
                <a:srgbClr val="002060"/>
              </a:solidFill>
              <a:effectLst/>
              <a:uLnTx/>
              <a:uFillTx/>
              <a:latin typeface="EC Square Sans Pro"/>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2060"/>
              </a:solidFill>
              <a:effectLst/>
              <a:uLnTx/>
              <a:uFillTx/>
              <a:latin typeface="EC Square Sans Pro"/>
            </a:endParaRPr>
          </a:p>
        </p:txBody>
      </p:sp>
      <p:sp>
        <p:nvSpPr>
          <p:cNvPr id="9" name="Rectángulo 8">
            <a:extLst>
              <a:ext uri="{FF2B5EF4-FFF2-40B4-BE49-F238E27FC236}">
                <a16:creationId xmlns:a16="http://schemas.microsoft.com/office/drawing/2014/main" id="{AB53290D-DC25-D02B-252D-06B24A349D71}"/>
              </a:ext>
            </a:extLst>
          </p:cNvPr>
          <p:cNvSpPr/>
          <p:nvPr/>
        </p:nvSpPr>
        <p:spPr>
          <a:xfrm>
            <a:off x="6146953" y="1777709"/>
            <a:ext cx="5431638" cy="4605729"/>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1"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endParaRPr>
          </a:p>
        </p:txBody>
      </p:sp>
      <p:sp>
        <p:nvSpPr>
          <p:cNvPr id="10" name="CuadroTexto 9">
            <a:extLst>
              <a:ext uri="{FF2B5EF4-FFF2-40B4-BE49-F238E27FC236}">
                <a16:creationId xmlns:a16="http://schemas.microsoft.com/office/drawing/2014/main" id="{9E3B1CED-CE99-A895-64A0-46F5ADA70862}"/>
              </a:ext>
            </a:extLst>
          </p:cNvPr>
          <p:cNvSpPr txBox="1"/>
          <p:nvPr/>
        </p:nvSpPr>
        <p:spPr>
          <a:xfrm>
            <a:off x="6401228" y="2205816"/>
            <a:ext cx="4643854" cy="29238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2060"/>
                </a:solidFill>
                <a:effectLst/>
                <a:uLnTx/>
                <a:uFillTx/>
                <a:latin typeface="EC Square Sans Pro"/>
              </a:rPr>
              <a:t>Best-practice framework for the use of antimicrobials in food-producing animals in the EU - Reaching for the next level.</a:t>
            </a:r>
            <a:endParaRPr kumimoji="0" lang="en-US" sz="1600" b="1" i="0" u="none" strike="noStrike" kern="0" cap="none" spc="0" normalizeH="0" baseline="0" noProof="0" dirty="0">
              <a:ln>
                <a:noFill/>
              </a:ln>
              <a:solidFill>
                <a:srgbClr val="00A6D4"/>
              </a:solidFill>
              <a:effectLst/>
              <a:uLnTx/>
              <a:uFillTx/>
              <a:latin typeface="EC Square Sans Pro"/>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2060"/>
              </a:solidFill>
              <a:effectLst/>
              <a:uLnTx/>
              <a:uFillTx/>
              <a:latin typeface="EC Square Sans Pro"/>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2060"/>
                </a:solidFill>
                <a:effectLst/>
                <a:uLnTx/>
                <a:uFillTx/>
                <a:latin typeface="EC Square Sans Pro"/>
              </a:rPr>
              <a:t> https://epruma.eu/home/best-practice-guides/best-practice-framework-for-the-use-of-antimicrobials-in-food-producing-animals-in-the-eu-reaching-for-the-next-level/</a:t>
            </a:r>
          </a:p>
        </p:txBody>
      </p:sp>
      <p:sp>
        <p:nvSpPr>
          <p:cNvPr id="4" name="CuadroTexto 3">
            <a:extLst>
              <a:ext uri="{FF2B5EF4-FFF2-40B4-BE49-F238E27FC236}">
                <a16:creationId xmlns:a16="http://schemas.microsoft.com/office/drawing/2014/main" id="{1C1F76AE-BB65-4126-9BB2-46C4F9E6FDE6}"/>
              </a:ext>
            </a:extLst>
          </p:cNvPr>
          <p:cNvSpPr txBox="1"/>
          <p:nvPr/>
        </p:nvSpPr>
        <p:spPr>
          <a:xfrm>
            <a:off x="271616" y="1291769"/>
            <a:ext cx="536718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3399"/>
                </a:solidFill>
                <a:effectLst/>
                <a:highlight>
                  <a:srgbClr val="ECEBEB"/>
                </a:highlight>
                <a:uLnTx/>
                <a:uFillTx/>
              </a:rPr>
              <a:t>No</a:t>
            </a:r>
            <a:r>
              <a:rPr lang="en-GB" dirty="0">
                <a:solidFill>
                  <a:srgbClr val="003399"/>
                </a:solidFill>
                <a:highlight>
                  <a:srgbClr val="ECEBEB"/>
                </a:highlight>
              </a:rPr>
              <a:t>t </a:t>
            </a:r>
            <a:r>
              <a:rPr kumimoji="0" lang="en-GB" sz="1800" b="0" i="0" u="none" strike="noStrike" kern="0" cap="none" spc="0" normalizeH="0" baseline="0" noProof="0" dirty="0">
                <a:ln>
                  <a:noFill/>
                </a:ln>
                <a:solidFill>
                  <a:srgbClr val="003399"/>
                </a:solidFill>
                <a:effectLst/>
                <a:highlight>
                  <a:srgbClr val="ECEBEB"/>
                </a:highlight>
                <a:uLnTx/>
                <a:uFillTx/>
              </a:rPr>
              <a:t>legally binding as the previous acts/provisions!</a:t>
            </a:r>
          </a:p>
        </p:txBody>
      </p:sp>
    </p:spTree>
    <p:extLst>
      <p:ext uri="{BB962C8B-B14F-4D97-AF65-F5344CB8AC3E}">
        <p14:creationId xmlns:p14="http://schemas.microsoft.com/office/powerpoint/2010/main" val="2806054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0D00EA2-ADF9-4541-BC2E-B213C063CD0E}"/>
              </a:ext>
            </a:extLst>
          </p:cNvPr>
          <p:cNvSpPr>
            <a:spLocks noGrp="1"/>
          </p:cNvSpPr>
          <p:nvPr>
            <p:ph type="body" sz="quarter" idx="10"/>
          </p:nvPr>
        </p:nvSpPr>
        <p:spPr>
          <a:xfrm>
            <a:off x="609600" y="311150"/>
            <a:ext cx="11125200" cy="533400"/>
          </a:xfrm>
        </p:spPr>
        <p:txBody>
          <a:bodyPr/>
          <a:lstStyle/>
          <a:p>
            <a:pPr algn="ctr"/>
            <a:r>
              <a:rPr lang="en-GB" b="1" dirty="0">
                <a:solidFill>
                  <a:srgbClr val="002060"/>
                </a:solidFill>
                <a:latin typeface="EC Square Sans Pro" panose="020B0506040000020004" pitchFamily="34" charset="0"/>
              </a:rPr>
              <a:t>Animal Health Law </a:t>
            </a:r>
            <a:r>
              <a:rPr lang="en-GB" dirty="0">
                <a:solidFill>
                  <a:srgbClr val="002060"/>
                </a:solidFill>
                <a:latin typeface="EC Square Sans Pro" panose="020B0506040000020004" pitchFamily="34" charset="0"/>
              </a:rPr>
              <a:t>(</a:t>
            </a:r>
            <a:r>
              <a:rPr lang="en-US" dirty="0">
                <a:solidFill>
                  <a:srgbClr val="002060"/>
                </a:solidFill>
                <a:latin typeface="EC Square Sans Pro" panose="020B0506040000020004" pitchFamily="34" charset="0"/>
              </a:rPr>
              <a:t>Regulation (EU) 2016/429 on transmissible animal disease)</a:t>
            </a:r>
          </a:p>
        </p:txBody>
      </p:sp>
      <p:sp>
        <p:nvSpPr>
          <p:cNvPr id="5" name="Rectángulo redondeado 13">
            <a:extLst>
              <a:ext uri="{FF2B5EF4-FFF2-40B4-BE49-F238E27FC236}">
                <a16:creationId xmlns:a16="http://schemas.microsoft.com/office/drawing/2014/main" id="{1C8A5D96-79CC-49D4-9958-218917ABEFF5}"/>
              </a:ext>
            </a:extLst>
          </p:cNvPr>
          <p:cNvSpPr/>
          <p:nvPr/>
        </p:nvSpPr>
        <p:spPr>
          <a:xfrm>
            <a:off x="0" y="1377950"/>
            <a:ext cx="12192000" cy="782622"/>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dirty="0">
              <a:ln>
                <a:noFill/>
              </a:ln>
              <a:solidFill>
                <a:srgbClr val="FFFFFF"/>
              </a:solidFill>
              <a:effectLst/>
              <a:uLnTx/>
              <a:uFillTx/>
              <a:latin typeface="Montserrat" panose="00000500000000000000" pitchFamily="2" charset="0"/>
              <a:ea typeface="+mn-ea"/>
              <a:cs typeface="+mn-cs"/>
            </a:endParaRPr>
          </a:p>
        </p:txBody>
      </p:sp>
      <p:sp>
        <p:nvSpPr>
          <p:cNvPr id="7" name="CuadroTexto 6">
            <a:extLst>
              <a:ext uri="{FF2B5EF4-FFF2-40B4-BE49-F238E27FC236}">
                <a16:creationId xmlns:a16="http://schemas.microsoft.com/office/drawing/2014/main" id="{D5B06E44-AA44-47B7-AAF6-04F925D1A917}"/>
              </a:ext>
            </a:extLst>
          </p:cNvPr>
          <p:cNvSpPr txBox="1"/>
          <p:nvPr/>
        </p:nvSpPr>
        <p:spPr>
          <a:xfrm>
            <a:off x="594851" y="1496775"/>
            <a:ext cx="11441480"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FFFFFF"/>
                </a:solidFill>
                <a:effectLst/>
                <a:uLnTx/>
                <a:uFillTx/>
                <a:latin typeface="EC Square Sans Pro" panose="020B0506040000020004" pitchFamily="34" charset="0"/>
              </a:rPr>
              <a:t>“Prevention is better than cure”</a:t>
            </a:r>
            <a:endParaRPr kumimoji="0" lang="en-GB" sz="2400" b="0" i="0" u="none" strike="noStrike" kern="0" cap="none" spc="0" normalizeH="0" baseline="0" noProof="0" dirty="0">
              <a:ln>
                <a:noFill/>
              </a:ln>
              <a:solidFill>
                <a:srgbClr val="FFFFFF"/>
              </a:solidFill>
              <a:effectLst/>
              <a:uLnTx/>
              <a:uFillTx/>
              <a:latin typeface="EC Square Sans Pro" panose="020B0506040000020004" pitchFamily="34" charset="0"/>
            </a:endParaRPr>
          </a:p>
        </p:txBody>
      </p:sp>
      <p:sp>
        <p:nvSpPr>
          <p:cNvPr id="9" name="CuadroTexto 8">
            <a:extLst>
              <a:ext uri="{FF2B5EF4-FFF2-40B4-BE49-F238E27FC236}">
                <a16:creationId xmlns:a16="http://schemas.microsoft.com/office/drawing/2014/main" id="{D3D5898F-F375-489E-901B-A22AC9EFCE86}"/>
              </a:ext>
            </a:extLst>
          </p:cNvPr>
          <p:cNvSpPr txBox="1"/>
          <p:nvPr/>
        </p:nvSpPr>
        <p:spPr>
          <a:xfrm>
            <a:off x="3429000" y="2970628"/>
            <a:ext cx="4267200" cy="3200876"/>
          </a:xfrm>
          <a:prstGeom prst="rect">
            <a:avLst/>
          </a:prstGeom>
          <a:solidFill>
            <a:schemeClr val="bg1">
              <a:lumMod val="85000"/>
            </a:schemeClr>
          </a:solidFill>
        </p:spPr>
        <p:txBody>
          <a:bodyPr wrap="square" lIns="91440" tIns="45720" rIns="91440" bIns="45720" rtlCol="0" anchor="t">
            <a:spAutoFit/>
          </a:bodyPr>
          <a:lstStyle/>
          <a:p>
            <a:pPr marL="0" marR="0" lvl="0" indent="0" algn="l" defTabSz="914400" eaLnBrk="1" fontAlgn="auto" latinLnBrk="0" hangingPunct="1">
              <a:lnSpc>
                <a:spcPct val="100000"/>
              </a:lnSpc>
              <a:spcBef>
                <a:spcPts val="0"/>
              </a:spcBef>
              <a:spcAft>
                <a:spcPts val="1200"/>
              </a:spcAft>
              <a:buClrTx/>
              <a:buSzTx/>
              <a:buFontTx/>
              <a:buNone/>
              <a:tabLst/>
              <a:defRPr/>
            </a:pP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rPr>
              <a:t>Clear </a:t>
            </a:r>
            <a:r>
              <a:rPr kumimoji="0" lang="en-GB" sz="1800" b="1" i="0" u="none" strike="noStrike" kern="0" cap="none" spc="0" normalizeH="0" baseline="0" noProof="0" dirty="0">
                <a:ln>
                  <a:noFill/>
                </a:ln>
                <a:solidFill>
                  <a:srgbClr val="002060"/>
                </a:solidFill>
                <a:effectLst/>
                <a:uLnTx/>
                <a:uFillTx/>
                <a:latin typeface="EC Square Sans Pro" panose="020B0506040000020004" pitchFamily="34" charset="0"/>
              </a:rPr>
              <a:t>responsibility</a:t>
            </a: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rPr>
              <a:t> for all players for animal health</a:t>
            </a: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1" i="0" u="none" strike="noStrike" kern="0" cap="none" spc="0" normalizeH="0" baseline="0" noProof="0" dirty="0">
                <a:ln>
                  <a:noFill/>
                </a:ln>
                <a:solidFill>
                  <a:srgbClr val="002060"/>
                </a:solidFill>
                <a:effectLst/>
                <a:uLnTx/>
                <a:uFillTx/>
                <a:latin typeface="EC Square Sans Pro"/>
              </a:rPr>
              <a:t>Operators</a:t>
            </a:r>
            <a:r>
              <a:rPr kumimoji="0" lang="en-GB" sz="1800" b="0" i="0" u="none" strike="noStrike" kern="0" cap="none" spc="0" normalizeH="0" baseline="0" noProof="0" dirty="0">
                <a:ln>
                  <a:noFill/>
                </a:ln>
                <a:solidFill>
                  <a:srgbClr val="002060"/>
                </a:solidFill>
                <a:effectLst/>
                <a:uLnTx/>
                <a:uFillTx/>
                <a:latin typeface="EC Square Sans Pro"/>
              </a:rPr>
              <a:t> </a:t>
            </a:r>
            <a:r>
              <a:rPr kumimoji="0" lang="en-GB" sz="1800" b="0" i="0" u="none" strike="noStrike" kern="0" cap="none" spc="0" normalizeH="0" baseline="0" noProof="0" dirty="0">
                <a:ln>
                  <a:noFill/>
                </a:ln>
                <a:solidFill>
                  <a:srgbClr val="002060"/>
                </a:solidFill>
                <a:effectLst/>
                <a:uLnTx/>
                <a:uFillTx/>
                <a:latin typeface="EC Square Sans Pro"/>
                <a:sym typeface="Wingdings" panose="05000000000000000000" pitchFamily="2" charset="2"/>
              </a:rPr>
              <a:t></a:t>
            </a:r>
            <a:r>
              <a:rPr kumimoji="0" lang="en-GB" sz="1800" b="0" i="0" u="none" strike="noStrike" kern="0" cap="none" spc="0" normalizeH="0" baseline="0" noProof="0" dirty="0">
                <a:ln>
                  <a:noFill/>
                </a:ln>
                <a:solidFill>
                  <a:srgbClr val="002060"/>
                </a:solidFill>
                <a:effectLst/>
                <a:uLnTx/>
                <a:uFillTx/>
                <a:latin typeface="EC Square Sans Pro"/>
              </a:rPr>
              <a:t> ensure a high level of animal health and welfare, and biosecurity</a:t>
            </a: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1" i="0" u="none" strike="noStrike" kern="0" cap="none" spc="0" normalizeH="0" baseline="0" noProof="0" dirty="0">
                <a:ln>
                  <a:noFill/>
                </a:ln>
                <a:solidFill>
                  <a:srgbClr val="002060"/>
                </a:solidFill>
                <a:effectLst/>
                <a:uLnTx/>
                <a:uFillTx/>
                <a:latin typeface="EC Square Sans Pro" panose="020B0506040000020004" pitchFamily="34" charset="0"/>
              </a:rPr>
              <a:t>Vets </a:t>
            </a: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sym typeface="Wingdings" panose="05000000000000000000" pitchFamily="2" charset="2"/>
              </a:rPr>
              <a:t></a:t>
            </a: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rPr>
              <a:t> raise awareness and help in the prevention and spread of pathogens</a:t>
            </a: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1" i="0" u="none" strike="noStrike" kern="0" cap="none" spc="0" normalizeH="0" baseline="0" noProof="0" dirty="0">
                <a:ln>
                  <a:noFill/>
                </a:ln>
                <a:solidFill>
                  <a:srgbClr val="002060"/>
                </a:solidFill>
                <a:effectLst/>
                <a:uLnTx/>
                <a:uFillTx/>
                <a:latin typeface="EC Square Sans Pro"/>
              </a:rPr>
              <a:t>CA</a:t>
            </a:r>
            <a:r>
              <a:rPr kumimoji="0" lang="en-GB" sz="1800" b="0" i="0" u="none" strike="noStrike" kern="0" cap="none" spc="0" normalizeH="0" baseline="0" noProof="0" dirty="0">
                <a:ln>
                  <a:noFill/>
                </a:ln>
                <a:solidFill>
                  <a:srgbClr val="002060"/>
                </a:solidFill>
                <a:effectLst/>
                <a:uLnTx/>
                <a:uFillTx/>
                <a:latin typeface="EC Square Sans Pro"/>
              </a:rPr>
              <a:t> </a:t>
            </a:r>
            <a:r>
              <a:rPr kumimoji="0" lang="en-GB" sz="1800" b="0" i="0" u="none" strike="noStrike" kern="0" cap="none" spc="0" normalizeH="0" baseline="0" noProof="0" dirty="0">
                <a:ln>
                  <a:noFill/>
                </a:ln>
                <a:solidFill>
                  <a:srgbClr val="002060"/>
                </a:solidFill>
                <a:effectLst/>
                <a:uLnTx/>
                <a:uFillTx/>
                <a:latin typeface="EC Square Sans Pro"/>
                <a:sym typeface="Wingdings" panose="05000000000000000000" pitchFamily="2" charset="2"/>
              </a:rPr>
              <a:t></a:t>
            </a:r>
            <a:r>
              <a:rPr kumimoji="0" lang="en-GB" sz="1800" b="0" i="0" u="none" strike="noStrike" kern="0" cap="none" spc="0" normalizeH="0" baseline="0" noProof="0" dirty="0">
                <a:ln>
                  <a:noFill/>
                </a:ln>
                <a:solidFill>
                  <a:srgbClr val="002060"/>
                </a:solidFill>
                <a:effectLst/>
                <a:uLnTx/>
                <a:uFillTx/>
                <a:latin typeface="EC Square Sans Pro"/>
              </a:rPr>
              <a:t> protect animal health, human</a:t>
            </a:r>
          </a:p>
          <a:p>
            <a:pPr marL="0" marR="0" lvl="1" indent="0" algn="l" defTabSz="914400" eaLnBrk="1" fontAlgn="auto" latinLnBrk="0" hangingPunct="1">
              <a:lnSpc>
                <a:spcPct val="100000"/>
              </a:lnSpc>
              <a:spcBef>
                <a:spcPts val="0"/>
              </a:spcBef>
              <a:spcAft>
                <a:spcPts val="1200"/>
              </a:spcAft>
              <a:buClrTx/>
              <a:buSzTx/>
              <a:buFontTx/>
              <a:buNone/>
              <a:tabLst/>
              <a:defRPr/>
            </a:pPr>
            <a:r>
              <a:rPr kumimoji="0" lang="en-GB" sz="1800" b="0" i="0" u="none" strike="noStrike" kern="0" cap="none" spc="0" normalizeH="0" baseline="0" noProof="0" dirty="0">
                <a:ln>
                  <a:noFill/>
                </a:ln>
                <a:solidFill>
                  <a:srgbClr val="002060"/>
                </a:solidFill>
                <a:effectLst/>
                <a:uLnTx/>
                <a:uFillTx/>
                <a:latin typeface="EC Square Sans Pro"/>
              </a:rPr>
              <a:t> health and environment</a:t>
            </a:r>
            <a:endParaRPr kumimoji="0" lang="en-GB" sz="1800" b="0" i="0" u="none" strike="noStrike" kern="0" cap="none" spc="0" normalizeH="0" baseline="0" noProof="0" dirty="0">
              <a:ln>
                <a:noFill/>
              </a:ln>
              <a:solidFill>
                <a:sysClr val="windowText" lastClr="000000"/>
              </a:solidFill>
              <a:effectLst/>
              <a:uLnTx/>
              <a:uFillTx/>
              <a:latin typeface="EC Square Sans Pro"/>
            </a:endParaRPr>
          </a:p>
        </p:txBody>
      </p:sp>
      <p:sp>
        <p:nvSpPr>
          <p:cNvPr id="10" name="CuadroTexto 9">
            <a:extLst>
              <a:ext uri="{FF2B5EF4-FFF2-40B4-BE49-F238E27FC236}">
                <a16:creationId xmlns:a16="http://schemas.microsoft.com/office/drawing/2014/main" id="{E74ED37D-C482-486E-AF69-173FCDD414FE}"/>
              </a:ext>
            </a:extLst>
          </p:cNvPr>
          <p:cNvSpPr txBox="1"/>
          <p:nvPr/>
        </p:nvSpPr>
        <p:spPr>
          <a:xfrm>
            <a:off x="7882194" y="2970628"/>
            <a:ext cx="4309806" cy="2769989"/>
          </a:xfrm>
          <a:prstGeom prst="rect">
            <a:avLst/>
          </a:prstGeom>
          <a:solidFill>
            <a:srgbClr val="2C747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2060"/>
              </a:solidFill>
              <a:effectLst/>
              <a:uLnTx/>
              <a:uFillTx/>
              <a:latin typeface="EC Square Sans Pro" panose="020B0506040000020004" pitchFamily="34" charset="0"/>
            </a:endParaRPr>
          </a:p>
          <a:p>
            <a:pPr marL="0" marR="0" lvl="0" indent="0" algn="l" defTabSz="914400" eaLnBrk="1" fontAlgn="auto" latinLnBrk="0" hangingPunct="1">
              <a:lnSpc>
                <a:spcPct val="100000"/>
              </a:lnSpc>
              <a:spcBef>
                <a:spcPts val="0"/>
              </a:spcBef>
              <a:spcAft>
                <a:spcPts val="120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EC Square Sans Pro" panose="020B0506040000020004" pitchFamily="34" charset="0"/>
              </a:rPr>
              <a:t>Prioritising </a:t>
            </a: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EU intervention</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Regulatory tools/interventions for resistant pathogens: "disease agents“</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Disease preventive and control measures may apply (surveillance, eradication etc.)</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Legal basis monitoring AMR in animal pathogens</a:t>
            </a:r>
            <a:endParaRPr kumimoji="0" lang="en-US" sz="1800" b="0" i="0" u="none" strike="noStrike" kern="0" cap="none" spc="0" normalizeH="0" baseline="0" noProof="0" dirty="0">
              <a:ln>
                <a:noFill/>
              </a:ln>
              <a:solidFill>
                <a:srgbClr val="002060"/>
              </a:solidFill>
              <a:effectLst/>
              <a:uLnTx/>
              <a:uFillTx/>
              <a:latin typeface="EC Square Sans Pro" panose="020B0506040000020004" pitchFamily="34" charset="0"/>
            </a:endParaRPr>
          </a:p>
        </p:txBody>
      </p:sp>
      <p:sp>
        <p:nvSpPr>
          <p:cNvPr id="3" name="Rectángulo 2">
            <a:extLst>
              <a:ext uri="{FF2B5EF4-FFF2-40B4-BE49-F238E27FC236}">
                <a16:creationId xmlns:a16="http://schemas.microsoft.com/office/drawing/2014/main" id="{1773ED4B-94AE-4043-B465-D839C22AE128}"/>
              </a:ext>
            </a:extLst>
          </p:cNvPr>
          <p:cNvSpPr/>
          <p:nvPr/>
        </p:nvSpPr>
        <p:spPr>
          <a:xfrm>
            <a:off x="76200" y="2970628"/>
            <a:ext cx="3157798" cy="27699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rPr>
              <a:t>Preventive </a:t>
            </a: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rPr>
              <a:t>driven </a:t>
            </a:r>
            <a:r>
              <a:rPr kumimoji="0" lang="en-GB" sz="1800" b="1"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rPr>
              <a:t>approach</a:t>
            </a: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2060"/>
                </a:solidFill>
                <a:effectLst/>
                <a:uLnTx/>
                <a:uFillTx/>
                <a:latin typeface="EC Square Sans Pro" panose="020B0506040000020004" pitchFamily="34" charset="0"/>
                <a:ea typeface="+mn-ea"/>
                <a:cs typeface="+mn-cs"/>
              </a:rPr>
              <a:t>improvement of animal health and biosecurity measures, good farming practices</a:t>
            </a:r>
          </a:p>
        </p:txBody>
      </p:sp>
    </p:spTree>
    <p:extLst>
      <p:ext uri="{BB962C8B-B14F-4D97-AF65-F5344CB8AC3E}">
        <p14:creationId xmlns:p14="http://schemas.microsoft.com/office/powerpoint/2010/main" val="2101256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447800" y="1911350"/>
            <a:ext cx="3269385" cy="1637690"/>
          </a:xfrm>
          <a:effectLst>
            <a:outerShdw blurRad="50800" dist="38100" dir="5400000" algn="t" rotWithShape="0">
              <a:prstClr val="black">
                <a:alpha val="40000"/>
              </a:prstClr>
            </a:outerShdw>
            <a:reflection blurRad="6350" stA="50000" endA="300" endPos="90000" dir="5400000" sy="-100000" algn="bl" rotWithShape="0"/>
          </a:effectLst>
        </p:spPr>
        <p:txBody>
          <a:bodyPr lIns="91440" tIns="45720" rIns="91440" bIns="45720" anchor="t"/>
          <a:lstStyle/>
          <a:p>
            <a:r>
              <a:rPr lang="es-ES" sz="4400" b="1" dirty="0">
                <a:solidFill>
                  <a:schemeClr val="tx2"/>
                </a:solidFill>
                <a:latin typeface="EC Square Sans Pro"/>
                <a:cs typeface="Arial"/>
              </a:rPr>
              <a:t>National </a:t>
            </a:r>
            <a:r>
              <a:rPr lang="es-ES" sz="4400" b="1" dirty="0" err="1">
                <a:solidFill>
                  <a:schemeClr val="tx2"/>
                </a:solidFill>
                <a:latin typeface="EC Square Sans Pro"/>
                <a:cs typeface="Arial"/>
              </a:rPr>
              <a:t>provision</a:t>
            </a:r>
            <a:r>
              <a:rPr lang="es-ES" sz="4400" b="1" dirty="0" err="1">
                <a:latin typeface="EC Square Sans Pro"/>
                <a:cs typeface="Arial"/>
              </a:rPr>
              <a:t>s</a:t>
            </a:r>
            <a:endParaRPr lang="es-ES" sz="3200" b="1" dirty="0">
              <a:latin typeface="EC Square Sans Pro"/>
              <a:cs typeface="Arial"/>
            </a:endParaRPr>
          </a:p>
        </p:txBody>
      </p:sp>
      <p:pic>
        <p:nvPicPr>
          <p:cNvPr id="1026" name="Picture 2">
            <a:extLst>
              <a:ext uri="{FF2B5EF4-FFF2-40B4-BE49-F238E27FC236}">
                <a16:creationId xmlns:a16="http://schemas.microsoft.com/office/drawing/2014/main" id="{F208CF0B-FC71-EA31-B631-34D0372A3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6491333" y="1911349"/>
            <a:ext cx="3247933" cy="24176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925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D411D83-B87A-6460-82ED-63D29A7601A0}"/>
              </a:ext>
            </a:extLst>
          </p:cNvPr>
          <p:cNvSpPr>
            <a:spLocks noGrp="1"/>
          </p:cNvSpPr>
          <p:nvPr>
            <p:ph type="body" sz="quarter" idx="10"/>
          </p:nvPr>
        </p:nvSpPr>
        <p:spPr/>
        <p:txBody>
          <a:bodyPr lIns="91440" tIns="45720" rIns="91440" bIns="45720" anchor="t"/>
          <a:lstStyle/>
          <a:p>
            <a:r>
              <a:rPr lang="el-GR" sz="3200" b="1" dirty="0" smtClean="0">
                <a:latin typeface="+mn-lt"/>
                <a:cs typeface="Arial"/>
              </a:rPr>
              <a:t>      </a:t>
            </a:r>
            <a:r>
              <a:rPr lang="en-US" sz="3600" b="1" dirty="0">
                <a:latin typeface="+mn-lt"/>
                <a:cs typeface="Arial"/>
              </a:rPr>
              <a:t>Competent authorities – </a:t>
            </a:r>
            <a:r>
              <a:rPr lang="en-US" sz="3600" b="1" dirty="0" smtClean="0">
                <a:latin typeface="+mn-lt"/>
                <a:cs typeface="Arial"/>
              </a:rPr>
              <a:t>Greece</a:t>
            </a:r>
            <a:endParaRPr lang="es-ES" sz="3600" b="1" dirty="0"/>
          </a:p>
        </p:txBody>
      </p:sp>
      <p:sp>
        <p:nvSpPr>
          <p:cNvPr id="3" name="Rectangle 2">
            <a:extLst>
              <a:ext uri="{FF2B5EF4-FFF2-40B4-BE49-F238E27FC236}">
                <a16:creationId xmlns:a16="http://schemas.microsoft.com/office/drawing/2014/main" id="{DB320445-7405-3FF8-3955-EA4D0B993D2F}"/>
              </a:ext>
            </a:extLst>
          </p:cNvPr>
          <p:cNvSpPr txBox="1">
            <a:spLocks noChangeArrowheads="1"/>
          </p:cNvSpPr>
          <p:nvPr/>
        </p:nvSpPr>
        <p:spPr>
          <a:xfrm>
            <a:off x="252862" y="1530350"/>
            <a:ext cx="10695675" cy="4953000"/>
          </a:xfrm>
          <a:prstGeom prst="rect">
            <a:avLst/>
          </a:prstGeom>
        </p:spPr>
        <p:txBody>
          <a:bodyPr>
            <a:normAutofit fontScale="92500" lnSpcReduction="10000"/>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609600" indent="-609600">
              <a:buFont typeface="Wingdings" panose="05000000000000000000" pitchFamily="2" charset="2"/>
              <a:buChar char="§"/>
            </a:pPr>
            <a:endParaRPr lang="hr-HR" altLang="sr-Latn-RS" sz="800" b="1" dirty="0">
              <a:solidFill>
                <a:srgbClr val="002060"/>
              </a:solidFill>
              <a:effectLst>
                <a:outerShdw blurRad="38100" dist="38100" dir="2700000" algn="tl">
                  <a:srgbClr val="000000">
                    <a:alpha val="43137"/>
                  </a:srgbClr>
                </a:outerShdw>
              </a:effectLst>
              <a:cs typeface="Arial" panose="020B0604020202020204" pitchFamily="34" charset="0"/>
            </a:endParaRPr>
          </a:p>
          <a:p>
            <a:pPr marL="609600" indent="-609600">
              <a:buFont typeface="Wingdings" panose="05000000000000000000" pitchFamily="2" charset="2"/>
              <a:buChar char="§"/>
            </a:pPr>
            <a:r>
              <a:rPr lang="en-US" altLang="sr-Latn-RS" sz="2400" b="1" dirty="0" smtClean="0">
                <a:solidFill>
                  <a:srgbClr val="002060"/>
                </a:solidFill>
                <a:effectLst>
                  <a:outerShdw blurRad="38100" dist="38100" dir="2700000" algn="tl">
                    <a:srgbClr val="000000">
                      <a:alpha val="43137"/>
                    </a:srgbClr>
                  </a:outerShdw>
                </a:effectLst>
                <a:cs typeface="Arial" panose="020B0604020202020204" pitchFamily="34" charset="0"/>
              </a:rPr>
              <a:t>National </a:t>
            </a:r>
            <a:r>
              <a:rPr lang="en-US" altLang="sr-Latn-RS" sz="2400" b="1" dirty="0">
                <a:solidFill>
                  <a:srgbClr val="002060"/>
                </a:solidFill>
                <a:effectLst>
                  <a:outerShdw blurRad="38100" dist="38100" dir="2700000" algn="tl">
                    <a:srgbClr val="000000">
                      <a:alpha val="43137"/>
                    </a:srgbClr>
                  </a:outerShdw>
                </a:effectLst>
                <a:cs typeface="Arial" panose="020B0604020202020204" pitchFamily="34" charset="0"/>
              </a:rPr>
              <a:t>Organization for Medicines (EOF)</a:t>
            </a:r>
            <a:r>
              <a:rPr lang="en-US" altLang="sr-Latn-RS" sz="2400" b="1" dirty="0">
                <a:solidFill>
                  <a:srgbClr val="002060"/>
                </a:solidFill>
                <a:cs typeface="Arial" panose="020B0604020202020204" pitchFamily="34" charset="0"/>
              </a:rPr>
              <a:t> </a:t>
            </a:r>
            <a:r>
              <a:rPr lang="en-US" altLang="sr-Latn-RS" sz="2400" dirty="0">
                <a:solidFill>
                  <a:srgbClr val="002060"/>
                </a:solidFill>
                <a:cs typeface="Arial" panose="020B0604020202020204" pitchFamily="34" charset="0"/>
              </a:rPr>
              <a:t>– </a:t>
            </a:r>
            <a:r>
              <a:rPr lang="en-US" altLang="sr-Latn-RS" sz="2400" dirty="0" smtClean="0">
                <a:solidFill>
                  <a:srgbClr val="002060"/>
                </a:solidFill>
                <a:cs typeface="Arial" panose="020B0604020202020204" pitchFamily="34" charset="0"/>
              </a:rPr>
              <a:t>Responsible for marketing </a:t>
            </a:r>
            <a:r>
              <a:rPr lang="en-US" altLang="sr-Latn-RS" sz="2400" dirty="0">
                <a:solidFill>
                  <a:srgbClr val="002060"/>
                </a:solidFill>
                <a:cs typeface="Arial" panose="020B0604020202020204" pitchFamily="34" charset="0"/>
              </a:rPr>
              <a:t>approval, monitoring </a:t>
            </a:r>
            <a:r>
              <a:rPr lang="en-US" altLang="sr-Latn-RS" sz="2400" dirty="0" smtClean="0">
                <a:solidFill>
                  <a:srgbClr val="002060"/>
                </a:solidFill>
                <a:cs typeface="Arial" panose="020B0604020202020204" pitchFamily="34" charset="0"/>
              </a:rPr>
              <a:t>clinical </a:t>
            </a:r>
            <a:r>
              <a:rPr lang="en-US" altLang="sr-Latn-RS" sz="2400" dirty="0">
                <a:solidFill>
                  <a:srgbClr val="002060"/>
                </a:solidFill>
                <a:cs typeface="Arial" panose="020B0604020202020204" pitchFamily="34" charset="0"/>
              </a:rPr>
              <a:t>trials, pharmacovigilance, </a:t>
            </a:r>
            <a:r>
              <a:rPr lang="en-US" altLang="sr-Latn-RS" sz="2400" dirty="0" err="1" smtClean="0">
                <a:solidFill>
                  <a:srgbClr val="002060"/>
                </a:solidFill>
                <a:cs typeface="Arial" panose="020B0604020202020204" pitchFamily="34" charset="0"/>
              </a:rPr>
              <a:t>contucting</a:t>
            </a:r>
            <a:r>
              <a:rPr lang="en-US" altLang="sr-Latn-RS" sz="2400" dirty="0" smtClean="0">
                <a:solidFill>
                  <a:srgbClr val="002060"/>
                </a:solidFill>
                <a:cs typeface="Arial" panose="020B0604020202020204" pitchFamily="34" charset="0"/>
              </a:rPr>
              <a:t> inspections </a:t>
            </a:r>
            <a:r>
              <a:rPr lang="en-US" altLang="sr-Latn-RS" sz="2400" dirty="0">
                <a:solidFill>
                  <a:srgbClr val="002060"/>
                </a:solidFill>
                <a:cs typeface="Arial" panose="020B0604020202020204" pitchFamily="34" charset="0"/>
              </a:rPr>
              <a:t>of production units and overseeing </a:t>
            </a:r>
            <a:r>
              <a:rPr lang="en-US" altLang="sr-Latn-RS" sz="2400" dirty="0" smtClean="0">
                <a:solidFill>
                  <a:srgbClr val="002060"/>
                </a:solidFill>
                <a:cs typeface="Arial" panose="020B0604020202020204" pitchFamily="34" charset="0"/>
              </a:rPr>
              <a:t>the marketing </a:t>
            </a:r>
            <a:r>
              <a:rPr lang="en-US" altLang="sr-Latn-RS" sz="2400" dirty="0">
                <a:solidFill>
                  <a:srgbClr val="002060"/>
                </a:solidFill>
                <a:cs typeface="Arial" panose="020B0604020202020204" pitchFamily="34" charset="0"/>
              </a:rPr>
              <a:t>of veterinary medicines, medicated feed and intermediate products</a:t>
            </a:r>
            <a:endParaRPr lang="el-GR" altLang="sr-Latn-RS" sz="2400" dirty="0" smtClean="0">
              <a:solidFill>
                <a:srgbClr val="002060"/>
              </a:solidFill>
              <a:cs typeface="Arial" panose="020B0604020202020204" pitchFamily="34" charset="0"/>
            </a:endParaRPr>
          </a:p>
          <a:p>
            <a:pPr marL="609600" indent="-609600">
              <a:buFont typeface="Wingdings" panose="05000000000000000000" pitchFamily="2" charset="2"/>
              <a:buChar char="§"/>
            </a:pPr>
            <a:endParaRPr lang="hr-HR" altLang="sr-Latn-RS" sz="800" dirty="0">
              <a:solidFill>
                <a:srgbClr val="002060"/>
              </a:solidFill>
              <a:cs typeface="Arial" panose="020B0604020202020204" pitchFamily="34" charset="0"/>
            </a:endParaRPr>
          </a:p>
          <a:p>
            <a:pPr marL="609600" indent="-609600">
              <a:buFont typeface="Wingdings" panose="05000000000000000000" pitchFamily="2" charset="2"/>
              <a:buChar char="§"/>
            </a:pPr>
            <a:endParaRPr lang="hr-HR" altLang="sr-Latn-RS" sz="800" dirty="0">
              <a:solidFill>
                <a:srgbClr val="002060"/>
              </a:solidFill>
              <a:effectLst>
                <a:outerShdw blurRad="38100" dist="38100" dir="2700000" algn="tl">
                  <a:srgbClr val="000000">
                    <a:alpha val="43137"/>
                  </a:srgbClr>
                </a:outerShdw>
              </a:effectLst>
              <a:cs typeface="Arial" panose="020B0604020202020204" pitchFamily="34" charset="0"/>
            </a:endParaRPr>
          </a:p>
          <a:p>
            <a:pPr marL="609600" indent="-609600">
              <a:buFont typeface="Wingdings" panose="05000000000000000000" pitchFamily="2" charset="2"/>
              <a:buChar char="§"/>
            </a:pPr>
            <a:r>
              <a:rPr lang="en-US" altLang="sr-Latn-RS" sz="2400" b="1" dirty="0" smtClean="0">
                <a:solidFill>
                  <a:srgbClr val="002060"/>
                </a:solidFill>
                <a:effectLst>
                  <a:outerShdw blurRad="38100" dist="38100" dir="2700000" algn="tl">
                    <a:srgbClr val="000000">
                      <a:alpha val="43137"/>
                    </a:srgbClr>
                  </a:outerShdw>
                </a:effectLst>
                <a:cs typeface="Arial" panose="020B0604020202020204" pitchFamily="34" charset="0"/>
              </a:rPr>
              <a:t>Ministry of Rural Development and Food, Directorate of Animal Protection and Veterinary Drugs,</a:t>
            </a:r>
            <a:r>
              <a:rPr lang="el-GR" altLang="sr-Latn-RS" sz="2400" b="1" dirty="0" smtClean="0">
                <a:solidFill>
                  <a:srgbClr val="002060"/>
                </a:solidFill>
                <a:effectLst>
                  <a:outerShdw blurRad="38100" dist="38100" dir="2700000" algn="tl">
                    <a:srgbClr val="000000">
                      <a:alpha val="43137"/>
                    </a:srgbClr>
                  </a:outerShdw>
                </a:effectLst>
                <a:cs typeface="Arial" panose="020B0604020202020204" pitchFamily="34" charset="0"/>
              </a:rPr>
              <a:t> </a:t>
            </a:r>
            <a:r>
              <a:rPr lang="en-US" altLang="sr-Latn-RS" sz="2400" b="1" dirty="0">
                <a:solidFill>
                  <a:srgbClr val="002060"/>
                </a:solidFill>
                <a:effectLst>
                  <a:outerShdw blurRad="38100" dist="38100" dir="2700000" algn="tl">
                    <a:srgbClr val="000000">
                      <a:alpha val="43137"/>
                    </a:srgbClr>
                  </a:outerShdw>
                </a:effectLst>
                <a:cs typeface="Arial" panose="020B0604020202020204" pitchFamily="34" charset="0"/>
              </a:rPr>
              <a:t>Department of Veterinary Medicines, Residues and Veterinary </a:t>
            </a:r>
            <a:r>
              <a:rPr lang="en-US" altLang="sr-Latn-RS" sz="2400" b="1" dirty="0" smtClean="0">
                <a:solidFill>
                  <a:srgbClr val="002060"/>
                </a:solidFill>
                <a:effectLst>
                  <a:outerShdw blurRad="38100" dist="38100" dir="2700000" algn="tl">
                    <a:srgbClr val="000000">
                      <a:alpha val="43137"/>
                    </a:srgbClr>
                  </a:outerShdw>
                </a:effectLst>
                <a:cs typeface="Arial" panose="020B0604020202020204" pitchFamily="34" charset="0"/>
              </a:rPr>
              <a:t>Supplies - </a:t>
            </a:r>
            <a:r>
              <a:rPr lang="en-US" altLang="sr-Latn-RS" sz="2400" dirty="0">
                <a:solidFill>
                  <a:srgbClr val="002060"/>
                </a:solidFill>
                <a:cs typeface="Arial" panose="020B0604020202020204" pitchFamily="34" charset="0"/>
              </a:rPr>
              <a:t>Develops and implements the legislative framework for the marketing, </a:t>
            </a:r>
            <a:r>
              <a:rPr lang="en-US" altLang="sr-Latn-RS" sz="2400" dirty="0" smtClean="0">
                <a:solidFill>
                  <a:srgbClr val="002060"/>
                </a:solidFill>
                <a:cs typeface="Arial" panose="020B0604020202020204" pitchFamily="34" charset="0"/>
              </a:rPr>
              <a:t>disposal and </a:t>
            </a:r>
            <a:r>
              <a:rPr lang="en-US" altLang="sr-Latn-RS" sz="2400" dirty="0">
                <a:solidFill>
                  <a:srgbClr val="002060"/>
                </a:solidFill>
                <a:cs typeface="Arial" panose="020B0604020202020204" pitchFamily="34" charset="0"/>
              </a:rPr>
              <a:t>use of </a:t>
            </a:r>
            <a:r>
              <a:rPr lang="en-US" altLang="sr-Latn-RS" sz="2400" dirty="0" smtClean="0">
                <a:solidFill>
                  <a:srgbClr val="002060"/>
                </a:solidFill>
                <a:cs typeface="Arial" panose="020B0604020202020204" pitchFamily="34" charset="0"/>
              </a:rPr>
              <a:t>VMP</a:t>
            </a:r>
            <a:r>
              <a:rPr lang="en-US" altLang="sr-Latn-RS" sz="2400" dirty="0">
                <a:solidFill>
                  <a:srgbClr val="002060"/>
                </a:solidFill>
                <a:cs typeface="Arial" panose="020B0604020202020204" pitchFamily="34" charset="0"/>
              </a:rPr>
              <a:t>, </a:t>
            </a:r>
            <a:r>
              <a:rPr lang="en-US" altLang="sr-Latn-RS" sz="2400" dirty="0" smtClean="0">
                <a:solidFill>
                  <a:srgbClr val="002060"/>
                </a:solidFill>
                <a:cs typeface="Arial" panose="020B0604020202020204" pitchFamily="34" charset="0"/>
              </a:rPr>
              <a:t>ensuring harmonization </a:t>
            </a:r>
            <a:r>
              <a:rPr lang="en-US" altLang="sr-Latn-RS" sz="2400" dirty="0">
                <a:solidFill>
                  <a:srgbClr val="002060"/>
                </a:solidFill>
                <a:cs typeface="Arial" panose="020B0604020202020204" pitchFamily="34" charset="0"/>
              </a:rPr>
              <a:t>with European </a:t>
            </a:r>
            <a:r>
              <a:rPr lang="en-US" altLang="sr-Latn-RS" sz="2400" dirty="0" smtClean="0">
                <a:solidFill>
                  <a:srgbClr val="002060"/>
                </a:solidFill>
                <a:cs typeface="Arial" panose="020B0604020202020204" pitchFamily="34" charset="0"/>
              </a:rPr>
              <a:t>Legislation. Also </a:t>
            </a:r>
            <a:r>
              <a:rPr lang="en-US" altLang="sr-Latn-RS" sz="2400" dirty="0">
                <a:solidFill>
                  <a:srgbClr val="002060"/>
                </a:solidFill>
                <a:cs typeface="Arial" panose="020B0604020202020204" pitchFamily="34" charset="0"/>
              </a:rPr>
              <a:t>involved in the planning, organization, monitoring, surveillance, and evaluation of official control </a:t>
            </a:r>
            <a:r>
              <a:rPr lang="en-US" altLang="sr-Latn-RS" sz="2400" dirty="0" smtClean="0">
                <a:solidFill>
                  <a:srgbClr val="002060"/>
                </a:solidFill>
                <a:cs typeface="Arial" panose="020B0604020202020204" pitchFamily="34" charset="0"/>
              </a:rPr>
              <a:t>system.</a:t>
            </a:r>
          </a:p>
          <a:p>
            <a:pPr marL="609600" indent="-609600">
              <a:buFont typeface="Wingdings" panose="05000000000000000000" pitchFamily="2" charset="2"/>
              <a:buChar char="§"/>
            </a:pPr>
            <a:endParaRPr lang="en-US" altLang="sr-Latn-RS" sz="2400" dirty="0">
              <a:solidFill>
                <a:srgbClr val="002060"/>
              </a:solidFill>
              <a:cs typeface="Arial" panose="020B0604020202020204" pitchFamily="34" charset="0"/>
            </a:endParaRPr>
          </a:p>
          <a:p>
            <a:pPr marL="609600" indent="-609600">
              <a:buFont typeface="Wingdings" panose="05000000000000000000" pitchFamily="2" charset="2"/>
              <a:buChar char="§"/>
            </a:pPr>
            <a:r>
              <a:rPr lang="en-US" altLang="sr-Latn-RS" sz="2400" b="1" dirty="0" smtClean="0">
                <a:solidFill>
                  <a:srgbClr val="002060"/>
                </a:solidFill>
                <a:effectLst>
                  <a:outerShdw blurRad="38100" dist="38100" dir="2700000" algn="tl">
                    <a:srgbClr val="000000">
                      <a:alpha val="43137"/>
                    </a:srgbClr>
                  </a:outerShdw>
                </a:effectLst>
                <a:cs typeface="Arial" panose="020B0604020202020204" pitchFamily="34" charset="0"/>
              </a:rPr>
              <a:t>Veterinary Services of Regional Units </a:t>
            </a:r>
            <a:r>
              <a:rPr lang="hr-HR" altLang="sr-Latn-RS" sz="2400" b="1" dirty="0" smtClean="0">
                <a:solidFill>
                  <a:srgbClr val="002060"/>
                </a:solidFill>
                <a:cs typeface="Arial" panose="020B0604020202020204" pitchFamily="34" charset="0"/>
              </a:rPr>
              <a:t>– </a:t>
            </a:r>
            <a:r>
              <a:rPr lang="en-US" altLang="sr-Latn-RS" sz="2400" dirty="0">
                <a:solidFill>
                  <a:srgbClr val="002060"/>
                </a:solidFill>
                <a:cs typeface="Arial" panose="020B0604020202020204" pitchFamily="34" charset="0"/>
              </a:rPr>
              <a:t>Responsible for the approval and official control of veterinary pharmacies (both wholesale and retail), veterinary </a:t>
            </a:r>
            <a:r>
              <a:rPr lang="en-US" altLang="sr-Latn-RS" sz="2400" dirty="0" smtClean="0">
                <a:solidFill>
                  <a:srgbClr val="002060"/>
                </a:solidFill>
                <a:cs typeface="Arial" panose="020B0604020202020204" pitchFamily="34" charset="0"/>
              </a:rPr>
              <a:t>practices/ clinics</a:t>
            </a:r>
            <a:r>
              <a:rPr lang="en-US" altLang="sr-Latn-RS" sz="2400" dirty="0">
                <a:solidFill>
                  <a:srgbClr val="002060"/>
                </a:solidFill>
                <a:cs typeface="Arial" panose="020B0604020202020204" pitchFamily="34" charset="0"/>
              </a:rPr>
              <a:t>. Also oversees official controls of farms regarding the use of veterinary medicinal products (VMPs) and medicated feed (MF).</a:t>
            </a:r>
            <a:endParaRPr lang="hr-HR" altLang="sr-Latn-RS" sz="800" b="1" dirty="0">
              <a:solidFill>
                <a:srgbClr val="002060"/>
              </a:solidFill>
              <a:effectLst>
                <a:outerShdw blurRad="38100" dist="38100" dir="2700000" algn="tl">
                  <a:srgbClr val="000000">
                    <a:alpha val="43137"/>
                  </a:srgbClr>
                </a:outerShdw>
              </a:effectLst>
              <a:cs typeface="Arial" panose="020B0604020202020204" pitchFamily="34" charset="0"/>
            </a:endParaRPr>
          </a:p>
          <a:p>
            <a:endParaRPr lang="hr-HR" altLang="sr-Latn-RS" sz="2400" dirty="0">
              <a:solidFill>
                <a:srgbClr val="002060"/>
              </a:solidFill>
              <a:cs typeface="Arial" panose="020B0604020202020204" pitchFamily="34" charset="0"/>
            </a:endParaRPr>
          </a:p>
        </p:txBody>
      </p:sp>
    </p:spTree>
    <p:extLst>
      <p:ext uri="{BB962C8B-B14F-4D97-AF65-F5344CB8AC3E}">
        <p14:creationId xmlns:p14="http://schemas.microsoft.com/office/powerpoint/2010/main" val="299027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762000" y="234950"/>
            <a:ext cx="9677400" cy="762000"/>
          </a:xfrm>
        </p:spPr>
        <p:txBody>
          <a:bodyPr/>
          <a:lstStyle/>
          <a:p>
            <a:r>
              <a:rPr lang="el-GR" sz="3200" b="1" dirty="0" smtClean="0"/>
              <a:t>          </a:t>
            </a:r>
            <a:r>
              <a:rPr lang="en-US" sz="3200" b="1" dirty="0" smtClean="0"/>
              <a:t>National Legislation</a:t>
            </a:r>
            <a:endParaRPr lang="el-GR" sz="3200" b="1" dirty="0"/>
          </a:p>
        </p:txBody>
      </p:sp>
      <p:sp>
        <p:nvSpPr>
          <p:cNvPr id="5" name="TextBox 4"/>
          <p:cNvSpPr txBox="1"/>
          <p:nvPr/>
        </p:nvSpPr>
        <p:spPr>
          <a:xfrm>
            <a:off x="762000" y="1183721"/>
            <a:ext cx="2514600" cy="877163"/>
          </a:xfrm>
          <a:prstGeom prst="rect">
            <a:avLst/>
          </a:prstGeom>
          <a:noFill/>
        </p:spPr>
        <p:txBody>
          <a:bodyPr wrap="square" rtlCol="0">
            <a:spAutoFit/>
          </a:bodyPr>
          <a:lstStyle/>
          <a:p>
            <a:pPr marL="285750" indent="-285750">
              <a:buFont typeface="Arial" panose="020B0604020202020204" pitchFamily="34" charset="0"/>
              <a:buChar char="•"/>
            </a:pPr>
            <a:r>
              <a:rPr lang="en-US" sz="1700" b="1" i="1" dirty="0">
                <a:solidFill>
                  <a:srgbClr val="002060"/>
                </a:solidFill>
              </a:rPr>
              <a:t>L</a:t>
            </a:r>
            <a:r>
              <a:rPr lang="el-GR" sz="1700" b="1" i="1" dirty="0" smtClean="0">
                <a:solidFill>
                  <a:srgbClr val="002060"/>
                </a:solidFill>
              </a:rPr>
              <a:t>.2538/1997</a:t>
            </a:r>
            <a:endParaRPr lang="el-GR" sz="1700" b="1" i="1" dirty="0" smtClean="0">
              <a:solidFill>
                <a:srgbClr val="002060"/>
              </a:solidFill>
            </a:endParaRPr>
          </a:p>
          <a:p>
            <a:pPr marL="285750" indent="-285750">
              <a:buFont typeface="Arial" panose="020B0604020202020204" pitchFamily="34" charset="0"/>
              <a:buChar char="•"/>
            </a:pPr>
            <a:r>
              <a:rPr lang="en-US" sz="1700" b="1" i="1" dirty="0" smtClean="0">
                <a:solidFill>
                  <a:srgbClr val="002060"/>
                </a:solidFill>
              </a:rPr>
              <a:t>M.D.</a:t>
            </a:r>
            <a:r>
              <a:rPr lang="el-GR" sz="1700" b="1" i="1" dirty="0" smtClean="0">
                <a:solidFill>
                  <a:srgbClr val="002060"/>
                </a:solidFill>
              </a:rPr>
              <a:t> </a:t>
            </a:r>
            <a:r>
              <a:rPr lang="el-GR" sz="1700" b="1" i="1" dirty="0" smtClean="0">
                <a:solidFill>
                  <a:srgbClr val="002060"/>
                </a:solidFill>
              </a:rPr>
              <a:t>310584/1998 </a:t>
            </a:r>
          </a:p>
          <a:p>
            <a:pPr marL="285750" indent="-285750">
              <a:buFont typeface="Arial" panose="020B0604020202020204" pitchFamily="34" charset="0"/>
              <a:buChar char="•"/>
            </a:pPr>
            <a:r>
              <a:rPr lang="en-US" sz="1700" b="1" i="1" dirty="0">
                <a:solidFill>
                  <a:srgbClr val="002060"/>
                </a:solidFill>
              </a:rPr>
              <a:t>L</a:t>
            </a:r>
            <a:r>
              <a:rPr lang="el-GR" sz="1700" b="1" i="1" dirty="0" smtClean="0">
                <a:solidFill>
                  <a:srgbClr val="002060"/>
                </a:solidFill>
              </a:rPr>
              <a:t>. 2945/2001</a:t>
            </a:r>
            <a:endParaRPr lang="el-GR" sz="1700" b="1" i="1" dirty="0" smtClean="0">
              <a:solidFill>
                <a:srgbClr val="002060"/>
              </a:solidFill>
            </a:endParaRPr>
          </a:p>
        </p:txBody>
      </p:sp>
      <p:sp>
        <p:nvSpPr>
          <p:cNvPr id="6" name="TextBox 5"/>
          <p:cNvSpPr txBox="1"/>
          <p:nvPr/>
        </p:nvSpPr>
        <p:spPr>
          <a:xfrm>
            <a:off x="3886200" y="1166880"/>
            <a:ext cx="3048000" cy="1415772"/>
          </a:xfrm>
          <a:prstGeom prst="rect">
            <a:avLst/>
          </a:prstGeom>
          <a:noFill/>
        </p:spPr>
        <p:txBody>
          <a:bodyPr wrap="square" rtlCol="0">
            <a:spAutoFit/>
          </a:bodyPr>
          <a:lstStyle/>
          <a:p>
            <a:pPr marL="285750" indent="-285750">
              <a:buFont typeface="Arial" panose="020B0604020202020204" pitchFamily="34" charset="0"/>
              <a:buChar char="•"/>
            </a:pPr>
            <a:r>
              <a:rPr lang="en-US" sz="1700" b="1" i="1" dirty="0">
                <a:solidFill>
                  <a:srgbClr val="002060"/>
                </a:solidFill>
              </a:rPr>
              <a:t>L</a:t>
            </a:r>
            <a:r>
              <a:rPr lang="el-GR" sz="1700" b="1" i="1" dirty="0" smtClean="0">
                <a:solidFill>
                  <a:srgbClr val="002060"/>
                </a:solidFill>
              </a:rPr>
              <a:t>. 3698/2008</a:t>
            </a:r>
          </a:p>
          <a:p>
            <a:pPr marL="285750" indent="-285750">
              <a:buFont typeface="Arial" panose="020B0604020202020204" pitchFamily="34" charset="0"/>
              <a:buChar char="•"/>
            </a:pPr>
            <a:r>
              <a:rPr lang="en-US" sz="1700" b="1" i="1" dirty="0" smtClean="0">
                <a:solidFill>
                  <a:srgbClr val="002060"/>
                </a:solidFill>
              </a:rPr>
              <a:t>M.D.</a:t>
            </a:r>
            <a:r>
              <a:rPr lang="el-GR" sz="1700" b="1" i="1" dirty="0" smtClean="0">
                <a:solidFill>
                  <a:srgbClr val="002060"/>
                </a:solidFill>
              </a:rPr>
              <a:t> 282371/2006</a:t>
            </a:r>
          </a:p>
          <a:p>
            <a:pPr marL="285750" indent="-285750">
              <a:buFont typeface="Arial" panose="020B0604020202020204" pitchFamily="34" charset="0"/>
              <a:buChar char="•"/>
            </a:pPr>
            <a:r>
              <a:rPr lang="en-US" sz="1700" b="1" i="1" dirty="0">
                <a:solidFill>
                  <a:srgbClr val="002060"/>
                </a:solidFill>
              </a:rPr>
              <a:t>L</a:t>
            </a:r>
            <a:r>
              <a:rPr lang="el-GR" sz="1700" b="1" i="1" dirty="0" smtClean="0">
                <a:solidFill>
                  <a:srgbClr val="002060"/>
                </a:solidFill>
              </a:rPr>
              <a:t>. 3955/2011</a:t>
            </a:r>
          </a:p>
          <a:p>
            <a:pPr marL="285750" indent="-285750">
              <a:buFont typeface="Arial" panose="020B0604020202020204" pitchFamily="34" charset="0"/>
              <a:buChar char="•"/>
            </a:pPr>
            <a:endParaRPr lang="el-GR" sz="1700" b="1" i="1" dirty="0" smtClean="0">
              <a:solidFill>
                <a:srgbClr val="002060"/>
              </a:solidFill>
            </a:endParaRPr>
          </a:p>
          <a:p>
            <a:pPr marL="285750" indent="-285750">
              <a:buFont typeface="Arial" panose="020B0604020202020204" pitchFamily="34" charset="0"/>
              <a:buChar char="•"/>
            </a:pPr>
            <a:endParaRPr lang="el-GR" sz="1700" b="1" i="1" dirty="0" smtClean="0">
              <a:solidFill>
                <a:srgbClr val="002060"/>
              </a:solidFill>
            </a:endParaRPr>
          </a:p>
        </p:txBody>
      </p:sp>
      <p:sp>
        <p:nvSpPr>
          <p:cNvPr id="3" name="TextBox 2"/>
          <p:cNvSpPr txBox="1"/>
          <p:nvPr/>
        </p:nvSpPr>
        <p:spPr>
          <a:xfrm>
            <a:off x="304800" y="2109259"/>
            <a:ext cx="10744200" cy="4278094"/>
          </a:xfrm>
          <a:prstGeom prst="rect">
            <a:avLst/>
          </a:prstGeom>
          <a:noFill/>
        </p:spPr>
        <p:txBody>
          <a:bodyPr wrap="square" rtlCol="0">
            <a:spAutoFit/>
          </a:bodyPr>
          <a:lstStyle/>
          <a:p>
            <a:r>
              <a:rPr lang="en-US" sz="1700" b="1" dirty="0" smtClean="0">
                <a:solidFill>
                  <a:srgbClr val="002060"/>
                </a:solidFill>
              </a:rPr>
              <a:t>Retail sale of veterinary medicinal products is permitted only from licensed premises under the supervision of a qualified responsible scientist:</a:t>
            </a:r>
            <a:endParaRPr lang="el-GR" sz="1700" dirty="0" smtClean="0">
              <a:solidFill>
                <a:srgbClr val="002060"/>
              </a:solidFill>
            </a:endParaRPr>
          </a:p>
          <a:p>
            <a:pPr marL="720000" lvl="1" indent="-285750">
              <a:lnSpc>
                <a:spcPct val="150000"/>
              </a:lnSpc>
              <a:buFont typeface="Arial" panose="020B0604020202020204" pitchFamily="34" charset="0"/>
              <a:buChar char="•"/>
            </a:pPr>
            <a:r>
              <a:rPr lang="en-US" sz="1700" dirty="0" smtClean="0">
                <a:solidFill>
                  <a:srgbClr val="002060"/>
                </a:solidFill>
              </a:rPr>
              <a:t>Veterinary Pharmacies</a:t>
            </a:r>
            <a:endParaRPr lang="el-GR" sz="1700" dirty="0" smtClean="0">
              <a:solidFill>
                <a:srgbClr val="002060"/>
              </a:solidFill>
            </a:endParaRPr>
          </a:p>
          <a:p>
            <a:pPr marL="720000" marR="0" lvl="1"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700" dirty="0" smtClean="0">
                <a:solidFill>
                  <a:srgbClr val="002060"/>
                </a:solidFill>
              </a:rPr>
              <a:t>Veterinary practice</a:t>
            </a:r>
            <a:r>
              <a:rPr lang="el-GR" sz="1700" dirty="0" smtClean="0">
                <a:solidFill>
                  <a:srgbClr val="002060"/>
                </a:solidFill>
              </a:rPr>
              <a:t>/</a:t>
            </a:r>
            <a:r>
              <a:rPr lang="en-US" sz="1700" dirty="0" smtClean="0">
                <a:solidFill>
                  <a:srgbClr val="002060"/>
                </a:solidFill>
              </a:rPr>
              <a:t>clinics</a:t>
            </a:r>
            <a:r>
              <a:rPr lang="el-GR" sz="1700" dirty="0" smtClean="0">
                <a:solidFill>
                  <a:srgbClr val="002060"/>
                </a:solidFill>
              </a:rPr>
              <a:t> </a:t>
            </a:r>
            <a:r>
              <a:rPr kumimoji="0" lang="el-GR" sz="1700" b="0" i="0" u="none" strike="noStrike" kern="0" cap="none" spc="0" normalizeH="0" baseline="0" noProof="0" dirty="0" smtClean="0">
                <a:ln>
                  <a:noFill/>
                </a:ln>
                <a:solidFill>
                  <a:srgbClr val="002060"/>
                </a:solidFill>
                <a:effectLst/>
                <a:uLnTx/>
                <a:uFillTx/>
              </a:rPr>
              <a:t>(</a:t>
            </a:r>
            <a:r>
              <a:rPr kumimoji="0" lang="en-US" sz="1700" b="0" i="0" u="sng" strike="noStrike" kern="0" cap="none" spc="0" normalizeH="0" baseline="0" noProof="0" dirty="0" smtClean="0">
                <a:ln>
                  <a:noFill/>
                </a:ln>
                <a:solidFill>
                  <a:srgbClr val="002060"/>
                </a:solidFill>
                <a:effectLst/>
                <a:uLnTx/>
                <a:uFillTx/>
              </a:rPr>
              <a:t>for the animals they examine/monitor</a:t>
            </a:r>
            <a:r>
              <a:rPr kumimoji="0" lang="el-GR" sz="1700" b="0" i="0" u="none" strike="noStrike" kern="0" cap="none" spc="0" normalizeH="0" baseline="0" noProof="0" dirty="0" smtClean="0">
                <a:ln>
                  <a:noFill/>
                </a:ln>
                <a:solidFill>
                  <a:srgbClr val="002060"/>
                </a:solidFill>
                <a:effectLst/>
                <a:uLnTx/>
                <a:uFillTx/>
              </a:rPr>
              <a:t>)</a:t>
            </a:r>
            <a:endParaRPr lang="el-GR" sz="1700" dirty="0" smtClean="0">
              <a:solidFill>
                <a:srgbClr val="002060"/>
              </a:solidFill>
            </a:endParaRPr>
          </a:p>
          <a:p>
            <a:pPr marL="720000" lvl="1" indent="-285750">
              <a:lnSpc>
                <a:spcPct val="150000"/>
              </a:lnSpc>
              <a:buFont typeface="Arial" panose="020B0604020202020204" pitchFamily="34" charset="0"/>
              <a:buChar char="•"/>
            </a:pPr>
            <a:r>
              <a:rPr lang="en-US" sz="1700" dirty="0">
                <a:solidFill>
                  <a:srgbClr val="002060"/>
                </a:solidFill>
              </a:rPr>
              <a:t>P</a:t>
            </a:r>
            <a:r>
              <a:rPr lang="en-US" sz="1700" dirty="0" smtClean="0">
                <a:solidFill>
                  <a:srgbClr val="002060"/>
                </a:solidFill>
              </a:rPr>
              <a:t>harmacies</a:t>
            </a:r>
            <a:endParaRPr lang="el-GR" sz="1700" dirty="0" smtClean="0">
              <a:solidFill>
                <a:srgbClr val="002060"/>
              </a:solidFill>
            </a:endParaRPr>
          </a:p>
          <a:p>
            <a:pPr>
              <a:lnSpc>
                <a:spcPct val="150000"/>
              </a:lnSpc>
            </a:pPr>
            <a:r>
              <a:rPr lang="en-US" sz="1700" b="1" dirty="0" smtClean="0">
                <a:solidFill>
                  <a:srgbClr val="002060"/>
                </a:solidFill>
              </a:rPr>
              <a:t>Veterinarians that are not authorized to prescribe:</a:t>
            </a:r>
            <a:endParaRPr lang="el-GR" sz="1700" b="1" dirty="0" smtClean="0">
              <a:solidFill>
                <a:srgbClr val="002060"/>
              </a:solidFill>
            </a:endParaRPr>
          </a:p>
          <a:p>
            <a:pPr marL="556260" indent="-285750">
              <a:lnSpc>
                <a:spcPct val="150000"/>
              </a:lnSpc>
              <a:buFont typeface="Arial" panose="020B0604020202020204" pitchFamily="34" charset="0"/>
              <a:buChar char="•"/>
            </a:pPr>
            <a:r>
              <a:rPr lang="en-US" sz="1700" dirty="0" smtClean="0">
                <a:solidFill>
                  <a:srgbClr val="002060"/>
                </a:solidFill>
              </a:rPr>
              <a:t>Engage in VMP trading businesses</a:t>
            </a:r>
            <a:endParaRPr lang="el-GR" sz="1700" dirty="0" smtClean="0">
              <a:solidFill>
                <a:srgbClr val="002060"/>
              </a:solidFill>
              <a:effectLst/>
            </a:endParaRPr>
          </a:p>
          <a:p>
            <a:pPr marL="556260" indent="-285750">
              <a:lnSpc>
                <a:spcPct val="150000"/>
              </a:lnSpc>
              <a:buFont typeface="Arial" panose="020B0604020202020204" pitchFamily="34" charset="0"/>
              <a:buChar char="•"/>
            </a:pPr>
            <a:r>
              <a:rPr lang="en-US" sz="1700" dirty="0">
                <a:solidFill>
                  <a:srgbClr val="002060"/>
                </a:solidFill>
              </a:rPr>
              <a:t>H</a:t>
            </a:r>
            <a:r>
              <a:rPr lang="en-US" sz="1700" dirty="0" smtClean="0">
                <a:solidFill>
                  <a:srgbClr val="002060"/>
                </a:solidFill>
                <a:effectLst/>
              </a:rPr>
              <a:t>old a valid VMP retail or wholesale shop license</a:t>
            </a:r>
          </a:p>
          <a:p>
            <a:pPr marL="556260" indent="-285750">
              <a:lnSpc>
                <a:spcPct val="150000"/>
              </a:lnSpc>
              <a:buFont typeface="Arial" panose="020B0604020202020204" pitchFamily="34" charset="0"/>
              <a:buChar char="•"/>
            </a:pPr>
            <a:r>
              <a:rPr lang="en-US" sz="1700" dirty="0">
                <a:solidFill>
                  <a:srgbClr val="002060"/>
                </a:solidFill>
              </a:rPr>
              <a:t>P</a:t>
            </a:r>
            <a:r>
              <a:rPr lang="en-US" sz="1700" dirty="0" smtClean="0">
                <a:solidFill>
                  <a:srgbClr val="002060"/>
                </a:solidFill>
                <a:effectLst/>
              </a:rPr>
              <a:t>articipate in activities related to the production, importation and/or marketing of VMP</a:t>
            </a:r>
            <a:endParaRPr lang="el-GR" sz="1700" dirty="0" smtClean="0">
              <a:solidFill>
                <a:srgbClr val="002060"/>
              </a:solidFill>
              <a:effectLst/>
            </a:endParaRPr>
          </a:p>
          <a:p>
            <a:pPr marL="556260" indent="-285750">
              <a:lnSpc>
                <a:spcPct val="150000"/>
              </a:lnSpc>
              <a:buFont typeface="Arial" panose="020B0604020202020204" pitchFamily="34" charset="0"/>
              <a:buChar char="•"/>
            </a:pPr>
            <a:r>
              <a:rPr lang="en-US" sz="1700" dirty="0" smtClean="0">
                <a:solidFill>
                  <a:srgbClr val="002060"/>
                </a:solidFill>
              </a:rPr>
              <a:t>Official veterinarians</a:t>
            </a:r>
            <a:r>
              <a:rPr lang="el-GR" sz="1700" dirty="0" smtClean="0">
                <a:solidFill>
                  <a:srgbClr val="002060"/>
                </a:solidFill>
              </a:rPr>
              <a:t> (</a:t>
            </a:r>
            <a:r>
              <a:rPr lang="en-US" sz="1700" dirty="0" smtClean="0">
                <a:solidFill>
                  <a:srgbClr val="002060"/>
                </a:solidFill>
              </a:rPr>
              <a:t>with some exceptions</a:t>
            </a:r>
            <a:r>
              <a:rPr lang="el-GR" sz="1700" dirty="0" smtClean="0">
                <a:solidFill>
                  <a:srgbClr val="002060"/>
                </a:solidFill>
              </a:rPr>
              <a:t>) </a:t>
            </a:r>
          </a:p>
          <a:p>
            <a:pPr marL="434250" lvl="1"/>
            <a:endParaRPr lang="el-GR" sz="1700" dirty="0">
              <a:solidFill>
                <a:srgbClr val="002060"/>
              </a:solidFill>
            </a:endParaRPr>
          </a:p>
          <a:p>
            <a:pPr marL="720000" lvl="1" indent="-285750">
              <a:buFont typeface="Arial" panose="020B0604020202020204" pitchFamily="34" charset="0"/>
              <a:buChar char="•"/>
            </a:pPr>
            <a:endParaRPr lang="el-GR" sz="1700" dirty="0">
              <a:solidFill>
                <a:srgbClr val="002060"/>
              </a:solidFill>
            </a:endParaRPr>
          </a:p>
        </p:txBody>
      </p:sp>
      <p:sp>
        <p:nvSpPr>
          <p:cNvPr id="7" name="Ορθογώνιο 6"/>
          <p:cNvSpPr/>
          <p:nvPr/>
        </p:nvSpPr>
        <p:spPr>
          <a:xfrm>
            <a:off x="7162800" y="1220138"/>
            <a:ext cx="2514600" cy="646331"/>
          </a:xfrm>
          <a:prstGeom prst="rect">
            <a:avLst/>
          </a:prstGeom>
        </p:spPr>
        <p:txBody>
          <a:bodyPr wrap="square">
            <a:spAutoFit/>
          </a:bodyPr>
          <a:lstStyle/>
          <a:p>
            <a:pPr marL="285750" indent="-285750">
              <a:buFont typeface="Arial" panose="020B0604020202020204" pitchFamily="34" charset="0"/>
              <a:buChar char="•"/>
            </a:pPr>
            <a:r>
              <a:rPr lang="en-US" b="1" dirty="0">
                <a:solidFill>
                  <a:srgbClr val="002060"/>
                </a:solidFill>
              </a:rPr>
              <a:t>L</a:t>
            </a:r>
            <a:r>
              <a:rPr lang="el-GR" sz="1800" b="1" dirty="0" smtClean="0">
                <a:solidFill>
                  <a:srgbClr val="002060"/>
                </a:solidFill>
              </a:rPr>
              <a:t>.4691/2020</a:t>
            </a:r>
          </a:p>
          <a:p>
            <a:pPr marL="285750" indent="-285750">
              <a:buFont typeface="Arial" panose="020B0604020202020204" pitchFamily="34" charset="0"/>
              <a:buChar char="•"/>
            </a:pPr>
            <a:r>
              <a:rPr lang="en-US" b="1" dirty="0">
                <a:solidFill>
                  <a:srgbClr val="002060"/>
                </a:solidFill>
              </a:rPr>
              <a:t>L</a:t>
            </a:r>
            <a:r>
              <a:rPr lang="el-GR" sz="1800" b="1" dirty="0" smtClean="0">
                <a:solidFill>
                  <a:srgbClr val="002060"/>
                </a:solidFill>
              </a:rPr>
              <a:t>.4711/2020 </a:t>
            </a:r>
            <a:endParaRPr lang="el-GR" sz="1800" b="1" dirty="0" smtClean="0">
              <a:solidFill>
                <a:srgbClr val="002060"/>
              </a:solidFill>
            </a:endParaRPr>
          </a:p>
        </p:txBody>
      </p:sp>
    </p:spTree>
    <p:extLst>
      <p:ext uri="{BB962C8B-B14F-4D97-AF65-F5344CB8AC3E}">
        <p14:creationId xmlns:p14="http://schemas.microsoft.com/office/powerpoint/2010/main" val="1720792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304800" y="311150"/>
            <a:ext cx="10515600" cy="533400"/>
          </a:xfrm>
        </p:spPr>
        <p:txBody>
          <a:bodyPr/>
          <a:lstStyle/>
          <a:p>
            <a:r>
              <a:rPr lang="el-GR" sz="3200" b="1" dirty="0">
                <a:solidFill>
                  <a:srgbClr val="FFFFFF"/>
                </a:solidFill>
              </a:rPr>
              <a:t> </a:t>
            </a:r>
            <a:r>
              <a:rPr lang="el-GR" sz="3200" b="1" dirty="0" smtClean="0">
                <a:solidFill>
                  <a:srgbClr val="FFFFFF"/>
                </a:solidFill>
              </a:rPr>
              <a:t>    </a:t>
            </a:r>
            <a:r>
              <a:rPr lang="en-US" sz="3200" b="1" dirty="0" smtClean="0">
                <a:solidFill>
                  <a:srgbClr val="FFFFFF"/>
                </a:solidFill>
              </a:rPr>
              <a:t>National Legislation – New Ministerial </a:t>
            </a:r>
            <a:r>
              <a:rPr lang="en-US" sz="3200" b="1" dirty="0" err="1" smtClean="0">
                <a:solidFill>
                  <a:srgbClr val="FFFFFF"/>
                </a:solidFill>
              </a:rPr>
              <a:t>Desitions</a:t>
            </a:r>
            <a:r>
              <a:rPr lang="el-GR" sz="3200" b="1" dirty="0" smtClean="0">
                <a:solidFill>
                  <a:srgbClr val="FFFFFF"/>
                </a:solidFill>
              </a:rPr>
              <a:t> </a:t>
            </a:r>
            <a:endParaRPr lang="el-GR" dirty="0"/>
          </a:p>
        </p:txBody>
      </p:sp>
      <p:sp>
        <p:nvSpPr>
          <p:cNvPr id="3" name="TextBox 2"/>
          <p:cNvSpPr txBox="1"/>
          <p:nvPr/>
        </p:nvSpPr>
        <p:spPr>
          <a:xfrm>
            <a:off x="457200" y="1248623"/>
            <a:ext cx="10896600" cy="4893647"/>
          </a:xfrm>
          <a:prstGeom prst="rect">
            <a:avLst/>
          </a:prstGeom>
          <a:noFill/>
          <a:ln>
            <a:solidFill>
              <a:schemeClr val="accent1"/>
            </a:solidFill>
          </a:ln>
        </p:spPr>
        <p:txBody>
          <a:bodyPr wrap="square" rtlCol="0">
            <a:spAutoFit/>
          </a:bodyPr>
          <a:lstStyle/>
          <a:p>
            <a:pPr marL="197100" lvl="2" algn="l"/>
            <a:r>
              <a:rPr lang="en-US" sz="2400" b="1" dirty="0" smtClean="0">
                <a:solidFill>
                  <a:srgbClr val="002060"/>
                </a:solidFill>
              </a:rPr>
              <a:t>M.D.</a:t>
            </a:r>
            <a:r>
              <a:rPr lang="el-GR" sz="2400" b="1" dirty="0" smtClean="0">
                <a:solidFill>
                  <a:srgbClr val="002060"/>
                </a:solidFill>
              </a:rPr>
              <a:t> 410185/31-12-2024 </a:t>
            </a:r>
          </a:p>
          <a:p>
            <a:pPr marL="197100" lvl="2" algn="l"/>
            <a:endParaRPr lang="el-GR" sz="2400" b="1" dirty="0" smtClean="0">
              <a:solidFill>
                <a:srgbClr val="002060"/>
              </a:solidFill>
            </a:endParaRPr>
          </a:p>
          <a:p>
            <a:pPr marL="197100" lvl="2" algn="l"/>
            <a:r>
              <a:rPr lang="en-US" sz="2400" u="sng" dirty="0" smtClean="0">
                <a:solidFill>
                  <a:srgbClr val="002060"/>
                </a:solidFill>
              </a:rPr>
              <a:t>for the implementation of Reg. 2019/6 and Executive Reg. 2021/1248</a:t>
            </a:r>
          </a:p>
          <a:p>
            <a:pPr marL="197100" lvl="2" algn="l"/>
            <a:r>
              <a:rPr kumimoji="0" lang="el-GR" sz="2400" b="0" i="0" u="sng" strike="noStrike" kern="0" cap="none" spc="0" normalizeH="0" baseline="0" noProof="0" dirty="0" smtClean="0">
                <a:ln>
                  <a:noFill/>
                </a:ln>
                <a:solidFill>
                  <a:srgbClr val="002060"/>
                </a:solidFill>
                <a:effectLst/>
                <a:uLnTx/>
                <a:uFillTx/>
                <a:latin typeface="MyriadPro-Semibold"/>
              </a:rPr>
              <a:t> </a:t>
            </a:r>
          </a:p>
          <a:p>
            <a:pPr marL="654300" lvl="2" indent="-457200" algn="l">
              <a:lnSpc>
                <a:spcPct val="150000"/>
              </a:lnSpc>
              <a:buFont typeface="+mj-lt"/>
              <a:buAutoNum type="arabicPeriod"/>
            </a:pPr>
            <a:r>
              <a:rPr lang="en-US" sz="2400" dirty="0" smtClean="0">
                <a:solidFill>
                  <a:srgbClr val="002060"/>
                </a:solidFill>
                <a:latin typeface="MyriadPro-Semibold"/>
              </a:rPr>
              <a:t>measures on </a:t>
            </a:r>
            <a:r>
              <a:rPr lang="en-US" sz="2400" dirty="0">
                <a:solidFill>
                  <a:srgbClr val="002060"/>
                </a:solidFill>
                <a:latin typeface="MyriadPro-Semibold"/>
              </a:rPr>
              <a:t>G</a:t>
            </a:r>
            <a:r>
              <a:rPr lang="en-US" sz="2400" dirty="0" smtClean="0">
                <a:solidFill>
                  <a:srgbClr val="002060"/>
                </a:solidFill>
                <a:latin typeface="MyriadPro-Semibold"/>
              </a:rPr>
              <a:t>ood Distribution Practice (GDP) for the wholesale, distribution and storage of veterinary medicinal products</a:t>
            </a:r>
            <a:endParaRPr lang="el-GR" sz="2400" dirty="0" smtClean="0">
              <a:solidFill>
                <a:srgbClr val="002060"/>
              </a:solidFill>
              <a:latin typeface="MyriadPro-Semibold"/>
            </a:endParaRPr>
          </a:p>
          <a:p>
            <a:pPr marL="972000" lvl="2" indent="-342900" algn="l">
              <a:lnSpc>
                <a:spcPct val="150000"/>
              </a:lnSpc>
              <a:buFont typeface="Arial" panose="020B0604020202020204" pitchFamily="34" charset="0"/>
              <a:buChar char="•"/>
            </a:pPr>
            <a:r>
              <a:rPr lang="en-US" sz="2400" dirty="0" smtClean="0">
                <a:solidFill>
                  <a:srgbClr val="002060"/>
                </a:solidFill>
              </a:rPr>
              <a:t>conditions and procedure for granting a license for the wholesale sale of veterinary drugs</a:t>
            </a:r>
            <a:endParaRPr lang="el-GR" sz="2400" dirty="0" smtClean="0">
              <a:solidFill>
                <a:srgbClr val="002060"/>
              </a:solidFill>
            </a:endParaRPr>
          </a:p>
          <a:p>
            <a:pPr marL="972000" lvl="2" indent="-342900" algn="l">
              <a:lnSpc>
                <a:spcPct val="150000"/>
              </a:lnSpc>
              <a:buFont typeface="Arial" panose="020B0604020202020204" pitchFamily="34" charset="0"/>
              <a:buChar char="•"/>
            </a:pPr>
            <a:r>
              <a:rPr lang="en-US" sz="2400" dirty="0" smtClean="0">
                <a:solidFill>
                  <a:srgbClr val="002060"/>
                </a:solidFill>
              </a:rPr>
              <a:t>operation and obligations of veterinary drug wholesale businesses</a:t>
            </a:r>
            <a:endParaRPr lang="el-GR" sz="2400" dirty="0" smtClean="0">
              <a:solidFill>
                <a:srgbClr val="002060"/>
              </a:solidFill>
            </a:endParaRPr>
          </a:p>
          <a:p>
            <a:pPr marL="781200" lvl="2" indent="-457200" algn="l">
              <a:lnSpc>
                <a:spcPct val="150000"/>
              </a:lnSpc>
              <a:buFont typeface="+mj-lt"/>
              <a:buAutoNum type="arabicPeriod" startAt="2"/>
            </a:pPr>
            <a:r>
              <a:rPr lang="en-US" sz="2400" dirty="0" smtClean="0">
                <a:solidFill>
                  <a:srgbClr val="002060"/>
                </a:solidFill>
              </a:rPr>
              <a:t>measures for at the distance retailing of veterinary medical products</a:t>
            </a:r>
            <a:endParaRPr lang="el-GR" sz="2400" dirty="0">
              <a:solidFill>
                <a:srgbClr val="003399"/>
              </a:solidFill>
            </a:endParaRPr>
          </a:p>
        </p:txBody>
      </p:sp>
    </p:spTree>
    <p:extLst>
      <p:ext uri="{BB962C8B-B14F-4D97-AF65-F5344CB8AC3E}">
        <p14:creationId xmlns:p14="http://schemas.microsoft.com/office/powerpoint/2010/main" val="2748298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11CE633-EB29-E927-F456-A78DDF0F09C5}"/>
              </a:ext>
            </a:extLst>
          </p:cNvPr>
          <p:cNvSpPr>
            <a:spLocks noGrp="1"/>
          </p:cNvSpPr>
          <p:nvPr>
            <p:ph type="body" sz="quarter" idx="4294967295"/>
          </p:nvPr>
        </p:nvSpPr>
        <p:spPr>
          <a:xfrm>
            <a:off x="6109200" y="1073150"/>
            <a:ext cx="6082800" cy="3200400"/>
          </a:xfrm>
          <a:prstGeom prst="rect">
            <a:avLst/>
          </a:prstGeom>
        </p:spPr>
        <p:txBody>
          <a:bodyPr/>
          <a:lstStyle/>
          <a:p>
            <a:pPr algn="l"/>
            <a:r>
              <a:rPr lang="en-US" sz="3200" b="1" dirty="0">
                <a:solidFill>
                  <a:srgbClr val="003399"/>
                </a:solidFill>
                <a:latin typeface="EC Square Sans Pro" panose="020B0506040000020004" pitchFamily="34" charset="0"/>
              </a:rPr>
              <a:t>Additional relevant legislation, provisions and/or guidelines to be considered by veterinarians &amp; farmers (II) </a:t>
            </a:r>
          </a:p>
          <a:p>
            <a:pPr algn="l"/>
            <a:r>
              <a:rPr lang="en-US" sz="1600" i="1" dirty="0">
                <a:solidFill>
                  <a:srgbClr val="003399"/>
                </a:solidFill>
                <a:latin typeface="EC Square Sans Pro" panose="020B0506040000020004" pitchFamily="34" charset="0"/>
              </a:rPr>
              <a:t>Lecture 4</a:t>
            </a:r>
            <a:endParaRPr lang="es-ES" sz="1600" dirty="0">
              <a:solidFill>
                <a:srgbClr val="003399"/>
              </a:solidFill>
              <a:latin typeface="EC Square Sans Pro" panose="020B0506040000020004" pitchFamily="34" charset="0"/>
            </a:endParaRPr>
          </a:p>
        </p:txBody>
      </p:sp>
      <p:sp>
        <p:nvSpPr>
          <p:cNvPr id="3" name="Marcador de texto 2">
            <a:extLst>
              <a:ext uri="{FF2B5EF4-FFF2-40B4-BE49-F238E27FC236}">
                <a16:creationId xmlns:a16="http://schemas.microsoft.com/office/drawing/2014/main" id="{A38D9E58-19B1-E7ED-7608-24282A0A681D}"/>
              </a:ext>
            </a:extLst>
          </p:cNvPr>
          <p:cNvSpPr>
            <a:spLocks noGrp="1"/>
          </p:cNvSpPr>
          <p:nvPr>
            <p:ph type="body" sz="quarter" idx="11"/>
          </p:nvPr>
        </p:nvSpPr>
        <p:spPr/>
        <p:txBody>
          <a:bodyPr/>
          <a:lstStyle/>
          <a:p>
            <a:r>
              <a:rPr lang="es-ES" dirty="0">
                <a:latin typeface="EC Square Sans Pro" panose="020B0506040000020004" pitchFamily="34" charset="0"/>
              </a:rPr>
              <a:t>7 FEBRUARY 2025</a:t>
            </a:r>
          </a:p>
          <a:p>
            <a:endParaRPr lang="es-ES" dirty="0"/>
          </a:p>
        </p:txBody>
      </p:sp>
    </p:spTree>
    <p:extLst>
      <p:ext uri="{BB962C8B-B14F-4D97-AF65-F5344CB8AC3E}">
        <p14:creationId xmlns:p14="http://schemas.microsoft.com/office/powerpoint/2010/main" val="397179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76200" y="311150"/>
            <a:ext cx="10363200" cy="609600"/>
          </a:xfrm>
        </p:spPr>
        <p:txBody>
          <a:bodyPr/>
          <a:lstStyle/>
          <a:p>
            <a:r>
              <a:rPr lang="el-GR" sz="3200" b="1" dirty="0" smtClean="0">
                <a:solidFill>
                  <a:srgbClr val="FFFFFF"/>
                </a:solidFill>
              </a:rPr>
              <a:t>     </a:t>
            </a:r>
            <a:r>
              <a:rPr lang="en-US" sz="3200" b="1" dirty="0">
                <a:solidFill>
                  <a:srgbClr val="FFFFFF"/>
                </a:solidFill>
              </a:rPr>
              <a:t>National Legislation – New Ministerial </a:t>
            </a:r>
            <a:r>
              <a:rPr lang="en-US" sz="3200" b="1" dirty="0" err="1">
                <a:solidFill>
                  <a:srgbClr val="FFFFFF"/>
                </a:solidFill>
              </a:rPr>
              <a:t>Desitions</a:t>
            </a:r>
            <a:r>
              <a:rPr lang="en-US" sz="3200" b="1" dirty="0">
                <a:solidFill>
                  <a:srgbClr val="FFFFFF"/>
                </a:solidFill>
              </a:rPr>
              <a:t> </a:t>
            </a:r>
          </a:p>
          <a:p>
            <a:endParaRPr lang="el-GR" dirty="0"/>
          </a:p>
        </p:txBody>
      </p:sp>
      <p:sp>
        <p:nvSpPr>
          <p:cNvPr id="5" name="Ορθογώνιο 4"/>
          <p:cNvSpPr/>
          <p:nvPr/>
        </p:nvSpPr>
        <p:spPr>
          <a:xfrm>
            <a:off x="457200" y="1149350"/>
            <a:ext cx="10515599" cy="5447645"/>
          </a:xfrm>
          <a:prstGeom prst="rect">
            <a:avLst/>
          </a:prstGeom>
        </p:spPr>
        <p:txBody>
          <a:bodyPr wrap="square">
            <a:spAutoFit/>
          </a:bodyPr>
          <a:lstStyle/>
          <a:p>
            <a:pPr>
              <a:lnSpc>
                <a:spcPct val="150000"/>
              </a:lnSpc>
            </a:pPr>
            <a:r>
              <a:rPr lang="en-US" sz="2000" b="1" dirty="0" smtClean="0">
                <a:solidFill>
                  <a:srgbClr val="002060"/>
                </a:solidFill>
              </a:rPr>
              <a:t>M.D.</a:t>
            </a:r>
            <a:r>
              <a:rPr lang="el-GR" sz="2000" b="1" dirty="0" smtClean="0">
                <a:solidFill>
                  <a:srgbClr val="002060"/>
                </a:solidFill>
              </a:rPr>
              <a:t> 407523/27-12-2024</a:t>
            </a:r>
          </a:p>
          <a:p>
            <a:pPr>
              <a:lnSpc>
                <a:spcPct val="150000"/>
              </a:lnSpc>
            </a:pPr>
            <a:r>
              <a:rPr lang="en-US" sz="2000" u="sng" dirty="0" smtClean="0">
                <a:solidFill>
                  <a:srgbClr val="002060"/>
                </a:solidFill>
              </a:rPr>
              <a:t>Electronic prescription of veterinary drugs</a:t>
            </a:r>
          </a:p>
          <a:p>
            <a:pPr>
              <a:lnSpc>
                <a:spcPct val="150000"/>
              </a:lnSpc>
            </a:pPr>
            <a:endParaRPr lang="el-GR" sz="2000" u="sng" dirty="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Operation of an information system integrated</a:t>
            </a:r>
            <a:r>
              <a:rPr lang="el-GR" sz="2000" dirty="0" smtClean="0">
                <a:solidFill>
                  <a:srgbClr val="002060"/>
                </a:solidFill>
              </a:rPr>
              <a:t> </a:t>
            </a:r>
            <a:r>
              <a:rPr lang="en-US" sz="2000" dirty="0" smtClean="0">
                <a:solidFill>
                  <a:srgbClr val="002060"/>
                </a:solidFill>
              </a:rPr>
              <a:t>with the Unified Digital Portal of the Public Administration (gov.gr), for the electronic prescription of VMP and MF intended for food-producing animals (mammals, birds, fish, bees)</a:t>
            </a:r>
          </a:p>
          <a:p>
            <a:pPr marL="285750" indent="-285750">
              <a:lnSpc>
                <a:spcPct val="150000"/>
              </a:lnSpc>
              <a:buFont typeface="Arial" panose="020B0604020202020204" pitchFamily="34" charset="0"/>
              <a:buChar char="•"/>
            </a:pPr>
            <a:endParaRPr lang="el-GR" sz="2000" dirty="0" smtClean="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Mandatory electronic prescription of VMP and MF for cattle, pigs, broilers, laying hens and turkeys</a:t>
            </a:r>
          </a:p>
          <a:p>
            <a:pPr marL="285750" indent="-285750">
              <a:lnSpc>
                <a:spcPct val="150000"/>
              </a:lnSpc>
              <a:buFont typeface="Arial" panose="020B0604020202020204" pitchFamily="34" charset="0"/>
              <a:buChar char="•"/>
            </a:pPr>
            <a:endParaRPr lang="el-GR" sz="2000" dirty="0" smtClean="0">
              <a:solidFill>
                <a:srgbClr val="002060"/>
              </a:solidFill>
            </a:endParaRPr>
          </a:p>
          <a:p>
            <a:pPr marL="285750" indent="-285750">
              <a:lnSpc>
                <a:spcPct val="150000"/>
              </a:lnSpc>
              <a:buFont typeface="Arial" panose="020B0604020202020204" pitchFamily="34" charset="0"/>
              <a:buChar char="•"/>
            </a:pPr>
            <a:r>
              <a:rPr lang="en-US" sz="2000" dirty="0">
                <a:solidFill>
                  <a:srgbClr val="002060"/>
                </a:solidFill>
              </a:rPr>
              <a:t>O</a:t>
            </a:r>
            <a:r>
              <a:rPr lang="en-US" sz="2000" dirty="0" smtClean="0">
                <a:solidFill>
                  <a:srgbClr val="002060"/>
                </a:solidFill>
              </a:rPr>
              <a:t>ptional for the other species of food producing animals until 01/01/2026</a:t>
            </a:r>
            <a:endParaRPr lang="el-GR" dirty="0">
              <a:solidFill>
                <a:srgbClr val="002060"/>
              </a:solidFill>
            </a:endParaRPr>
          </a:p>
          <a:p>
            <a:endParaRPr lang="el-GR" dirty="0"/>
          </a:p>
        </p:txBody>
      </p:sp>
    </p:spTree>
    <p:extLst>
      <p:ext uri="{BB962C8B-B14F-4D97-AF65-F5344CB8AC3E}">
        <p14:creationId xmlns:p14="http://schemas.microsoft.com/office/powerpoint/2010/main" val="1406669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533400" y="387350"/>
            <a:ext cx="10668000" cy="685800"/>
          </a:xfrm>
        </p:spPr>
        <p:txBody>
          <a:bodyPr/>
          <a:lstStyle/>
          <a:p>
            <a:r>
              <a:rPr lang="el-GR" sz="3200" b="1" dirty="0" smtClean="0">
                <a:solidFill>
                  <a:srgbClr val="FFFFFF"/>
                </a:solidFill>
              </a:rPr>
              <a:t>       </a:t>
            </a:r>
            <a:r>
              <a:rPr lang="en-US" sz="3200" b="1" dirty="0">
                <a:solidFill>
                  <a:srgbClr val="FFFFFF"/>
                </a:solidFill>
              </a:rPr>
              <a:t>National Legislation – New Ministerial </a:t>
            </a:r>
            <a:r>
              <a:rPr lang="en-US" sz="3200" b="1" dirty="0" err="1">
                <a:solidFill>
                  <a:srgbClr val="FFFFFF"/>
                </a:solidFill>
              </a:rPr>
              <a:t>Desitions</a:t>
            </a:r>
            <a:r>
              <a:rPr lang="en-US" sz="3200" b="1" dirty="0">
                <a:solidFill>
                  <a:srgbClr val="FFFFFF"/>
                </a:solidFill>
              </a:rPr>
              <a:t> </a:t>
            </a:r>
          </a:p>
          <a:p>
            <a:endParaRPr lang="en-US" sz="3200" b="1" dirty="0">
              <a:solidFill>
                <a:srgbClr val="FFFFFF"/>
              </a:solidFill>
            </a:endParaRPr>
          </a:p>
          <a:p>
            <a:endParaRPr lang="el-GR" sz="3200" dirty="0"/>
          </a:p>
        </p:txBody>
      </p:sp>
      <p:sp>
        <p:nvSpPr>
          <p:cNvPr id="3" name="Ορθογώνιο 2"/>
          <p:cNvSpPr/>
          <p:nvPr/>
        </p:nvSpPr>
        <p:spPr>
          <a:xfrm>
            <a:off x="304800" y="1301750"/>
            <a:ext cx="8153400" cy="6093976"/>
          </a:xfrm>
          <a:prstGeom prst="rect">
            <a:avLst/>
          </a:prstGeom>
        </p:spPr>
        <p:txBody>
          <a:bodyPr wrap="square">
            <a:spAutoFit/>
          </a:bodyPr>
          <a:lstStyle/>
          <a:p>
            <a:r>
              <a:rPr lang="en-US" sz="2000" b="1" dirty="0" smtClean="0">
                <a:solidFill>
                  <a:srgbClr val="002060"/>
                </a:solidFill>
              </a:rPr>
              <a:t>M.D.</a:t>
            </a:r>
            <a:r>
              <a:rPr lang="el-GR" sz="2000" b="1" dirty="0" smtClean="0">
                <a:solidFill>
                  <a:srgbClr val="002060"/>
                </a:solidFill>
              </a:rPr>
              <a:t> 407523/27-12-2024:</a:t>
            </a:r>
          </a:p>
          <a:p>
            <a:endParaRPr lang="el-GR" sz="2000" b="1" dirty="0">
              <a:solidFill>
                <a:srgbClr val="002060"/>
              </a:solidFill>
            </a:endParaRPr>
          </a:p>
          <a:p>
            <a:r>
              <a:rPr kumimoji="0" lang="en-US" sz="2000" b="1" i="0" u="none" strike="noStrike" kern="0" cap="none" spc="0" normalizeH="0" baseline="0" noProof="0" dirty="0" smtClean="0">
                <a:ln>
                  <a:noFill/>
                </a:ln>
                <a:solidFill>
                  <a:srgbClr val="002060"/>
                </a:solidFill>
                <a:effectLst/>
                <a:uLnTx/>
                <a:uFillTx/>
              </a:rPr>
              <a:t>Administrator</a:t>
            </a:r>
            <a:r>
              <a:rPr kumimoji="0" lang="el-GR" sz="2000" b="1" i="0" u="none" strike="noStrike" kern="0" cap="none" spc="0" normalizeH="0" baseline="0" noProof="0" dirty="0" smtClean="0">
                <a:ln>
                  <a:noFill/>
                </a:ln>
                <a:solidFill>
                  <a:srgbClr val="002060"/>
                </a:solidFill>
                <a:effectLst/>
                <a:uLnTx/>
                <a:uFillTx/>
              </a:rPr>
              <a:t> </a:t>
            </a:r>
            <a:r>
              <a:rPr kumimoji="0" lang="en-US" sz="2000" b="1" i="0" u="none" strike="noStrike" kern="0" cap="none" spc="0" normalizeH="0" baseline="0" noProof="0" dirty="0" smtClean="0">
                <a:ln>
                  <a:noFill/>
                </a:ln>
                <a:solidFill>
                  <a:srgbClr val="002060"/>
                </a:solidFill>
                <a:effectLst/>
                <a:uLnTx/>
                <a:uFillTx/>
              </a:rPr>
              <a:t>of the information system</a:t>
            </a:r>
            <a:r>
              <a:rPr kumimoji="0" lang="el-GR" sz="2000" b="1" i="0" u="none" strike="noStrike" kern="0" cap="none" spc="0" normalizeH="0" baseline="0" noProof="0" dirty="0" smtClean="0">
                <a:ln>
                  <a:noFill/>
                </a:ln>
                <a:solidFill>
                  <a:srgbClr val="002060"/>
                </a:solidFill>
                <a:effectLst/>
                <a:uLnTx/>
                <a:uFillTx/>
              </a:rPr>
              <a:t>:</a:t>
            </a:r>
            <a:r>
              <a:rPr kumimoji="0" lang="en-US" sz="2000" b="1" i="0" u="none" strike="noStrike" kern="0" cap="none" spc="0" normalizeH="0" baseline="0" noProof="0" dirty="0" smtClean="0">
                <a:ln>
                  <a:noFill/>
                </a:ln>
                <a:solidFill>
                  <a:srgbClr val="002060"/>
                </a:solidFill>
                <a:effectLst/>
                <a:uLnTx/>
                <a:uFillTx/>
              </a:rPr>
              <a:t> Ministry of  Rural Development</a:t>
            </a:r>
            <a:r>
              <a:rPr kumimoji="0" lang="en-US" sz="2000" b="1" i="0" u="none" strike="noStrike" kern="0" cap="none" spc="0" normalizeH="0" noProof="0" dirty="0" smtClean="0">
                <a:ln>
                  <a:noFill/>
                </a:ln>
                <a:solidFill>
                  <a:srgbClr val="002060"/>
                </a:solidFill>
                <a:effectLst/>
                <a:uLnTx/>
                <a:uFillTx/>
              </a:rPr>
              <a:t> and Food </a:t>
            </a:r>
            <a:endParaRPr kumimoji="0" lang="en-US" sz="2000" b="1" i="0" u="none" strike="noStrike" kern="0" cap="none" spc="0" normalizeH="0" baseline="0" noProof="0" dirty="0" smtClean="0">
              <a:ln>
                <a:noFill/>
              </a:ln>
              <a:solidFill>
                <a:srgbClr val="002060"/>
              </a:solidFill>
              <a:effectLst/>
              <a:uLnTx/>
              <a:uFillTx/>
            </a:endParaRPr>
          </a:p>
          <a:p>
            <a:endParaRPr lang="el-GR" sz="2000" b="1" dirty="0">
              <a:solidFill>
                <a:srgbClr val="002060"/>
              </a:solidFill>
            </a:endParaRPr>
          </a:p>
          <a:p>
            <a:r>
              <a:rPr lang="en-US" sz="2000" b="1" dirty="0" smtClean="0">
                <a:solidFill>
                  <a:srgbClr val="002060"/>
                </a:solidFill>
              </a:rPr>
              <a:t>Users of the information system:</a:t>
            </a:r>
            <a:endParaRPr lang="el-GR" sz="2000" b="1" dirty="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Veterinarians authorized to prescribe (dispensing veterinary prescriptions)</a:t>
            </a:r>
            <a:endParaRPr lang="el-GR" sz="2000" dirty="0" smtClean="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 Responsible scientists of enterprises authorized to retail GMP (implementing veterinary prescriptions)</a:t>
            </a:r>
            <a:endParaRPr lang="el-GR" sz="2000" dirty="0" smtClean="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 Farmers (access limited to prescriptions and records related to their farm)</a:t>
            </a:r>
            <a:endParaRPr lang="el-GR" sz="2000" dirty="0" smtClean="0">
              <a:solidFill>
                <a:srgbClr val="002060"/>
              </a:solidFill>
            </a:endParaRPr>
          </a:p>
          <a:p>
            <a:pPr marL="285750" indent="-285750">
              <a:lnSpc>
                <a:spcPct val="150000"/>
              </a:lnSpc>
              <a:buFont typeface="Arial" panose="020B0604020202020204" pitchFamily="34" charset="0"/>
              <a:buChar char="•"/>
            </a:pPr>
            <a:r>
              <a:rPr lang="en-US" sz="2000" dirty="0" smtClean="0">
                <a:solidFill>
                  <a:srgbClr val="002060"/>
                </a:solidFill>
              </a:rPr>
              <a:t> Veterinary services (access to prescriptions and farm/business registers within their areas of responsibility)</a:t>
            </a:r>
            <a:endParaRPr lang="el-GR" sz="2000" dirty="0">
              <a:solidFill>
                <a:srgbClr val="002060"/>
              </a:solidFill>
            </a:endParaRPr>
          </a:p>
          <a:p>
            <a:pPr marL="556260" indent="-285750">
              <a:lnSpc>
                <a:spcPts val="1800"/>
              </a:lnSpc>
              <a:buFont typeface="Arial" panose="020B0604020202020204" pitchFamily="34" charset="0"/>
              <a:buChar char="•"/>
            </a:pPr>
            <a:endParaRPr lang="el-GR" dirty="0" smtClean="0">
              <a:solidFill>
                <a:srgbClr val="002060"/>
              </a:solidFill>
            </a:endParaRPr>
          </a:p>
          <a:p>
            <a:pPr marL="270510">
              <a:lnSpc>
                <a:spcPts val="1800"/>
              </a:lnSpc>
            </a:pPr>
            <a:r>
              <a:rPr lang="el-GR" dirty="0" smtClean="0">
                <a:solidFill>
                  <a:srgbClr val="002060"/>
                </a:solidFill>
              </a:rPr>
              <a:t> </a:t>
            </a:r>
            <a:endParaRPr lang="el-GR" dirty="0">
              <a:solidFill>
                <a:srgbClr val="002060"/>
              </a:solidFill>
            </a:endParaRPr>
          </a:p>
        </p:txBody>
      </p:sp>
      <p:pic>
        <p:nvPicPr>
          <p:cNvPr id="4" name="Εικόνα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305800" y="1373899"/>
            <a:ext cx="3276600" cy="4943933"/>
          </a:xfrm>
          <a:prstGeom prst="rect">
            <a:avLst/>
          </a:prstGeom>
        </p:spPr>
      </p:pic>
    </p:spTree>
    <p:extLst>
      <p:ext uri="{BB962C8B-B14F-4D97-AF65-F5344CB8AC3E}">
        <p14:creationId xmlns:p14="http://schemas.microsoft.com/office/powerpoint/2010/main" val="2036699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p:txBody>
          <a:bodyPr/>
          <a:lstStyle/>
          <a:p>
            <a:r>
              <a:rPr lang="el-GR" sz="2800" b="1" dirty="0" smtClean="0"/>
              <a:t>          </a:t>
            </a:r>
            <a:r>
              <a:rPr lang="en-US" sz="3200" b="1" dirty="0"/>
              <a:t>Pharmacovigilance</a:t>
            </a:r>
            <a:endParaRPr lang="el-GR" sz="3200" b="1" dirty="0"/>
          </a:p>
        </p:txBody>
      </p:sp>
      <p:pic>
        <p:nvPicPr>
          <p:cNvPr id="3" name="Εικόνα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61304" y="1301750"/>
            <a:ext cx="5519108" cy="5162536"/>
          </a:xfrm>
          <a:prstGeom prst="rect">
            <a:avLst/>
          </a:prstGeom>
        </p:spPr>
      </p:pic>
      <p:sp>
        <p:nvSpPr>
          <p:cNvPr id="4" name="TextBox 3"/>
          <p:cNvSpPr txBox="1"/>
          <p:nvPr/>
        </p:nvSpPr>
        <p:spPr>
          <a:xfrm>
            <a:off x="381000" y="1682750"/>
            <a:ext cx="5181600" cy="3077766"/>
          </a:xfrm>
          <a:prstGeom prst="rect">
            <a:avLst/>
          </a:prstGeom>
          <a:noFill/>
        </p:spPr>
        <p:txBody>
          <a:bodyPr wrap="square" rtlCol="0">
            <a:spAutoFit/>
          </a:bodyPr>
          <a:lstStyle/>
          <a:p>
            <a:r>
              <a:rPr lang="en-US" sz="3200" b="1" dirty="0" smtClean="0">
                <a:solidFill>
                  <a:srgbClr val="002060"/>
                </a:solidFill>
                <a:latin typeface="+mn-lt"/>
              </a:rPr>
              <a:t>Yellow card</a:t>
            </a:r>
            <a:endParaRPr lang="el-GR" sz="3200" b="1" dirty="0" smtClean="0">
              <a:solidFill>
                <a:srgbClr val="002060"/>
              </a:solidFill>
              <a:latin typeface="+mn-lt"/>
            </a:endParaRPr>
          </a:p>
          <a:p>
            <a:endParaRPr lang="el-GR" dirty="0">
              <a:solidFill>
                <a:srgbClr val="002060"/>
              </a:solidFill>
            </a:endParaRPr>
          </a:p>
          <a:p>
            <a:pPr marL="342900" indent="-342900">
              <a:buFont typeface="Arial" panose="020B0604020202020204" pitchFamily="34" charset="0"/>
              <a:buChar char="•"/>
            </a:pPr>
            <a:r>
              <a:rPr lang="en-US" sz="2400" dirty="0" smtClean="0">
                <a:solidFill>
                  <a:srgbClr val="002060"/>
                </a:solidFill>
                <a:latin typeface="+mn-lt"/>
              </a:rPr>
              <a:t>Available from National Organization for Medicines (EOF)</a:t>
            </a:r>
          </a:p>
          <a:p>
            <a:pPr marL="342900" indent="-342900">
              <a:buFont typeface="Arial" panose="020B0604020202020204" pitchFamily="34" charset="0"/>
              <a:buChar char="•"/>
            </a:pPr>
            <a:endParaRPr lang="el-GR" sz="2400" dirty="0">
              <a:solidFill>
                <a:srgbClr val="002060"/>
              </a:solidFill>
              <a:latin typeface="+mn-lt"/>
            </a:endParaRPr>
          </a:p>
          <a:p>
            <a:pPr marL="342900" indent="-342900">
              <a:buFont typeface="Arial" panose="020B0604020202020204" pitchFamily="34" charset="0"/>
              <a:buChar char="•"/>
            </a:pPr>
            <a:r>
              <a:rPr lang="en-US" sz="2400" dirty="0" smtClean="0">
                <a:solidFill>
                  <a:srgbClr val="002060"/>
                </a:solidFill>
                <a:latin typeface="+mn-lt"/>
              </a:rPr>
              <a:t>EOF Website</a:t>
            </a:r>
            <a:endParaRPr lang="el-GR" sz="2400" dirty="0" smtClean="0">
              <a:solidFill>
                <a:srgbClr val="002060"/>
              </a:solidFill>
              <a:latin typeface="+mn-lt"/>
            </a:endParaRPr>
          </a:p>
          <a:p>
            <a:pPr marL="342900" indent="-342900">
              <a:buFont typeface="Arial" panose="020B0604020202020204" pitchFamily="34" charset="0"/>
              <a:buChar char="•"/>
            </a:pPr>
            <a:endParaRPr lang="el-GR" sz="2400" dirty="0" smtClean="0">
              <a:solidFill>
                <a:srgbClr val="002060"/>
              </a:solidFill>
              <a:latin typeface="+mn-lt"/>
            </a:endParaRPr>
          </a:p>
          <a:p>
            <a:pPr marL="342900" indent="-342900">
              <a:buFont typeface="Arial" panose="020B0604020202020204" pitchFamily="34" charset="0"/>
              <a:buChar char="•"/>
            </a:pPr>
            <a:r>
              <a:rPr lang="en-US" sz="2400" dirty="0" smtClean="0">
                <a:solidFill>
                  <a:srgbClr val="002060"/>
                </a:solidFill>
                <a:latin typeface="+mn-lt"/>
              </a:rPr>
              <a:t>Send to EOF by post or electronically</a:t>
            </a:r>
            <a:endParaRPr lang="el-GR" sz="2400" dirty="0">
              <a:solidFill>
                <a:srgbClr val="002060"/>
              </a:solidFill>
              <a:latin typeface="+mn-lt"/>
            </a:endParaRPr>
          </a:p>
        </p:txBody>
      </p:sp>
    </p:spTree>
    <p:extLst>
      <p:ext uri="{BB962C8B-B14F-4D97-AF65-F5344CB8AC3E}">
        <p14:creationId xmlns:p14="http://schemas.microsoft.com/office/powerpoint/2010/main" val="2390005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p:txBody>
          <a:bodyPr/>
          <a:lstStyle/>
          <a:p>
            <a:r>
              <a:rPr lang="el-GR" dirty="0" smtClean="0"/>
              <a:t> </a:t>
            </a:r>
            <a:r>
              <a:rPr lang="en-US" sz="3200" b="1" dirty="0"/>
              <a:t>Withdrawal and destruction</a:t>
            </a:r>
            <a:endParaRPr lang="el-GR" sz="3200" b="1" dirty="0"/>
          </a:p>
        </p:txBody>
      </p:sp>
      <p:sp>
        <p:nvSpPr>
          <p:cNvPr id="3" name="TextBox 2"/>
          <p:cNvSpPr txBox="1"/>
          <p:nvPr/>
        </p:nvSpPr>
        <p:spPr>
          <a:xfrm>
            <a:off x="533400" y="1454150"/>
            <a:ext cx="10210800" cy="3600986"/>
          </a:xfrm>
          <a:prstGeom prst="rect">
            <a:avLst/>
          </a:prstGeom>
          <a:noFill/>
        </p:spPr>
        <p:txBody>
          <a:bodyPr wrap="square" rtlCol="0">
            <a:spAutoFit/>
          </a:bodyPr>
          <a:lstStyle/>
          <a:p>
            <a:endParaRPr lang="el-GR" sz="1800" dirty="0" smtClean="0"/>
          </a:p>
          <a:p>
            <a:endParaRPr lang="el-GR" dirty="0"/>
          </a:p>
          <a:p>
            <a:pPr marL="285750" indent="-285750">
              <a:buFont typeface="Arial" panose="020B0604020202020204" pitchFamily="34" charset="0"/>
              <a:buChar char="•"/>
            </a:pPr>
            <a:r>
              <a:rPr lang="en-US" sz="2400" dirty="0" smtClean="0">
                <a:solidFill>
                  <a:srgbClr val="002060"/>
                </a:solidFill>
              </a:rPr>
              <a:t>Producers, importers, distributors and manufacturers are responsible for withdrawing and/or destroying VMP and MF, that are expired or due to expire within the current semester</a:t>
            </a:r>
          </a:p>
          <a:p>
            <a:pPr marL="285750" indent="-285750">
              <a:buFont typeface="Arial" panose="020B0604020202020204" pitchFamily="34" charset="0"/>
              <a:buChar char="•"/>
            </a:pPr>
            <a:endParaRPr lang="el-GR" sz="2400" dirty="0">
              <a:solidFill>
                <a:srgbClr val="002060"/>
              </a:solidFill>
            </a:endParaRPr>
          </a:p>
          <a:p>
            <a:pPr marL="285750" indent="-285750">
              <a:buFont typeface="Arial" panose="020B0604020202020204" pitchFamily="34" charset="0"/>
              <a:buChar char="•"/>
            </a:pPr>
            <a:r>
              <a:rPr lang="en-US" sz="2400" dirty="0">
                <a:solidFill>
                  <a:srgbClr val="002060"/>
                </a:solidFill>
              </a:rPr>
              <a:t>T</a:t>
            </a:r>
            <a:r>
              <a:rPr lang="en-US" sz="2400" dirty="0" smtClean="0">
                <a:solidFill>
                  <a:srgbClr val="002060"/>
                </a:solidFill>
              </a:rPr>
              <a:t>he management (storage, transport and destruction) of waste (unused, expired, inappropriate SPCs and FZs), must comply  with the applicable regulations concerning solid or hazardous waste, based on the specific case at hand</a:t>
            </a:r>
            <a:endParaRPr lang="el-GR" sz="2400" dirty="0">
              <a:solidFill>
                <a:srgbClr val="002060"/>
              </a:solidFill>
            </a:endParaRPr>
          </a:p>
        </p:txBody>
      </p:sp>
    </p:spTree>
    <p:extLst>
      <p:ext uri="{BB962C8B-B14F-4D97-AF65-F5344CB8AC3E}">
        <p14:creationId xmlns:p14="http://schemas.microsoft.com/office/powerpoint/2010/main" val="2301256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101AA75-9CC9-7D06-6708-98AC32F4A41A}"/>
              </a:ext>
            </a:extLst>
          </p:cNvPr>
          <p:cNvSpPr>
            <a:spLocks noGrp="1"/>
          </p:cNvSpPr>
          <p:nvPr>
            <p:ph type="body" sz="quarter" idx="4294967295"/>
          </p:nvPr>
        </p:nvSpPr>
        <p:spPr>
          <a:xfrm>
            <a:off x="380972" y="5267537"/>
            <a:ext cx="7874000" cy="781632"/>
          </a:xfrm>
          <a:prstGeom prst="rect">
            <a:avLst/>
          </a:prstGeom>
        </p:spPr>
        <p:txBody>
          <a:bodyPr/>
          <a:lstStyle/>
          <a:p>
            <a:endParaRPr lang="es-ES" dirty="0"/>
          </a:p>
        </p:txBody>
      </p:sp>
    </p:spTree>
    <p:extLst>
      <p:ext uri="{BB962C8B-B14F-4D97-AF65-F5344CB8AC3E}">
        <p14:creationId xmlns:p14="http://schemas.microsoft.com/office/powerpoint/2010/main" val="9841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lstStyle/>
          <a:p>
            <a:pPr algn="ctr"/>
            <a:r>
              <a:rPr kumimoji="0" lang="en-US" sz="2400" b="0" i="0" u="none" strike="noStrike" kern="0" cap="none" spc="0" normalizeH="0" baseline="0" noProof="0" dirty="0">
                <a:ln>
                  <a:noFill/>
                </a:ln>
                <a:effectLst/>
                <a:uLnTx/>
                <a:uFillTx/>
                <a:latin typeface="EC Square Sans Pro" panose="020B0506040000020004" pitchFamily="34" charset="0"/>
              </a:rPr>
              <a:t>EU legal framework on veterinary medicinal products/medicated feed</a:t>
            </a:r>
            <a:endParaRPr kumimoji="0" lang="en-GB" sz="1800" b="1" i="0" u="none" strike="noStrike" kern="0" cap="none" spc="0" normalizeH="0" baseline="0" noProof="0" dirty="0">
              <a:ln>
                <a:noFill/>
              </a:ln>
              <a:effectLst/>
              <a:uLnTx/>
              <a:uFillTx/>
            </a:endParaRPr>
          </a:p>
          <a:p>
            <a:endParaRPr lang="es-ES" dirty="0"/>
          </a:p>
        </p:txBody>
      </p:sp>
      <p:sp>
        <p:nvSpPr>
          <p:cNvPr id="5" name="Rectángulo 2">
            <a:extLst>
              <a:ext uri="{FF2B5EF4-FFF2-40B4-BE49-F238E27FC236}">
                <a16:creationId xmlns:a16="http://schemas.microsoft.com/office/drawing/2014/main" id="{9D3B450E-7A93-3DB5-B075-862AB47C58CA}"/>
              </a:ext>
            </a:extLst>
          </p:cNvPr>
          <p:cNvSpPr/>
          <p:nvPr/>
        </p:nvSpPr>
        <p:spPr>
          <a:xfrm>
            <a:off x="152400" y="1757036"/>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2019/6 on Veterinary Medicinal Products</a:t>
            </a:r>
            <a:r>
              <a:rPr kumimoji="0" lang="en-US" sz="1800" b="1" i="0" u="none" strike="noStrike" kern="0" cap="none" spc="0" normalizeH="0" baseline="0" noProof="0" dirty="0">
                <a:ln>
                  <a:noFill/>
                </a:ln>
                <a:solidFill>
                  <a:srgbClr val="FFFFFF"/>
                </a:solidFill>
                <a:effectLst/>
                <a:uLnTx/>
                <a:uFillTx/>
                <a:latin typeface="Calibri"/>
                <a:ea typeface="+mn-ea"/>
                <a:cs typeface="+mn-cs"/>
              </a:rPr>
              <a:t/>
            </a:r>
            <a:br>
              <a:rPr kumimoji="0" lang="en-US" sz="1800" b="1" i="0" u="none" strike="noStrike" kern="0" cap="none" spc="0" normalizeH="0" baseline="0" noProof="0" dirty="0">
                <a:ln>
                  <a:noFill/>
                </a:ln>
                <a:solidFill>
                  <a:srgbClr val="FFFFFF"/>
                </a:solidFill>
                <a:effectLst/>
                <a:uLnTx/>
                <a:uFillTx/>
                <a:latin typeface="Calibri"/>
                <a:ea typeface="+mn-ea"/>
                <a:cs typeface="+mn-cs"/>
              </a:rPr>
            </a:br>
            <a:r>
              <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ontserrat" charset="0"/>
                <a:cs typeface="Montserrat"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sp>
        <p:nvSpPr>
          <p:cNvPr id="6" name="Rectángulo 10">
            <a:extLst>
              <a:ext uri="{FF2B5EF4-FFF2-40B4-BE49-F238E27FC236}">
                <a16:creationId xmlns:a16="http://schemas.microsoft.com/office/drawing/2014/main" id="{8E70A223-9C04-A114-9ABC-6AFEBE1B7957}"/>
              </a:ext>
            </a:extLst>
          </p:cNvPr>
          <p:cNvSpPr/>
          <p:nvPr/>
        </p:nvSpPr>
        <p:spPr>
          <a:xfrm>
            <a:off x="6012735" y="1789354"/>
            <a:ext cx="55626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2019/4 on Medicated Feed</a:t>
            </a:r>
            <a:endParaRPr kumimoji="0" lang="en-GB"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endParaRPr>
          </a:p>
        </p:txBody>
      </p:sp>
      <p:sp>
        <p:nvSpPr>
          <p:cNvPr id="7" name="Speech Bubble: Rectangle with Corners Rounded 6">
            <a:extLst>
              <a:ext uri="{FF2B5EF4-FFF2-40B4-BE49-F238E27FC236}">
                <a16:creationId xmlns:a16="http://schemas.microsoft.com/office/drawing/2014/main" id="{78FEC682-77D0-5936-48B2-A04B72C9279D}"/>
              </a:ext>
            </a:extLst>
          </p:cNvPr>
          <p:cNvSpPr/>
          <p:nvPr/>
        </p:nvSpPr>
        <p:spPr>
          <a:xfrm>
            <a:off x="2743200" y="5533206"/>
            <a:ext cx="6172200" cy="1219200"/>
          </a:xfrm>
          <a:prstGeom prst="wedgeRoundRectCallout">
            <a:avLst>
              <a:gd name="adj1" fmla="val -4837"/>
              <a:gd name="adj2" fmla="val -86957"/>
              <a:gd name="adj3" fmla="val 16667"/>
            </a:avLst>
          </a:prstGeom>
          <a:solidFill>
            <a:schemeClr val="accent5">
              <a:lumMod val="50000"/>
            </a:schemeClr>
          </a:solidFill>
          <a:ln>
            <a:solidFill>
              <a:srgbClr val="0033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8" name="TextBox 7">
            <a:extLst>
              <a:ext uri="{FF2B5EF4-FFF2-40B4-BE49-F238E27FC236}">
                <a16:creationId xmlns:a16="http://schemas.microsoft.com/office/drawing/2014/main" id="{E9FB8A17-D36B-F3DB-5323-56182A838105}"/>
              </a:ext>
            </a:extLst>
          </p:cNvPr>
          <p:cNvSpPr txBox="1"/>
          <p:nvPr/>
        </p:nvSpPr>
        <p:spPr>
          <a:xfrm>
            <a:off x="2990850" y="5881843"/>
            <a:ext cx="5600700" cy="523220"/>
          </a:xfrm>
          <a:prstGeom prst="rect">
            <a:avLst/>
          </a:prstGeom>
          <a:noFill/>
        </p:spPr>
        <p:txBody>
          <a:bodyPr wrap="square" rtlCol="0">
            <a:spAutoFit/>
          </a:bodyPr>
          <a:lstStyle/>
          <a:p>
            <a:r>
              <a:rPr lang="en-US" sz="2800" dirty="0">
                <a:solidFill>
                  <a:schemeClr val="bg1"/>
                </a:solidFill>
                <a:latin typeface="EC Square Sans Pro" panose="020B0506040000020004"/>
              </a:rPr>
              <a:t> + Implementing and delegating Acts</a:t>
            </a:r>
            <a:endParaRPr lang="LID4096" sz="2800" dirty="0">
              <a:solidFill>
                <a:schemeClr val="bg1"/>
              </a:solidFill>
              <a:latin typeface="EC Square Sans Pro" panose="020B0506040000020004"/>
            </a:endParaRPr>
          </a:p>
        </p:txBody>
      </p:sp>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6478904" y="5492750"/>
            <a:ext cx="4876800" cy="533400"/>
          </a:xfrm>
        </p:spPr>
        <p:txBody>
          <a:bodyPr/>
          <a:lstStyle/>
          <a:p>
            <a:pPr>
              <a:buClr>
                <a:srgbClr val="2C7470"/>
              </a:buClr>
            </a:pPr>
            <a:r>
              <a:rPr lang="en-US" sz="1800" i="1" dirty="0">
                <a:latin typeface="EC Square Sans Pro" panose="020B0506040000020004" pitchFamily="34" charset="0"/>
              </a:rPr>
              <a:t>Commission Implementing Regulation (EU) 2022/1255</a:t>
            </a:r>
            <a:endParaRPr lang="en-GB" dirty="0"/>
          </a:p>
        </p:txBody>
      </p:sp>
      <p:sp>
        <p:nvSpPr>
          <p:cNvPr id="11" name="Rectángulo redondeado 13">
            <a:extLst>
              <a:ext uri="{FF2B5EF4-FFF2-40B4-BE49-F238E27FC236}">
                <a16:creationId xmlns:a16="http://schemas.microsoft.com/office/drawing/2014/main" id="{3C063308-3175-470A-8674-23998002115A}"/>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dirty="0">
              <a:ln>
                <a:noFill/>
              </a:ln>
              <a:solidFill>
                <a:srgbClr val="FFFFFF"/>
              </a:solidFill>
              <a:effectLst/>
              <a:uLnTx/>
              <a:uFillTx/>
              <a:latin typeface="Montserrat" panose="00000500000000000000" pitchFamily="2" charset="0"/>
              <a:ea typeface="+mn-ea"/>
              <a:cs typeface="+mn-cs"/>
            </a:endParaRPr>
          </a:p>
        </p:txBody>
      </p:sp>
      <p:sp>
        <p:nvSpPr>
          <p:cNvPr id="16" name="Rectángulo 15">
            <a:extLst>
              <a:ext uri="{FF2B5EF4-FFF2-40B4-BE49-F238E27FC236}">
                <a16:creationId xmlns:a16="http://schemas.microsoft.com/office/drawing/2014/main" id="{C79C4BED-479A-45B6-97C3-BC92A7F5A580}"/>
              </a:ext>
            </a:extLst>
          </p:cNvPr>
          <p:cNvSpPr/>
          <p:nvPr/>
        </p:nvSpPr>
        <p:spPr>
          <a:xfrm>
            <a:off x="533400" y="3293386"/>
            <a:ext cx="5334000" cy="2092881"/>
          </a:xfrm>
          <a:prstGeom prst="rect">
            <a:avLst/>
          </a:prstGeom>
        </p:spPr>
        <p:txBody>
          <a:bodyPr wrap="square" lIns="91440" tIns="45720" rIns="91440" bIns="45720" anchor="t">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EC Square Sans Pro"/>
              </a:rPr>
              <a:t>The antimicrobials and group of antimicrobials listed in this Regulation </a:t>
            </a:r>
            <a:r>
              <a:rPr lang="en-US" sz="2000" b="1" dirty="0">
                <a:solidFill>
                  <a:srgbClr val="024B9C"/>
                </a:solidFill>
                <a:latin typeface="EC Square Sans Pro"/>
              </a:rPr>
              <a:t>cannot</a:t>
            </a:r>
            <a:r>
              <a:rPr lang="en-US" sz="2000" dirty="0">
                <a:solidFill>
                  <a:srgbClr val="024B9C"/>
                </a:solidFill>
                <a:latin typeface="EC Square Sans Pro"/>
              </a:rPr>
              <a:t> be used in animals under any circumstances. </a:t>
            </a:r>
            <a:endParaRPr lang="en-US" sz="2000" strike="sngStrike" dirty="0">
              <a:solidFill>
                <a:srgbClr val="FF0000"/>
              </a:solidFill>
              <a:latin typeface="EC Square Sans Pro"/>
            </a:endParaRP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EC Square Sans Pro" panose="020B0506040000020004" pitchFamily="34" charset="0"/>
                <a:ea typeface="+mn-ea"/>
                <a:cs typeface="+mn-cs"/>
              </a:rPr>
              <a:t>This list will</a:t>
            </a:r>
            <a:r>
              <a:rPr kumimoji="0" lang="en-US" sz="2000" b="0" i="0" u="none" strike="noStrike" kern="1200" cap="none" spc="0" normalizeH="0" baseline="0" noProof="0" dirty="0">
                <a:ln>
                  <a:noFill/>
                </a:ln>
                <a:solidFill>
                  <a:srgbClr val="024B9C"/>
                </a:solidFill>
                <a:effectLst/>
                <a:uLnTx/>
                <a:uFillTx/>
                <a:latin typeface="EC Square Sans Pro" panose="020B0506040000020004" pitchFamily="34" charset="0"/>
                <a:ea typeface="+mn-ea"/>
                <a:cs typeface="+mn-cs"/>
              </a:rPr>
              <a:t> be kept under continual review </a:t>
            </a:r>
            <a:r>
              <a:rPr kumimoji="0" lang="en-US" sz="2000" b="0" i="0" u="none" strike="noStrike" kern="1200" cap="none" spc="0" normalizeH="0" baseline="0" noProof="0" dirty="0">
                <a:ln>
                  <a:noFill/>
                </a:ln>
                <a:solidFill>
                  <a:srgbClr val="000000"/>
                </a:solidFill>
                <a:effectLst/>
                <a:uLnTx/>
                <a:uFillTx/>
                <a:latin typeface="EC Square Sans Pro" panose="020B0506040000020004" pitchFamily="34" charset="0"/>
                <a:ea typeface="+mn-ea"/>
                <a:cs typeface="+mn-cs"/>
              </a:rPr>
              <a:t>in the light of new scientific evidence or emerging information</a:t>
            </a:r>
            <a:endParaRPr kumimoji="0" lang="es-ES" sz="2000" b="0" i="0" u="none" strike="noStrike" kern="1200" cap="none" spc="0" normalizeH="0" baseline="0" noProof="0" dirty="0">
              <a:ln>
                <a:noFill/>
              </a:ln>
              <a:solidFill>
                <a:srgbClr val="000000"/>
              </a:solidFill>
              <a:effectLst/>
              <a:uLnTx/>
              <a:uFillTx/>
              <a:latin typeface="EC Square Sans Pro" panose="020B0506040000020004" pitchFamily="34" charset="0"/>
              <a:ea typeface="+mn-ea"/>
              <a:cs typeface="+mn-cs"/>
            </a:endParaRPr>
          </a:p>
        </p:txBody>
      </p:sp>
      <p:pic>
        <p:nvPicPr>
          <p:cNvPr id="17" name="Imagen 16">
            <a:extLst>
              <a:ext uri="{FF2B5EF4-FFF2-40B4-BE49-F238E27FC236}">
                <a16:creationId xmlns:a16="http://schemas.microsoft.com/office/drawing/2014/main" id="{69EEDB9F-1083-41DA-9AD0-3F26A694B7A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72"/>
          <a:stretch/>
        </p:blipFill>
        <p:spPr>
          <a:xfrm>
            <a:off x="6478905" y="2273055"/>
            <a:ext cx="5105400" cy="3113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CuadroTexto 18">
            <a:extLst>
              <a:ext uri="{FF2B5EF4-FFF2-40B4-BE49-F238E27FC236}">
                <a16:creationId xmlns:a16="http://schemas.microsoft.com/office/drawing/2014/main" id="{D1943CAF-5478-4463-AA84-1FFA92F30628}"/>
              </a:ext>
            </a:extLst>
          </p:cNvPr>
          <p:cNvSpPr txBox="1"/>
          <p:nvPr/>
        </p:nvSpPr>
        <p:spPr>
          <a:xfrm>
            <a:off x="10247404" y="2166572"/>
            <a:ext cx="1369286" cy="369332"/>
          </a:xfrm>
          <a:prstGeom prst="rect">
            <a:avLst/>
          </a:prstGeom>
          <a:solidFill>
            <a:srgbClr val="2C747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“reserve list”</a:t>
            </a:r>
          </a:p>
        </p:txBody>
      </p:sp>
      <p:sp>
        <p:nvSpPr>
          <p:cNvPr id="23" name="Marcador de texto 1">
            <a:extLst>
              <a:ext uri="{FF2B5EF4-FFF2-40B4-BE49-F238E27FC236}">
                <a16:creationId xmlns:a16="http://schemas.microsoft.com/office/drawing/2014/main" id="{7329D52D-90AE-48B1-A0EF-ED56FE7CCA71}"/>
              </a:ext>
            </a:extLst>
          </p:cNvPr>
          <p:cNvSpPr txBox="1">
            <a:spLocks/>
          </p:cNvSpPr>
          <p:nvPr/>
        </p:nvSpPr>
        <p:spPr>
          <a:xfrm>
            <a:off x="762000" y="311150"/>
            <a:ext cx="10363200"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rPr>
              <a:t>CERTAIN ANTIMICROBIALS ARE PROHIBITED TO USE FOR ANIMAL TREATMENT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endParaRPr>
          </a:p>
        </p:txBody>
      </p:sp>
      <p:sp>
        <p:nvSpPr>
          <p:cNvPr id="10" name="CuadroTexto 9">
            <a:extLst>
              <a:ext uri="{FF2B5EF4-FFF2-40B4-BE49-F238E27FC236}">
                <a16:creationId xmlns:a16="http://schemas.microsoft.com/office/drawing/2014/main" id="{424A30C1-DE06-42E0-A897-C1328FBE17E9}"/>
              </a:ext>
            </a:extLst>
          </p:cNvPr>
          <p:cNvSpPr txBox="1"/>
          <p:nvPr/>
        </p:nvSpPr>
        <p:spPr>
          <a:xfrm>
            <a:off x="762000" y="1318139"/>
            <a:ext cx="11277600" cy="400110"/>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2000" b="1" dirty="0">
                <a:solidFill>
                  <a:srgbClr val="FFFFFF"/>
                </a:solidFill>
                <a:latin typeface="EC Square Sans Pro" panose="020B0506040000020004" pitchFamily="34" charset="0"/>
                <a:ea typeface="+mn-ea"/>
                <a:cs typeface="Arial" panose="020B0604020202020204" pitchFamily="34" charset="0"/>
              </a:rPr>
              <a:t>The human reserve list: antimicrobials which are reserved for treatment of certain infections in humans</a:t>
            </a:r>
            <a:endParaRPr kumimoji="0" lang="en-GB" sz="20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Arial" panose="020B0604020202020204" pitchFamily="34" charset="0"/>
            </a:endParaRPr>
          </a:p>
        </p:txBody>
      </p:sp>
    </p:spTree>
    <p:extLst>
      <p:ext uri="{BB962C8B-B14F-4D97-AF65-F5344CB8AC3E}">
        <p14:creationId xmlns:p14="http://schemas.microsoft.com/office/powerpoint/2010/main" val="193215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832557" y="1875533"/>
            <a:ext cx="533400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70C0"/>
              </a:solidFill>
              <a:effectLst/>
              <a:uLnTx/>
              <a:uFillTx/>
              <a:latin typeface="EC Square Sans Pro" panose="020B0506040000020004" pitchFamily="34" charset="0"/>
              <a:ea typeface="+mn-ea"/>
              <a:cs typeface="+mn-cs"/>
            </a:endParaRPr>
          </a:p>
        </p:txBody>
      </p:sp>
      <p:sp>
        <p:nvSpPr>
          <p:cNvPr id="17" name="Rectángulo 16">
            <a:extLst>
              <a:ext uri="{FF2B5EF4-FFF2-40B4-BE49-F238E27FC236}">
                <a16:creationId xmlns:a16="http://schemas.microsoft.com/office/drawing/2014/main" id="{845CAFF2-BFC2-41BD-A8E2-0C608AD73A14}"/>
              </a:ext>
            </a:extLst>
          </p:cNvPr>
          <p:cNvSpPr/>
          <p:nvPr/>
        </p:nvSpPr>
        <p:spPr>
          <a:xfrm>
            <a:off x="6314127" y="2256533"/>
            <a:ext cx="5105400" cy="430301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ea typeface="+mn-ea"/>
              <a:cs typeface="+mn-cs"/>
            </a:endParaRPr>
          </a:p>
        </p:txBody>
      </p:sp>
      <p:pic>
        <p:nvPicPr>
          <p:cNvPr id="21" name="Imagen 20">
            <a:extLst>
              <a:ext uri="{FF2B5EF4-FFF2-40B4-BE49-F238E27FC236}">
                <a16:creationId xmlns:a16="http://schemas.microsoft.com/office/drawing/2014/main" id="{EC60EA5D-EDCD-4CB7-9DBF-4B36BB404C8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374271" y="2308596"/>
            <a:ext cx="2957452" cy="4098554"/>
          </a:xfrm>
          <a:prstGeom prst="rect">
            <a:avLst/>
          </a:prstGeom>
        </p:spPr>
      </p:pic>
      <p:pic>
        <p:nvPicPr>
          <p:cNvPr id="23" name="Imagen 22">
            <a:extLst>
              <a:ext uri="{FF2B5EF4-FFF2-40B4-BE49-F238E27FC236}">
                <a16:creationId xmlns:a16="http://schemas.microsoft.com/office/drawing/2014/main" id="{66E371D6-5589-4B16-8C65-86003F95D1D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038617" y="2322863"/>
            <a:ext cx="2313412" cy="3855687"/>
          </a:xfrm>
          <a:prstGeom prst="rect">
            <a:avLst/>
          </a:prstGeom>
        </p:spPr>
      </p:pic>
      <p:sp>
        <p:nvSpPr>
          <p:cNvPr id="24" name="CuadroTexto 23">
            <a:extLst>
              <a:ext uri="{FF2B5EF4-FFF2-40B4-BE49-F238E27FC236}">
                <a16:creationId xmlns:a16="http://schemas.microsoft.com/office/drawing/2014/main" id="{A8E2F320-47EB-4C37-B9E4-0F1154B7B1B0}"/>
              </a:ext>
            </a:extLst>
          </p:cNvPr>
          <p:cNvSpPr txBox="1"/>
          <p:nvPr/>
        </p:nvSpPr>
        <p:spPr>
          <a:xfrm>
            <a:off x="762000" y="951033"/>
            <a:ext cx="1890261" cy="369332"/>
          </a:xfrm>
          <a:prstGeom prst="rect">
            <a:avLst/>
          </a:prstGeom>
          <a:solidFill>
            <a:srgbClr val="2C747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FFFFFF"/>
                </a:solidFill>
                <a:effectLst/>
                <a:uLnTx/>
                <a:uFillTx/>
                <a:latin typeface="EC Square Sans Pro" panose="020B0506040000020004" pitchFamily="34" charset="0"/>
              </a:rPr>
              <a:t>“human reserve list”</a:t>
            </a:r>
          </a:p>
        </p:txBody>
      </p:sp>
      <p:sp>
        <p:nvSpPr>
          <p:cNvPr id="25" name="Rectángulo redondeado 13">
            <a:extLst>
              <a:ext uri="{FF2B5EF4-FFF2-40B4-BE49-F238E27FC236}">
                <a16:creationId xmlns:a16="http://schemas.microsoft.com/office/drawing/2014/main" id="{1E5AE7B6-F26D-4D5D-89EE-ECC1E2DE7A68}"/>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dirty="0">
              <a:ln>
                <a:noFill/>
              </a:ln>
              <a:solidFill>
                <a:srgbClr val="FFFFFF"/>
              </a:solidFill>
              <a:effectLst/>
              <a:uLnTx/>
              <a:uFillTx/>
              <a:latin typeface="Montserrat" panose="00000500000000000000" pitchFamily="2" charset="0"/>
              <a:ea typeface="+mn-ea"/>
              <a:cs typeface="+mn-cs"/>
            </a:endParaRPr>
          </a:p>
        </p:txBody>
      </p:sp>
      <p:sp>
        <p:nvSpPr>
          <p:cNvPr id="28" name="CuadroTexto 27">
            <a:extLst>
              <a:ext uri="{FF2B5EF4-FFF2-40B4-BE49-F238E27FC236}">
                <a16:creationId xmlns:a16="http://schemas.microsoft.com/office/drawing/2014/main" id="{712C8666-2A72-4450-93DC-9CF50DD49CA4}"/>
              </a:ext>
            </a:extLst>
          </p:cNvPr>
          <p:cNvSpPr txBox="1"/>
          <p:nvPr/>
        </p:nvSpPr>
        <p:spPr>
          <a:xfrm>
            <a:off x="2352253" y="6441329"/>
            <a:ext cx="5105400" cy="307777"/>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3399"/>
                </a:solidFill>
                <a:effectLst/>
                <a:uLnTx/>
                <a:uFillTx/>
                <a:latin typeface="EC Square Sans Pro" panose="020B0506040000020004" pitchFamily="34" charset="0"/>
              </a:rPr>
              <a:t>Commission Implementing Regulation (EU) 2022/1255 </a:t>
            </a:r>
            <a:endParaRPr kumimoji="0" lang="en-GB" sz="1400" b="0" i="0" u="none" strike="noStrike" kern="0" cap="none" spc="0" normalizeH="0" baseline="0" noProof="0" dirty="0">
              <a:ln>
                <a:noFill/>
              </a:ln>
              <a:solidFill>
                <a:srgbClr val="003399"/>
              </a:solidFill>
              <a:effectLst/>
              <a:uLnTx/>
              <a:uFillTx/>
            </a:endParaRPr>
          </a:p>
        </p:txBody>
      </p:sp>
      <p:sp>
        <p:nvSpPr>
          <p:cNvPr id="29" name="Marcador de texto 1">
            <a:extLst>
              <a:ext uri="{FF2B5EF4-FFF2-40B4-BE49-F238E27FC236}">
                <a16:creationId xmlns:a16="http://schemas.microsoft.com/office/drawing/2014/main" id="{8CBE9950-E499-4893-A5C7-832B96A26BB5}"/>
              </a:ext>
            </a:extLst>
          </p:cNvPr>
          <p:cNvSpPr>
            <a:spLocks noGrp="1"/>
          </p:cNvSpPr>
          <p:nvPr>
            <p:ph type="body" sz="quarter" idx="10"/>
          </p:nvPr>
        </p:nvSpPr>
        <p:spPr>
          <a:xfrm>
            <a:off x="762000" y="311150"/>
            <a:ext cx="10287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rPr>
              <a:t>ANTIMICROBIALS ON THE HUMAN RESERVE LIST</a:t>
            </a:r>
          </a:p>
          <a:p>
            <a:endParaRPr lang="en-GB" dirty="0"/>
          </a:p>
        </p:txBody>
      </p:sp>
      <p:sp>
        <p:nvSpPr>
          <p:cNvPr id="12" name="CuadroTexto 11">
            <a:extLst>
              <a:ext uri="{FF2B5EF4-FFF2-40B4-BE49-F238E27FC236}">
                <a16:creationId xmlns:a16="http://schemas.microsoft.com/office/drawing/2014/main" id="{424A30C1-DE06-42E0-A897-C1328FBE17E9}"/>
              </a:ext>
            </a:extLst>
          </p:cNvPr>
          <p:cNvSpPr txBox="1"/>
          <p:nvPr/>
        </p:nvSpPr>
        <p:spPr>
          <a:xfrm>
            <a:off x="2352253" y="1352837"/>
            <a:ext cx="6705599" cy="400110"/>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Arial" panose="020B0604020202020204" pitchFamily="34" charset="0"/>
              </a:rPr>
              <a:t>Supporting prudent use and preserving efficacy</a:t>
            </a:r>
            <a:endParaRPr kumimoji="0" lang="en-GB" sz="20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Arial" panose="020B0604020202020204" pitchFamily="34" charset="0"/>
            </a:endParaRPr>
          </a:p>
        </p:txBody>
      </p:sp>
      <p:pic>
        <p:nvPicPr>
          <p:cNvPr id="6" name="Imagen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7479" y="2003683"/>
            <a:ext cx="5437573" cy="4303017"/>
          </a:xfrm>
          <a:prstGeom prst="rect">
            <a:avLst/>
          </a:prstGeom>
        </p:spPr>
      </p:pic>
    </p:spTree>
    <p:extLst>
      <p:ext uri="{BB962C8B-B14F-4D97-AF65-F5344CB8AC3E}">
        <p14:creationId xmlns:p14="http://schemas.microsoft.com/office/powerpoint/2010/main" val="2536004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724BB1BD-B7B1-4E70-ABA2-FDDD49A09615}"/>
              </a:ext>
            </a:extLst>
          </p:cNvPr>
          <p:cNvSpPr>
            <a:spLocks noGrp="1"/>
          </p:cNvSpPr>
          <p:nvPr>
            <p:ph type="body" sz="quarter" idx="10"/>
          </p:nvPr>
        </p:nvSpPr>
        <p:spPr/>
        <p:txBody>
          <a:bodyPr lIns="91440" tIns="45720" rIns="91440" bIns="45720" anchor="t"/>
          <a:lstStyle/>
          <a:p>
            <a:pPr algn="ctr"/>
            <a:r>
              <a:rPr lang="en-US" b="1" dirty="0">
                <a:latin typeface="Arial"/>
                <a:cs typeface="Arial"/>
              </a:rPr>
              <a:t>CERTAIN ANTIMICROBIALS ARE NOT ALLOWED OR CONDITIONALLY ALLOWED TO USE </a:t>
            </a:r>
            <a:r>
              <a:rPr lang="en-GB" b="1" dirty="0">
                <a:latin typeface="Arial"/>
                <a:cs typeface="Arial"/>
              </a:rPr>
              <a:t>UNDER</a:t>
            </a:r>
            <a:r>
              <a:rPr lang="en-US" b="1" dirty="0">
                <a:latin typeface="Arial"/>
                <a:cs typeface="Arial"/>
              </a:rPr>
              <a:t> ART 112 &amp; 113*</a:t>
            </a:r>
            <a:endParaRPr lang="es-ES" b="1" dirty="0">
              <a:latin typeface="Arial"/>
              <a:cs typeface="Arial"/>
            </a:endParaRPr>
          </a:p>
          <a:p>
            <a:endParaRPr lang="es-ES" dirty="0"/>
          </a:p>
        </p:txBody>
      </p:sp>
      <p:sp>
        <p:nvSpPr>
          <p:cNvPr id="12" name="Rectángulo 11">
            <a:extLst>
              <a:ext uri="{FF2B5EF4-FFF2-40B4-BE49-F238E27FC236}">
                <a16:creationId xmlns:a16="http://schemas.microsoft.com/office/drawing/2014/main" id="{972B827D-A1F0-48D5-8EC8-4B6CDC56CF17}"/>
              </a:ext>
            </a:extLst>
          </p:cNvPr>
          <p:cNvSpPr/>
          <p:nvPr/>
        </p:nvSpPr>
        <p:spPr>
          <a:xfrm>
            <a:off x="9220200" y="3414688"/>
            <a:ext cx="1269088" cy="815607"/>
          </a:xfrm>
          <a:prstGeom prst="rect">
            <a:avLst/>
          </a:prstGeom>
          <a:solidFill>
            <a:srgbClr val="FFFFFF">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ea typeface="+mn-ea"/>
              <a:cs typeface="+mn-cs"/>
            </a:endParaRPr>
          </a:p>
        </p:txBody>
      </p:sp>
      <p:sp>
        <p:nvSpPr>
          <p:cNvPr id="3" name="CuadroTexto 2">
            <a:extLst>
              <a:ext uri="{FF2B5EF4-FFF2-40B4-BE49-F238E27FC236}">
                <a16:creationId xmlns:a16="http://schemas.microsoft.com/office/drawing/2014/main" id="{37A1712A-12B1-48B4-3847-F1672708EEA6}"/>
              </a:ext>
            </a:extLst>
          </p:cNvPr>
          <p:cNvSpPr txBox="1"/>
          <p:nvPr/>
        </p:nvSpPr>
        <p:spPr>
          <a:xfrm>
            <a:off x="918485" y="1235723"/>
            <a:ext cx="10364802"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srgbClr val="002060"/>
              </a:solidFill>
              <a:effectLst/>
              <a:uLnTx/>
              <a:uFillTx/>
              <a:latin typeface="EC Square Sans Pro"/>
            </a:endParaRPr>
          </a:p>
          <a:p>
            <a:pPr marL="342900" indent="-342900">
              <a:buFont typeface="Arial" panose="020B0604020202020204" pitchFamily="34" charset="0"/>
              <a:buChar char="•"/>
              <a:defRPr/>
            </a:pPr>
            <a:r>
              <a:rPr lang="en-US" sz="2000" dirty="0">
                <a:solidFill>
                  <a:schemeClr val="tx2"/>
                </a:solidFill>
                <a:latin typeface="EC Square Sans Pro"/>
              </a:rPr>
              <a:t>Commission Implementing Regulation (EU) 2024/1973 lists antimicrobials which cannot be used in accordance with</a:t>
            </a:r>
            <a:r>
              <a:rPr lang="bg-BG" sz="2000" dirty="0">
                <a:solidFill>
                  <a:schemeClr val="tx2"/>
                </a:solidFill>
                <a:latin typeface="EC Square Sans Pro"/>
              </a:rPr>
              <a:t> </a:t>
            </a:r>
            <a:r>
              <a:rPr lang="en-US" sz="2000" dirty="0">
                <a:solidFill>
                  <a:schemeClr val="tx2"/>
                </a:solidFill>
                <a:latin typeface="EC Square Sans Pro"/>
              </a:rPr>
              <a:t>article 112 &amp; 113* (outside the marketing </a:t>
            </a:r>
            <a:r>
              <a:rPr lang="en-US" sz="2000" dirty="0" err="1">
                <a:solidFill>
                  <a:schemeClr val="tx2"/>
                </a:solidFill>
                <a:latin typeface="EC Square Sans Pro"/>
              </a:rPr>
              <a:t>authorisation</a:t>
            </a:r>
            <a:r>
              <a:rPr lang="en-US" sz="2000" dirty="0">
                <a:solidFill>
                  <a:schemeClr val="tx2"/>
                </a:solidFill>
                <a:latin typeface="EC Square Sans Pro"/>
              </a:rPr>
              <a:t>) or can only be used subject to certain conditions</a:t>
            </a:r>
            <a:r>
              <a:rPr lang="en-US" sz="2000" dirty="0">
                <a:solidFill>
                  <a:srgbClr val="002060"/>
                </a:solidFill>
                <a:latin typeface="EC Square Sans Pro"/>
              </a:rPr>
              <a: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2060"/>
              </a:solidFill>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002060"/>
                </a:solidFill>
                <a:latin typeface="EC Square Sans Pro"/>
              </a:rPr>
              <a:t>Some examples: </a:t>
            </a:r>
          </a:p>
          <a:p>
            <a:pPr marL="342900" lvl="3" indent="-342900">
              <a:buFont typeface="Wingdings" panose="05000000000000000000" pitchFamily="2" charset="2"/>
              <a:buChar char="ü"/>
              <a:defRPr/>
            </a:pPr>
            <a:r>
              <a:rPr lang="en-US" sz="2000" dirty="0">
                <a:solidFill>
                  <a:srgbClr val="002060"/>
                </a:solidFill>
                <a:latin typeface="EC Square Sans Pro"/>
              </a:rPr>
              <a:t>Third- and fourth-generation </a:t>
            </a:r>
            <a:r>
              <a:rPr lang="en-US" sz="2000" dirty="0" err="1">
                <a:solidFill>
                  <a:srgbClr val="002060"/>
                </a:solidFill>
                <a:latin typeface="EC Square Sans Pro"/>
              </a:rPr>
              <a:t>cephalosporins</a:t>
            </a:r>
            <a:r>
              <a:rPr lang="en-US" sz="2000" dirty="0">
                <a:solidFill>
                  <a:srgbClr val="002060"/>
                </a:solidFill>
                <a:latin typeface="EC Square Sans Pro"/>
              </a:rPr>
              <a:t> </a:t>
            </a:r>
            <a:r>
              <a:rPr lang="en-US" sz="2000" dirty="0">
                <a:solidFill>
                  <a:srgbClr val="003399"/>
                </a:solidFill>
                <a:latin typeface="EC Square Sans Pro"/>
              </a:rPr>
              <a:t>canno</a:t>
            </a:r>
            <a:r>
              <a:rPr lang="en-US" sz="2000" dirty="0">
                <a:solidFill>
                  <a:srgbClr val="002060"/>
                </a:solidFill>
                <a:latin typeface="EC Square Sans Pro"/>
              </a:rPr>
              <a:t>t be used in accordance with Article</a:t>
            </a:r>
            <a:r>
              <a:rPr lang="en-US" sz="2000" dirty="0">
                <a:solidFill>
                  <a:srgbClr val="002060"/>
                </a:solidFill>
                <a:latin typeface="Times New Roman"/>
                <a:cs typeface="Times New Roman"/>
              </a:rPr>
              <a:t> </a:t>
            </a:r>
            <a:r>
              <a:rPr lang="en-US" sz="2000" dirty="0">
                <a:solidFill>
                  <a:srgbClr val="002060"/>
                </a:solidFill>
                <a:latin typeface="EC Square Sans Pro"/>
              </a:rPr>
              <a:t>113 in poultry</a:t>
            </a:r>
          </a:p>
          <a:p>
            <a:pPr marL="342900" lvl="3" indent="-342900">
              <a:buFont typeface="Wingdings" panose="05000000000000000000" pitchFamily="2" charset="2"/>
              <a:buChar char="ü"/>
              <a:defRPr/>
            </a:pPr>
            <a:r>
              <a:rPr lang="en-US" sz="2000" dirty="0">
                <a:solidFill>
                  <a:srgbClr val="003399"/>
                </a:solidFill>
                <a:latin typeface="EC Square Sans Pro"/>
              </a:rPr>
              <a:t>Polymyxins are allowed only after prior pathogen identification and susceptibility testing showing that they are likely to be effective and other preferable antimicrobials would not be effective.</a:t>
            </a:r>
          </a:p>
          <a:p>
            <a:pPr marL="342900" lvl="3" indent="-342900">
              <a:buFont typeface="Wingdings" panose="05000000000000000000" pitchFamily="2" charset="2"/>
              <a:buChar char="ü"/>
              <a:defRPr/>
            </a:pPr>
            <a:r>
              <a:rPr lang="en-US" sz="2000" dirty="0">
                <a:solidFill>
                  <a:srgbClr val="002060"/>
                </a:solidFill>
                <a:latin typeface="EC Square Sans Pro"/>
              </a:rPr>
              <a:t>Quinolones (including fluoroquinolones) </a:t>
            </a:r>
            <a:r>
              <a:rPr lang="en-US" sz="2000" dirty="0">
                <a:solidFill>
                  <a:srgbClr val="003399"/>
                </a:solidFill>
                <a:latin typeface="EC Square Sans Pro"/>
              </a:rPr>
              <a:t>cannot be used</a:t>
            </a:r>
            <a:r>
              <a:rPr lang="bg-BG" sz="2000" dirty="0">
                <a:solidFill>
                  <a:srgbClr val="003399"/>
                </a:solidFill>
                <a:latin typeface="EC Square Sans Pro"/>
              </a:rPr>
              <a:t> </a:t>
            </a:r>
            <a:r>
              <a:rPr lang="en-US" sz="2000" dirty="0">
                <a:solidFill>
                  <a:srgbClr val="003399"/>
                </a:solidFill>
                <a:latin typeface="EC Square Sans Pro"/>
              </a:rPr>
              <a:t>in accordance with Article</a:t>
            </a:r>
            <a:r>
              <a:rPr lang="en-US" sz="2000" dirty="0">
                <a:solidFill>
                  <a:srgbClr val="003399"/>
                </a:solidFill>
                <a:latin typeface="Times New Roman"/>
                <a:cs typeface="Times New Roman"/>
              </a:rPr>
              <a:t> </a:t>
            </a:r>
            <a:r>
              <a:rPr lang="en-US" sz="2000" dirty="0">
                <a:solidFill>
                  <a:srgbClr val="003399"/>
                </a:solidFill>
                <a:latin typeface="EC Square Sans Pro"/>
              </a:rPr>
              <a:t>113 for salmonellosis in poultry or </a:t>
            </a:r>
            <a:r>
              <a:rPr lang="en-GB" sz="2000" dirty="0">
                <a:solidFill>
                  <a:srgbClr val="003399"/>
                </a:solidFill>
                <a:latin typeface="EC Square Sans Pro"/>
              </a:rPr>
              <a:t>f</a:t>
            </a:r>
            <a:r>
              <a:rPr lang="en-US" sz="2000" dirty="0">
                <a:solidFill>
                  <a:srgbClr val="003399"/>
                </a:solidFill>
                <a:latin typeface="EC Square Sans Pro"/>
              </a:rPr>
              <a:t>or metaphylaxis of salmonellosis in </a:t>
            </a:r>
            <a:r>
              <a:rPr lang="en-US" sz="2000" dirty="0">
                <a:solidFill>
                  <a:srgbClr val="002060"/>
                </a:solidFill>
                <a:latin typeface="EC Square Sans Pro"/>
              </a:rPr>
              <a:t>animals other than poultry</a:t>
            </a:r>
            <a:endParaRPr lang="bg-BG" sz="2000" strike="dblStrike" dirty="0">
              <a:solidFill>
                <a:srgbClr val="FF0000"/>
              </a:solidFill>
              <a:latin typeface="EC Square Sans Pro"/>
            </a:endParaRPr>
          </a:p>
          <a:p>
            <a:pPr>
              <a:defRPr/>
            </a:pPr>
            <a:endParaRPr lang="en-US" sz="2000" dirty="0">
              <a:solidFill>
                <a:srgbClr val="002060"/>
              </a:solidFill>
              <a:latin typeface="EC Square Sans Pro"/>
            </a:endParaRPr>
          </a:p>
          <a:p>
            <a:pPr marR="0" lvl="0" defTabSz="914400">
              <a:lnSpc>
                <a:spcPct val="100000"/>
              </a:lnSpc>
              <a:spcBef>
                <a:spcPts val="0"/>
              </a:spcBef>
              <a:spcAft>
                <a:spcPts val="0"/>
              </a:spcAft>
              <a:buClrTx/>
              <a:buSzTx/>
              <a:tabLst/>
              <a:defRPr/>
            </a:pPr>
            <a:r>
              <a:rPr kumimoji="0" lang="en-US" sz="2000" b="0" i="0" u="none" strike="noStrike" kern="0" cap="none" spc="0" normalizeH="0" baseline="0" noProof="0" dirty="0">
                <a:ln>
                  <a:noFill/>
                </a:ln>
                <a:solidFill>
                  <a:srgbClr val="002060"/>
                </a:solidFill>
                <a:effectLst/>
                <a:uLnTx/>
                <a:uFillTx/>
                <a:latin typeface="EC Square Sans Pro"/>
              </a:rPr>
              <a:t>All details here: </a:t>
            </a:r>
            <a:r>
              <a:rPr kumimoji="0" lang="en-US" sz="2000" b="0" i="0" u="none" strike="noStrike" kern="0" cap="none" spc="0" normalizeH="0" baseline="0" noProof="0" dirty="0">
                <a:ln>
                  <a:noFill/>
                </a:ln>
                <a:solidFill>
                  <a:srgbClr val="002060"/>
                </a:solidFill>
                <a:effectLst/>
                <a:uLnTx/>
                <a:uFillTx/>
                <a:latin typeface="EC Square Sans Pro"/>
                <a:hlinkClick r:id="rId3"/>
              </a:rPr>
              <a:t>https://eur-lex.europa.eu/eli/reg_impl/2024/1973/oj</a:t>
            </a:r>
            <a:endParaRPr lang="en-US" sz="2000" b="0" i="0" u="none" strike="noStrike" kern="0" cap="none" spc="0" normalizeH="0" baseline="0" noProof="0" dirty="0">
              <a:ln>
                <a:noFill/>
              </a:ln>
              <a:solidFill>
                <a:srgbClr val="002060"/>
              </a:solidFill>
              <a:effectLst/>
              <a:uLnTx/>
              <a:uFillTx/>
              <a:latin typeface="EC Square Sans Pro"/>
            </a:endParaRPr>
          </a:p>
          <a:p>
            <a:pPr marR="0" lvl="0"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srgbClr val="002060"/>
              </a:solidFill>
              <a:effectLst/>
              <a:uLnTx/>
              <a:uFillTx/>
              <a:latin typeface="EC Square Sans Pro"/>
            </a:endParaRPr>
          </a:p>
          <a:p>
            <a:pPr marR="0" lvl="0" defTabSz="914400" eaLnBrk="1" fontAlgn="auto" latinLnBrk="0" hangingPunct="1">
              <a:lnSpc>
                <a:spcPct val="100000"/>
              </a:lnSpc>
              <a:spcBef>
                <a:spcPts val="0"/>
              </a:spcBef>
              <a:spcAft>
                <a:spcPts val="0"/>
              </a:spcAft>
              <a:buClrTx/>
              <a:buSzTx/>
              <a:tabLst/>
              <a:defRPr/>
            </a:pPr>
            <a:r>
              <a:rPr lang="en-US" sz="2000" noProof="0" dirty="0">
                <a:solidFill>
                  <a:srgbClr val="002060"/>
                </a:solidFill>
                <a:latin typeface="EC Square Sans Pro"/>
              </a:rPr>
              <a:t>This Act w</a:t>
            </a:r>
            <a:r>
              <a:rPr kumimoji="0" lang="en-US" sz="2000" b="0" i="0" u="none" strike="noStrike" kern="0" cap="none" spc="0" normalizeH="0" baseline="0" noProof="0" dirty="0">
                <a:ln>
                  <a:noFill/>
                </a:ln>
                <a:solidFill>
                  <a:srgbClr val="002060"/>
                </a:solidFill>
                <a:effectLst/>
                <a:uLnTx/>
                <a:uFillTx/>
                <a:latin typeface="EC Square Sans Pro"/>
              </a:rPr>
              <a:t>ill apply from 8 August 2026</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2060"/>
              </a:solidFill>
              <a:latin typeface="EC Square Sans Pro"/>
            </a:endParaRPr>
          </a:p>
        </p:txBody>
      </p:sp>
    </p:spTree>
    <p:extLst>
      <p:ext uri="{BB962C8B-B14F-4D97-AF65-F5344CB8AC3E}">
        <p14:creationId xmlns:p14="http://schemas.microsoft.com/office/powerpoint/2010/main" val="2485187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724BB1BD-B7B1-4E70-ABA2-FDDD49A09615}"/>
              </a:ext>
            </a:extLst>
          </p:cNvPr>
          <p:cNvSpPr>
            <a:spLocks noGrp="1"/>
          </p:cNvSpPr>
          <p:nvPr>
            <p:ph type="body" sz="quarter" idx="10"/>
          </p:nvPr>
        </p:nvSpPr>
        <p:spPr/>
        <p:txBody>
          <a:bodyPr lIns="91440" tIns="45720" rIns="91440" bIns="45720" anchor="t"/>
          <a:lstStyle/>
          <a:p>
            <a:pPr algn="ctr"/>
            <a:r>
              <a:rPr lang="en-GB" b="1" dirty="0">
                <a:latin typeface="Arial"/>
                <a:cs typeface="Arial"/>
              </a:rPr>
              <a:t>Upcoming Delegated and Implementing Legal Acts</a:t>
            </a:r>
            <a:endParaRPr lang="es-ES" b="1" dirty="0">
              <a:latin typeface="Arial"/>
              <a:cs typeface="Arial"/>
            </a:endParaRPr>
          </a:p>
          <a:p>
            <a:endParaRPr lang="es-ES" dirty="0"/>
          </a:p>
        </p:txBody>
      </p:sp>
      <p:sp>
        <p:nvSpPr>
          <p:cNvPr id="4" name="CuadroTexto 3">
            <a:extLst>
              <a:ext uri="{FF2B5EF4-FFF2-40B4-BE49-F238E27FC236}">
                <a16:creationId xmlns:a16="http://schemas.microsoft.com/office/drawing/2014/main" id="{2AE5DF66-CEEA-CD42-E844-4DB9137313EA}"/>
              </a:ext>
            </a:extLst>
          </p:cNvPr>
          <p:cNvSpPr txBox="1"/>
          <p:nvPr/>
        </p:nvSpPr>
        <p:spPr>
          <a:xfrm>
            <a:off x="248491" y="3754276"/>
            <a:ext cx="999713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0" cap="none" spc="0" normalizeH="0" baseline="0" noProof="0" dirty="0">
                <a:ln>
                  <a:noFill/>
                </a:ln>
                <a:solidFill>
                  <a:srgbClr val="002060"/>
                </a:solidFill>
                <a:effectLst/>
                <a:uLnTx/>
                <a:uFillTx/>
                <a:latin typeface="EC Square Sans Pro"/>
              </a:rPr>
              <a:t>List of substances which are essential for the treatment of equine species</a:t>
            </a:r>
            <a:r>
              <a:rPr kumimoji="0" lang="en-US" sz="2000" b="0" i="0" u="none" strike="noStrike" kern="0" cap="none" spc="0" normalizeH="0" baseline="0" noProof="0" dirty="0">
                <a:ln>
                  <a:noFill/>
                </a:ln>
                <a:solidFill>
                  <a:srgbClr val="002060"/>
                </a:solidFill>
                <a:effectLst/>
                <a:uLnTx/>
                <a:uFillTx/>
                <a:latin typeface="EC Square Sans Pro"/>
              </a:rPr>
              <a:t>, or </a:t>
            </a:r>
            <a:r>
              <a:rPr kumimoji="0" lang="en-US" sz="2000" b="0" i="1" u="none" strike="noStrike" kern="0" cap="none" spc="0" normalizeH="0" baseline="0" noProof="0" dirty="0">
                <a:ln>
                  <a:noFill/>
                </a:ln>
                <a:solidFill>
                  <a:srgbClr val="002060"/>
                </a:solidFill>
                <a:effectLst/>
                <a:uLnTx/>
                <a:uFillTx/>
                <a:latin typeface="EC Square Sans Pro"/>
              </a:rPr>
              <a:t>which b</a:t>
            </a:r>
            <a:r>
              <a:rPr kumimoji="0" lang="en-US" sz="2000" b="0" i="0" u="none" strike="noStrike" kern="0" cap="none" spc="0" normalizeH="0" baseline="0" noProof="0" dirty="0">
                <a:ln>
                  <a:noFill/>
                </a:ln>
                <a:solidFill>
                  <a:srgbClr val="002060"/>
                </a:solidFill>
                <a:effectLst/>
                <a:uLnTx/>
                <a:uFillTx/>
                <a:latin typeface="EC Square Sans Pro"/>
              </a:rPr>
              <a:t>ring added clinical benefit compared to other treatment options available for equine species and for which the withdrawal period for equine species shall be six months. </a:t>
            </a:r>
          </a:p>
        </p:txBody>
      </p:sp>
      <p:pic>
        <p:nvPicPr>
          <p:cNvPr id="8" name="Imagen 7" descr="Imagen que contiene reloj, dibujo&#10;&#10;Descripción generada automáticamente">
            <a:extLst>
              <a:ext uri="{FF2B5EF4-FFF2-40B4-BE49-F238E27FC236}">
                <a16:creationId xmlns:a16="http://schemas.microsoft.com/office/drawing/2014/main" id="{699E3CC7-9A23-48CB-BC20-066512185A3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37166" y="2289151"/>
            <a:ext cx="559217" cy="587895"/>
          </a:xfrm>
          <a:prstGeom prst="rect">
            <a:avLst/>
          </a:prstGeom>
        </p:spPr>
      </p:pic>
      <p:pic>
        <p:nvPicPr>
          <p:cNvPr id="10" name="Imagen 9" descr="Un dibujo animado&#10;&#10;Descripción generada automáticamente con confianza baja">
            <a:extLst>
              <a:ext uri="{FF2B5EF4-FFF2-40B4-BE49-F238E27FC236}">
                <a16:creationId xmlns:a16="http://schemas.microsoft.com/office/drawing/2014/main" id="{6C3740CF-90E4-43B0-8EE8-45BFE4D62B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65644" y="3907132"/>
            <a:ext cx="762000" cy="805793"/>
          </a:xfrm>
          <a:prstGeom prst="rect">
            <a:avLst/>
          </a:prstGeom>
        </p:spPr>
      </p:pic>
      <p:sp>
        <p:nvSpPr>
          <p:cNvPr id="3" name="CuadroTexto 2">
            <a:extLst>
              <a:ext uri="{FF2B5EF4-FFF2-40B4-BE49-F238E27FC236}">
                <a16:creationId xmlns:a16="http://schemas.microsoft.com/office/drawing/2014/main" id="{37A1712A-12B1-48B4-3847-F1672708EEA6}"/>
              </a:ext>
            </a:extLst>
          </p:cNvPr>
          <p:cNvSpPr txBox="1"/>
          <p:nvPr/>
        </p:nvSpPr>
        <p:spPr>
          <a:xfrm>
            <a:off x="304800" y="1473543"/>
            <a:ext cx="10364802"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srgbClr val="002060"/>
              </a:solidFill>
              <a:effectLst/>
              <a:uLnTx/>
              <a:uFillTx/>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dirty="0">
              <a:solidFill>
                <a:srgbClr val="002060"/>
              </a:solidFill>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2060"/>
                </a:solidFill>
                <a:effectLst/>
                <a:uLnTx/>
                <a:uFillTx/>
                <a:latin typeface="EC Square Sans Pro"/>
              </a:rPr>
              <a:t>List of substances </a:t>
            </a:r>
            <a:r>
              <a:rPr kumimoji="0" lang="en-US" sz="2000" b="0" i="0" u="none" strike="noStrike" kern="0" cap="none" spc="0" normalizeH="0" baseline="0" noProof="0" dirty="0" err="1">
                <a:ln>
                  <a:noFill/>
                </a:ln>
                <a:solidFill>
                  <a:srgbClr val="002060"/>
                </a:solidFill>
                <a:effectLst/>
                <a:uLnTx/>
                <a:uFillTx/>
                <a:latin typeface="EC Square Sans Pro"/>
              </a:rPr>
              <a:t>authorised</a:t>
            </a:r>
            <a:r>
              <a:rPr kumimoji="0" lang="en-US" sz="2000" b="0" i="0" u="none" strike="noStrike" kern="0" cap="none" spc="0" normalizeH="0" baseline="0" noProof="0" dirty="0">
                <a:ln>
                  <a:noFill/>
                </a:ln>
                <a:solidFill>
                  <a:srgbClr val="002060"/>
                </a:solidFill>
                <a:effectLst/>
                <a:uLnTx/>
                <a:uFillTx/>
                <a:latin typeface="EC Square Sans Pro"/>
              </a:rPr>
              <a:t> for use in food-producing terrestrial animal species or substances contained in a medicinal product for human use </a:t>
            </a:r>
            <a:r>
              <a:rPr kumimoji="0" lang="en-US" sz="2000" b="0" i="0" u="none" strike="noStrike" kern="0" cap="none" spc="0" normalizeH="0" baseline="0" noProof="0" dirty="0" err="1">
                <a:ln>
                  <a:noFill/>
                </a:ln>
                <a:solidFill>
                  <a:srgbClr val="002060"/>
                </a:solidFill>
                <a:effectLst/>
                <a:uLnTx/>
                <a:uFillTx/>
                <a:latin typeface="EC Square Sans Pro"/>
              </a:rPr>
              <a:t>authorised</a:t>
            </a:r>
            <a:r>
              <a:rPr kumimoji="0" lang="en-US" sz="2000" b="0" i="0" u="none" strike="noStrike" kern="0" cap="none" spc="0" normalizeH="0" baseline="0" noProof="0" dirty="0">
                <a:ln>
                  <a:noFill/>
                </a:ln>
                <a:solidFill>
                  <a:srgbClr val="002060"/>
                </a:solidFill>
                <a:effectLst/>
                <a:uLnTx/>
                <a:uFillTx/>
                <a:latin typeface="EC Square Sans Pro"/>
              </a:rPr>
              <a:t> in the Union, which may be used in </a:t>
            </a:r>
            <a:r>
              <a:rPr kumimoji="0" lang="en-US" sz="2000" b="1" i="0" u="none" strike="noStrike" kern="0" cap="none" spc="0" normalizeH="0" baseline="0" noProof="0" dirty="0">
                <a:ln>
                  <a:noFill/>
                </a:ln>
                <a:solidFill>
                  <a:srgbClr val="002060"/>
                </a:solidFill>
                <a:effectLst/>
                <a:uLnTx/>
                <a:uFillTx/>
                <a:latin typeface="EC Square Sans Pro"/>
              </a:rPr>
              <a:t>food-producing aquatic species</a:t>
            </a:r>
            <a:r>
              <a:rPr kumimoji="0" lang="en-US" sz="2000" b="0" i="0" u="none" strike="noStrike" kern="0" cap="none" spc="0" normalizeH="0" baseline="0" noProof="0" dirty="0">
                <a:ln>
                  <a:noFill/>
                </a:ln>
                <a:solidFill>
                  <a:srgbClr val="002060"/>
                </a:solidFill>
                <a:effectLst/>
                <a:uLnTx/>
                <a:uFillTx/>
                <a:latin typeface="EC Square Sans Pro"/>
              </a:rPr>
              <a:t> in accordance with Article 114(1)</a:t>
            </a:r>
            <a:endParaRPr kumimoji="0" lang="es-ES" sz="2800" b="0" i="0" u="none" strike="dblStrike" kern="0" cap="none" spc="0" normalizeH="0" baseline="0" noProof="0" dirty="0">
              <a:ln>
                <a:noFill/>
              </a:ln>
              <a:solidFill>
                <a:srgbClr val="FF0000"/>
              </a:solidFill>
              <a:effectLst/>
              <a:uLnTx/>
              <a:uFillTx/>
              <a:latin typeface="EC Square Sans Pro" panose="020B0506040000020004" pitchFamily="34" charset="0"/>
            </a:endParaRPr>
          </a:p>
        </p:txBody>
      </p:sp>
      <p:sp>
        <p:nvSpPr>
          <p:cNvPr id="5" name="TextBox 4">
            <a:extLst>
              <a:ext uri="{FF2B5EF4-FFF2-40B4-BE49-F238E27FC236}">
                <a16:creationId xmlns:a16="http://schemas.microsoft.com/office/drawing/2014/main" id="{E9D0D2B0-4729-DA49-A07D-3A40BE14ABA2}"/>
              </a:ext>
            </a:extLst>
          </p:cNvPr>
          <p:cNvSpPr txBox="1"/>
          <p:nvPr/>
        </p:nvSpPr>
        <p:spPr>
          <a:xfrm>
            <a:off x="482906" y="5111750"/>
            <a:ext cx="11125200" cy="1231106"/>
          </a:xfrm>
          <a:prstGeom prst="rect">
            <a:avLst/>
          </a:prstGeom>
          <a:solidFill>
            <a:schemeClr val="bg1">
              <a:lumMod val="85000"/>
            </a:schemeClr>
          </a:solidFill>
          <a:ln>
            <a:solidFill>
              <a:schemeClr val="tx1"/>
            </a:solidFill>
          </a:ln>
        </p:spPr>
        <p:txBody>
          <a:bodyPr wrap="square" rtlCol="0">
            <a:spAutoFit/>
          </a:bodyPr>
          <a:lstStyle/>
          <a:p>
            <a:endParaRPr lang="en-US" dirty="0"/>
          </a:p>
          <a:p>
            <a:r>
              <a:rPr lang="en-US" sz="2000" dirty="0">
                <a:solidFill>
                  <a:srgbClr val="002060"/>
                </a:solidFill>
                <a:latin typeface="EC Square Sans Pro"/>
              </a:rPr>
              <a:t>More info on all delegated and implementing Acts:</a:t>
            </a:r>
            <a:r>
              <a:rPr lang="en-US" dirty="0"/>
              <a:t/>
            </a:r>
            <a:br>
              <a:rPr lang="en-US" dirty="0"/>
            </a:br>
            <a:r>
              <a:rPr lang="en-GB" sz="1800" dirty="0">
                <a:effectLst/>
                <a:latin typeface="Segoe UI" panose="020B0502040204020203" pitchFamily="34" charset="0"/>
                <a:hlinkClick r:id="rId5"/>
              </a:rPr>
              <a:t>https://food.ec.europa.eu/animals/animal-health/vet-meds-med-feed/implementation_en</a:t>
            </a:r>
            <a:endParaRPr lang="en-GB" sz="1800" dirty="0">
              <a:effectLst/>
              <a:latin typeface="Segoe UI" panose="020B0502040204020203" pitchFamily="34" charset="0"/>
            </a:endParaRPr>
          </a:p>
          <a:p>
            <a:endParaRPr lang="en-GB" dirty="0"/>
          </a:p>
        </p:txBody>
      </p:sp>
    </p:spTree>
    <p:extLst>
      <p:ext uri="{BB962C8B-B14F-4D97-AF65-F5344CB8AC3E}">
        <p14:creationId xmlns:p14="http://schemas.microsoft.com/office/powerpoint/2010/main" val="3397620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457201" y="2216150"/>
            <a:ext cx="10972800" cy="533400"/>
          </a:xfrm>
        </p:spPr>
        <p:txBody>
          <a:bodyPr/>
          <a:lstStyle/>
          <a:p>
            <a:pPr>
              <a:buClr>
                <a:srgbClr val="2C7470"/>
              </a:buClr>
            </a:pPr>
            <a:endParaRPr lang="en-US" dirty="0">
              <a:latin typeface="EC Square Sans Pro" panose="020B0506040000020004" pitchFamily="34" charset="0"/>
            </a:endParaRPr>
          </a:p>
          <a:p>
            <a:pPr>
              <a:buClr>
                <a:srgbClr val="2C7470"/>
              </a:buClr>
            </a:pPr>
            <a:endParaRPr lang="en-US" dirty="0">
              <a:latin typeface="EC Square Sans Pro" panose="020B0506040000020004" pitchFamily="34" charset="0"/>
            </a:endParaRPr>
          </a:p>
          <a:p>
            <a:endParaRPr lang="en-GB"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365607"/>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6" name="CuadroTexto 5">
            <a:extLst>
              <a:ext uri="{FF2B5EF4-FFF2-40B4-BE49-F238E27FC236}">
                <a16:creationId xmlns:a16="http://schemas.microsoft.com/office/drawing/2014/main" id="{494DA49E-DC74-46EA-B939-3085F78B11AF}"/>
              </a:ext>
            </a:extLst>
          </p:cNvPr>
          <p:cNvSpPr txBox="1"/>
          <p:nvPr/>
        </p:nvSpPr>
        <p:spPr>
          <a:xfrm>
            <a:off x="457201" y="2491154"/>
            <a:ext cx="9372601" cy="523220"/>
          </a:xfrm>
          <a:prstGeom prst="rect">
            <a:avLst/>
          </a:prstGeom>
          <a:noFill/>
        </p:spPr>
        <p:txBody>
          <a:bodyPr wrap="square">
            <a:spAutoFit/>
          </a:bodyPr>
          <a:lstStyle/>
          <a:p>
            <a:pPr algn="l"/>
            <a:r>
              <a:rPr lang="en-GB" sz="1800" dirty="0">
                <a:solidFill>
                  <a:prstClr val="white"/>
                </a:solidFill>
                <a:latin typeface="EC Square Sans Pro" panose="020B0506040000020004" pitchFamily="34" charset="0"/>
                <a:ea typeface="Steelfish" charset="0"/>
                <a:cs typeface="Steelfish" charset="0"/>
              </a:rPr>
              <a:t>!</a:t>
            </a:r>
            <a:r>
              <a:rPr lang="en-GB" sz="2800" b="1" dirty="0">
                <a:solidFill>
                  <a:srgbClr val="003399"/>
                </a:solidFill>
                <a:latin typeface="EC Square Sans Pro" panose="020B0506040000020004" pitchFamily="34" charset="0"/>
                <a:ea typeface="Steelfish" charset="0"/>
                <a:cs typeface="Steelfish" charset="0"/>
              </a:rPr>
              <a:t>Article 114 </a:t>
            </a:r>
            <a:endParaRPr lang="en-GB" sz="1600" b="1" dirty="0">
              <a:solidFill>
                <a:srgbClr val="003399"/>
              </a:solidFill>
            </a:endParaRPr>
          </a:p>
        </p:txBody>
      </p:sp>
      <p:pic>
        <p:nvPicPr>
          <p:cNvPr id="10" name="Imagen 9">
            <a:extLst>
              <a:ext uri="{FF2B5EF4-FFF2-40B4-BE49-F238E27FC236}">
                <a16:creationId xmlns:a16="http://schemas.microsoft.com/office/drawing/2014/main" id="{DAC0FEF2-480E-4D1B-B524-08451014FA98}"/>
              </a:ext>
            </a:extLst>
          </p:cNvPr>
          <p:cNvPicPr>
            <a:picLocks noChangeAspect="1"/>
          </p:cNvPicPr>
          <p:nvPr/>
        </p:nvPicPr>
        <p:blipFill>
          <a:blip r:embed="rId3"/>
          <a:stretch>
            <a:fillRect/>
          </a:stretch>
        </p:blipFill>
        <p:spPr>
          <a:xfrm>
            <a:off x="10363200" y="2079944"/>
            <a:ext cx="796953" cy="837823"/>
          </a:xfrm>
          <a:prstGeom prst="rect">
            <a:avLst/>
          </a:prstGeom>
        </p:spPr>
      </p:pic>
      <p:sp>
        <p:nvSpPr>
          <p:cNvPr id="12" name="CuadroTexto 11">
            <a:extLst>
              <a:ext uri="{FF2B5EF4-FFF2-40B4-BE49-F238E27FC236}">
                <a16:creationId xmlns:a16="http://schemas.microsoft.com/office/drawing/2014/main" id="{8D0FB960-6059-446B-95AD-429679DDAB84}"/>
              </a:ext>
            </a:extLst>
          </p:cNvPr>
          <p:cNvSpPr txBox="1"/>
          <p:nvPr/>
        </p:nvSpPr>
        <p:spPr>
          <a:xfrm>
            <a:off x="457201" y="3053037"/>
            <a:ext cx="4876800" cy="2585323"/>
          </a:xfrm>
          <a:prstGeom prst="rect">
            <a:avLst/>
          </a:prstGeom>
          <a:noFill/>
        </p:spPr>
        <p:txBody>
          <a:bodyPr wrap="square">
            <a:spAutoFit/>
          </a:bodyPr>
          <a:lstStyle/>
          <a:p>
            <a:r>
              <a:rPr lang="en-US" dirty="0">
                <a:solidFill>
                  <a:srgbClr val="003399"/>
                </a:solidFill>
                <a:latin typeface="EC Square Sans Pro" panose="020B0506040000020004" pitchFamily="34" charset="0"/>
                <a:ea typeface="+mn-ea"/>
                <a:cs typeface="Arial" panose="020B0604020202020204" pitchFamily="34" charset="0"/>
              </a:rPr>
              <a:t>The Commission will establish a list of substances used in veterinary medicinal products </a:t>
            </a:r>
            <a:r>
              <a:rPr lang="en-US" dirty="0" err="1">
                <a:solidFill>
                  <a:srgbClr val="003399"/>
                </a:solidFill>
                <a:latin typeface="EC Square Sans Pro" panose="020B0506040000020004" pitchFamily="34" charset="0"/>
                <a:ea typeface="+mn-ea"/>
                <a:cs typeface="Arial" panose="020B0604020202020204" pitchFamily="34" charset="0"/>
              </a:rPr>
              <a:t>authorised</a:t>
            </a:r>
            <a:r>
              <a:rPr lang="en-US" dirty="0">
                <a:solidFill>
                  <a:srgbClr val="003399"/>
                </a:solidFill>
                <a:latin typeface="EC Square Sans Pro" panose="020B0506040000020004" pitchFamily="34" charset="0"/>
                <a:ea typeface="+mn-ea"/>
                <a:cs typeface="Arial" panose="020B0604020202020204" pitchFamily="34" charset="0"/>
              </a:rPr>
              <a:t> in the Union for use in food-producing terrestrial animal species or substances contained in a medicinal product for human use </a:t>
            </a:r>
            <a:r>
              <a:rPr lang="en-US" dirty="0" err="1">
                <a:solidFill>
                  <a:srgbClr val="003399"/>
                </a:solidFill>
                <a:latin typeface="EC Square Sans Pro" panose="020B0506040000020004" pitchFamily="34" charset="0"/>
                <a:ea typeface="+mn-ea"/>
                <a:cs typeface="Arial" panose="020B0604020202020204" pitchFamily="34" charset="0"/>
              </a:rPr>
              <a:t>authorised</a:t>
            </a:r>
            <a:r>
              <a:rPr lang="en-US" dirty="0">
                <a:solidFill>
                  <a:srgbClr val="003399"/>
                </a:solidFill>
                <a:latin typeface="EC Square Sans Pro" panose="020B0506040000020004" pitchFamily="34" charset="0"/>
                <a:ea typeface="+mn-ea"/>
                <a:cs typeface="Arial" panose="020B0604020202020204" pitchFamily="34" charset="0"/>
              </a:rPr>
              <a:t> in the Union in accordance with Directive 2001/83/EC or Regulation (EC) No 726/2004, </a:t>
            </a:r>
            <a:r>
              <a:rPr lang="en-US" b="1" dirty="0">
                <a:solidFill>
                  <a:srgbClr val="003399"/>
                </a:solidFill>
                <a:latin typeface="EC Square Sans Pro" panose="020B0506040000020004" pitchFamily="34" charset="0"/>
                <a:ea typeface="+mn-ea"/>
                <a:cs typeface="Arial" panose="020B0604020202020204" pitchFamily="34" charset="0"/>
              </a:rPr>
              <a:t>which may be used in food-producing aquatic species in accordance with Article 114(1).</a:t>
            </a:r>
            <a:endParaRPr lang="en-GB" b="1" dirty="0">
              <a:solidFill>
                <a:srgbClr val="003399"/>
              </a:solidFill>
              <a:latin typeface="EC Square Sans Pro" panose="020B0506040000020004" pitchFamily="34" charset="0"/>
              <a:ea typeface="+mn-ea"/>
              <a:cs typeface="Arial" panose="020B0604020202020204" pitchFamily="34" charset="0"/>
            </a:endParaRPr>
          </a:p>
        </p:txBody>
      </p:sp>
      <p:pic>
        <p:nvPicPr>
          <p:cNvPr id="13" name="Imagen 12">
            <a:extLst>
              <a:ext uri="{FF2B5EF4-FFF2-40B4-BE49-F238E27FC236}">
                <a16:creationId xmlns:a16="http://schemas.microsoft.com/office/drawing/2014/main" id="{59F32520-B60E-47FB-9FBD-A6926431821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11475" r="5476"/>
          <a:stretch/>
        </p:blipFill>
        <p:spPr>
          <a:xfrm>
            <a:off x="5562600" y="3524044"/>
            <a:ext cx="6019799" cy="2375647"/>
          </a:xfrm>
          <a:prstGeom prst="rect">
            <a:avLst/>
          </a:prstGeom>
          <a:ln>
            <a:noFill/>
          </a:ln>
          <a:effectLst>
            <a:outerShdw blurRad="292100" dist="139700" dir="2700000" algn="tl" rotWithShape="0">
              <a:srgbClr val="333333">
                <a:alpha val="65000"/>
              </a:srgbClr>
            </a:outerShdw>
          </a:effectLst>
        </p:spPr>
      </p:pic>
      <p:sp>
        <p:nvSpPr>
          <p:cNvPr id="14" name="Marcador de texto 1">
            <a:extLst>
              <a:ext uri="{FF2B5EF4-FFF2-40B4-BE49-F238E27FC236}">
                <a16:creationId xmlns:a16="http://schemas.microsoft.com/office/drawing/2014/main" id="{AD488333-B0B5-4622-8CF7-0BE0FD238AEC}"/>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dirty="0">
                <a:latin typeface="EC Square Sans Pro" panose="020B0506040000020004" pitchFamily="34" charset="0"/>
              </a:rPr>
              <a:t>Upcoming Acts</a:t>
            </a:r>
          </a:p>
          <a:p>
            <a:endParaRPr lang="en-GB" dirty="0"/>
          </a:p>
        </p:txBody>
      </p:sp>
      <p:sp>
        <p:nvSpPr>
          <p:cNvPr id="11" name="CuadroTexto 10">
            <a:extLst>
              <a:ext uri="{FF2B5EF4-FFF2-40B4-BE49-F238E27FC236}">
                <a16:creationId xmlns:a16="http://schemas.microsoft.com/office/drawing/2014/main" id="{424A30C1-DE06-42E0-A897-C1328FBE17E9}"/>
              </a:ext>
            </a:extLst>
          </p:cNvPr>
          <p:cNvSpPr txBox="1"/>
          <p:nvPr/>
        </p:nvSpPr>
        <p:spPr>
          <a:xfrm>
            <a:off x="609600" y="1361657"/>
            <a:ext cx="11288422" cy="523220"/>
          </a:xfrm>
          <a:prstGeom prst="rect">
            <a:avLst/>
          </a:prstGeom>
          <a:noFill/>
        </p:spPr>
        <p:txBody>
          <a:bodyPr wrap="square" lIns="91440" tIns="45720" rIns="91440" bIns="45720" rtlCol="0" anchor="t">
            <a:spAutoFit/>
          </a:bodyPr>
          <a:lstStyle/>
          <a:p>
            <a:pPr algn="l"/>
            <a:r>
              <a:rPr lang="en-US" sz="2400" b="1" dirty="0">
                <a:solidFill>
                  <a:schemeClr val="bg1"/>
                </a:solidFill>
                <a:latin typeface="EC Square Sans Pro"/>
                <a:ea typeface="+mn-ea"/>
                <a:cs typeface="Arial"/>
              </a:rPr>
              <a:t>List of antimicrobials that may be used for food-producing aquatic specie</a:t>
            </a:r>
            <a:r>
              <a:rPr lang="en-US" sz="2800" b="1" dirty="0">
                <a:solidFill>
                  <a:schemeClr val="bg1"/>
                </a:solidFill>
                <a:latin typeface="EC Square Sans Pro"/>
                <a:ea typeface="+mn-ea"/>
                <a:cs typeface="Arial"/>
              </a:rPr>
              <a:t>s</a:t>
            </a:r>
          </a:p>
        </p:txBody>
      </p:sp>
    </p:spTree>
    <p:extLst>
      <p:ext uri="{BB962C8B-B14F-4D97-AF65-F5344CB8AC3E}">
        <p14:creationId xmlns:p14="http://schemas.microsoft.com/office/powerpoint/2010/main" val="47001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457201" y="2216150"/>
            <a:ext cx="10972800" cy="533400"/>
          </a:xfrm>
        </p:spPr>
        <p:txBody>
          <a:bodyPr/>
          <a:lstStyle/>
          <a:p>
            <a:pPr>
              <a:buClr>
                <a:srgbClr val="2C7470"/>
              </a:buClr>
            </a:pPr>
            <a:endParaRPr lang="en-US" dirty="0">
              <a:latin typeface="EC Square Sans Pro" panose="020B0506040000020004" pitchFamily="34" charset="0"/>
            </a:endParaRPr>
          </a:p>
          <a:p>
            <a:pPr>
              <a:buClr>
                <a:srgbClr val="2C7470"/>
              </a:buClr>
            </a:pPr>
            <a:endParaRPr lang="en-US" dirty="0">
              <a:latin typeface="EC Square Sans Pro" panose="020B0506040000020004" pitchFamily="34" charset="0"/>
            </a:endParaRPr>
          </a:p>
          <a:p>
            <a:endParaRPr lang="en-GB"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068930"/>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4" name="Marcador de texto 1">
            <a:extLst>
              <a:ext uri="{FF2B5EF4-FFF2-40B4-BE49-F238E27FC236}">
                <a16:creationId xmlns:a16="http://schemas.microsoft.com/office/drawing/2014/main" id="{AD488333-B0B5-4622-8CF7-0BE0FD238AEC}"/>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dirty="0">
                <a:latin typeface="EC Square Sans Pro" panose="020B0506040000020004" pitchFamily="34" charset="0"/>
              </a:rPr>
              <a:t>Upcoming Acts</a:t>
            </a:r>
          </a:p>
          <a:p>
            <a:endParaRPr lang="en-GB" dirty="0"/>
          </a:p>
        </p:txBody>
      </p:sp>
      <p:sp>
        <p:nvSpPr>
          <p:cNvPr id="11" name="CuadroTexto 10">
            <a:extLst>
              <a:ext uri="{FF2B5EF4-FFF2-40B4-BE49-F238E27FC236}">
                <a16:creationId xmlns:a16="http://schemas.microsoft.com/office/drawing/2014/main" id="{424A30C1-DE06-42E0-A897-C1328FBE17E9}"/>
              </a:ext>
            </a:extLst>
          </p:cNvPr>
          <p:cNvSpPr txBox="1"/>
          <p:nvPr/>
        </p:nvSpPr>
        <p:spPr>
          <a:xfrm>
            <a:off x="642566" y="1064980"/>
            <a:ext cx="11288422" cy="646331"/>
          </a:xfrm>
          <a:prstGeom prst="rect">
            <a:avLst/>
          </a:prstGeom>
          <a:noFill/>
        </p:spPr>
        <p:txBody>
          <a:bodyPr wrap="square" lIns="91440" tIns="45720" rIns="91440" bIns="45720" rtlCol="0" anchor="t">
            <a:spAutoFit/>
          </a:bodyPr>
          <a:lstStyle/>
          <a:p>
            <a:pPr algn="l"/>
            <a:r>
              <a:rPr lang="en-US" sz="3200" b="1" dirty="0">
                <a:solidFill>
                  <a:schemeClr val="bg1"/>
                </a:solidFill>
                <a:latin typeface="EC Square Sans Pro"/>
                <a:ea typeface="+mn-ea"/>
                <a:cs typeface="Arial"/>
              </a:rPr>
              <a:t>List of antimicrobials for specific species (equine</a:t>
            </a:r>
            <a:r>
              <a:rPr lang="en-US" sz="3600" b="1" dirty="0">
                <a:solidFill>
                  <a:schemeClr val="bg1"/>
                </a:solidFill>
                <a:latin typeface="EC Square Sans Pro"/>
                <a:ea typeface="+mn-ea"/>
                <a:cs typeface="Arial"/>
              </a:rPr>
              <a:t> </a:t>
            </a:r>
            <a:r>
              <a:rPr lang="en-US" sz="3200" b="1" dirty="0">
                <a:solidFill>
                  <a:schemeClr val="bg1"/>
                </a:solidFill>
                <a:latin typeface="EC Square Sans Pro"/>
                <a:ea typeface="+mn-ea"/>
                <a:cs typeface="Arial"/>
              </a:rPr>
              <a:t>species)</a:t>
            </a:r>
            <a:endParaRPr lang="es-ES" sz="3200">
              <a:solidFill>
                <a:schemeClr val="bg1"/>
              </a:solidFill>
              <a:ea typeface="+mn-ea"/>
            </a:endParaRPr>
          </a:p>
        </p:txBody>
      </p:sp>
      <p:sp>
        <p:nvSpPr>
          <p:cNvPr id="3" name="CuadroTexto 11">
            <a:extLst>
              <a:ext uri="{FF2B5EF4-FFF2-40B4-BE49-F238E27FC236}">
                <a16:creationId xmlns:a16="http://schemas.microsoft.com/office/drawing/2014/main" id="{8D0FB960-6059-446B-95AD-429679DDAB84}"/>
              </a:ext>
            </a:extLst>
          </p:cNvPr>
          <p:cNvSpPr txBox="1"/>
          <p:nvPr/>
        </p:nvSpPr>
        <p:spPr>
          <a:xfrm>
            <a:off x="257113" y="2477626"/>
            <a:ext cx="11164711" cy="3416320"/>
          </a:xfrm>
          <a:prstGeom prst="rect">
            <a:avLst/>
          </a:prstGeom>
          <a:noFill/>
        </p:spPr>
        <p:txBody>
          <a:bodyPr wrap="square" lIns="91440" tIns="45720" rIns="91440" bIns="45720" anchor="t">
            <a:spAutoFit/>
          </a:bodyPr>
          <a:lstStyle>
            <a:defPPr>
              <a:defRPr kern="0"/>
            </a:defPPr>
          </a:lstStyle>
          <a:p>
            <a:pPr algn="just"/>
            <a:r>
              <a:rPr lang="en-US" dirty="0">
                <a:solidFill>
                  <a:srgbClr val="003399"/>
                </a:solidFill>
                <a:latin typeface="EC Square Sans Pro"/>
                <a:ea typeface="+mn-ea"/>
                <a:cs typeface="Arial"/>
              </a:rPr>
              <a:t>The Commission published a list of substances essential for the treatment of Equidae (Commission Regulations (EC) No. 1950/2006 &amp; No.</a:t>
            </a:r>
            <a:r>
              <a:rPr lang="en-US" dirty="0">
                <a:solidFill>
                  <a:srgbClr val="FF0000"/>
                </a:solidFill>
                <a:latin typeface="EC Square Sans Pro"/>
                <a:ea typeface="+mn-ea"/>
                <a:cs typeface="Arial"/>
              </a:rPr>
              <a:t> </a:t>
            </a:r>
            <a:r>
              <a:rPr lang="en-US" dirty="0">
                <a:solidFill>
                  <a:srgbClr val="003399"/>
                </a:solidFill>
                <a:latin typeface="EC Square Sans Pro"/>
                <a:ea typeface="+mn-ea"/>
                <a:cs typeface="Arial"/>
              </a:rPr>
              <a:t>122/2013 )</a:t>
            </a:r>
          </a:p>
          <a:p>
            <a:pPr algn="just"/>
            <a:endParaRPr lang="en-US" dirty="0">
              <a:solidFill>
                <a:srgbClr val="003399"/>
              </a:solidFill>
              <a:latin typeface="EC Square Sans Pro" panose="020B0506040000020004" pitchFamily="34" charset="0"/>
              <a:ea typeface="+mn-ea"/>
              <a:cs typeface="Arial" panose="020B0604020202020204" pitchFamily="34" charset="0"/>
            </a:endParaRPr>
          </a:p>
          <a:p>
            <a:pPr algn="just"/>
            <a:r>
              <a:rPr lang="en-US" dirty="0">
                <a:solidFill>
                  <a:srgbClr val="003399"/>
                </a:solidFill>
                <a:latin typeface="EC Square Sans Pro"/>
                <a:ea typeface="+mn-ea"/>
                <a:cs typeface="Arial"/>
              </a:rPr>
              <a:t>The VMP Regulation requires the Commission to establish a list </a:t>
            </a:r>
            <a:r>
              <a:rPr lang="en-GB" dirty="0">
                <a:solidFill>
                  <a:srgbClr val="003399"/>
                </a:solidFill>
                <a:latin typeface="EC Square Sans Pro"/>
                <a:ea typeface="+mn-ea"/>
                <a:cs typeface="Arial"/>
              </a:rPr>
              <a:t>of substances </a:t>
            </a:r>
            <a:r>
              <a:rPr lang="en-US" dirty="0">
                <a:solidFill>
                  <a:srgbClr val="003399"/>
                </a:solidFill>
                <a:latin typeface="EC Square Sans Pro"/>
                <a:ea typeface="+mn-ea"/>
                <a:cs typeface="Arial"/>
              </a:rPr>
              <a:t>which are essential for the treatment of equine species, or which bring added clinical benefit compared to other treatment options available for equine species and for which the withdrawal period for equine species shall be six months to be established</a:t>
            </a:r>
          </a:p>
          <a:p>
            <a:pPr algn="just"/>
            <a:endParaRPr lang="en-US" dirty="0">
              <a:solidFill>
                <a:srgbClr val="003399"/>
              </a:solidFill>
              <a:latin typeface="EC Square Sans Pro" panose="020B0506040000020004" pitchFamily="34" charset="0"/>
              <a:ea typeface="+mn-ea"/>
              <a:cs typeface="Arial" panose="020B0604020202020204" pitchFamily="34" charset="0"/>
            </a:endParaRPr>
          </a:p>
          <a:p>
            <a:pPr algn="just"/>
            <a:endParaRPr lang="en-GB" dirty="0">
              <a:solidFill>
                <a:srgbClr val="003399"/>
              </a:solidFill>
              <a:latin typeface="EC Square Sans Pro"/>
              <a:ea typeface="+mn-ea"/>
              <a:cs typeface="Arial"/>
            </a:endParaRPr>
          </a:p>
          <a:p>
            <a:pPr algn="just"/>
            <a:r>
              <a:rPr lang="en-GB" dirty="0">
                <a:solidFill>
                  <a:srgbClr val="003399"/>
                </a:solidFill>
                <a:latin typeface="EC Square Sans Pro"/>
                <a:ea typeface="+mn-ea"/>
                <a:cs typeface="Arial"/>
              </a:rPr>
              <a:t>In July 2024 EMA published its scientific advice regarding the list of substances which are essential for the treatment of equine species</a:t>
            </a:r>
            <a:r>
              <a:rPr lang="en-GB" sz="1100" dirty="0">
                <a:solidFill>
                  <a:srgbClr val="003399"/>
                </a:solidFill>
                <a:latin typeface="EC Square Sans Pro"/>
                <a:ea typeface="+mn-ea"/>
                <a:cs typeface="Arial"/>
              </a:rPr>
              <a:t> </a:t>
            </a:r>
            <a:r>
              <a:rPr lang="en-GB" dirty="0">
                <a:solidFill>
                  <a:srgbClr val="003399"/>
                </a:solidFill>
                <a:latin typeface="EC Square Sans Pro"/>
                <a:ea typeface="+mn-ea"/>
                <a:cs typeface="Arial"/>
              </a:rPr>
              <a:t>(</a:t>
            </a:r>
            <a:r>
              <a:rPr lang="es" dirty="0">
                <a:solidFill>
                  <a:srgbClr val="003399"/>
                </a:solidFill>
                <a:latin typeface="Calibri"/>
                <a:ea typeface="Calibri"/>
                <a:cs typeface="Calibri"/>
                <a:hlinkClick r:id="rId3"/>
              </a:rPr>
              <a:t>SA - Art115(5) - List of substances essential for equine species (europa.eu)</a:t>
            </a:r>
            <a:endParaRPr lang="en-US" dirty="0">
              <a:ea typeface="+mn-ea"/>
            </a:endParaRPr>
          </a:p>
          <a:p>
            <a:pPr algn="just"/>
            <a:endParaRPr lang="en-US" dirty="0">
              <a:solidFill>
                <a:srgbClr val="003399"/>
              </a:solidFill>
              <a:latin typeface="EC Square Sans Pro" panose="020B0506040000020004" pitchFamily="34" charset="0"/>
              <a:ea typeface="+mn-ea"/>
              <a:cs typeface="Arial" panose="020B0604020202020204" pitchFamily="34" charset="0"/>
            </a:endParaRPr>
          </a:p>
          <a:p>
            <a:pPr algn="just"/>
            <a:r>
              <a:rPr lang="en-US" dirty="0">
                <a:solidFill>
                  <a:srgbClr val="003399"/>
                </a:solidFill>
                <a:latin typeface="EC Square Sans Pro"/>
                <a:ea typeface="+mn-ea"/>
                <a:cs typeface="Arial"/>
              </a:rPr>
              <a:t>The Commission is now working on the required implementing act.</a:t>
            </a:r>
          </a:p>
        </p:txBody>
      </p:sp>
      <p:pic>
        <p:nvPicPr>
          <p:cNvPr id="7" name="Imagen 6" descr="Un dibujo animado&#10;&#10;Descripción generada automáticamente con confianza baja">
            <a:extLst>
              <a:ext uri="{FF2B5EF4-FFF2-40B4-BE49-F238E27FC236}">
                <a16:creationId xmlns:a16="http://schemas.microsoft.com/office/drawing/2014/main" id="{2D3787F2-4FBE-10D2-2014-E51105627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37088" y="5588302"/>
            <a:ext cx="762000" cy="805793"/>
          </a:xfrm>
          <a:prstGeom prst="rect">
            <a:avLst/>
          </a:prstGeom>
        </p:spPr>
      </p:pic>
    </p:spTree>
    <p:extLst>
      <p:ext uri="{BB962C8B-B14F-4D97-AF65-F5344CB8AC3E}">
        <p14:creationId xmlns:p14="http://schemas.microsoft.com/office/powerpoint/2010/main" val="3507371764"/>
      </p:ext>
    </p:extLst>
  </p:cSld>
  <p:clrMapOvr>
    <a:masterClrMapping/>
  </p:clrMapOvr>
</p:sld>
</file>

<file path=ppt/theme/theme1.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CFB5D4-FB0B-4938-A372-D381136C8167}">
  <ds:schemaRefs>
    <ds:schemaRef ds:uri="647396e3-6a7c-49e4-86bb-38ecec5b669c"/>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http://schemas.microsoft.com/office/2006/metadata/properties"/>
    <ds:schemaRef ds:uri="http://www.w3.org/XML/1998/namespace"/>
    <ds:schemaRef ds:uri="http://schemas.openxmlformats.org/package/2006/metadata/core-properties"/>
    <ds:schemaRef ds:uri="cf327815-79d0-4fc2-8b8d-cf7e72fbbfb7"/>
  </ds:schemaRefs>
</ds:datastoreItem>
</file>

<file path=customXml/itemProps2.xml><?xml version="1.0" encoding="utf-8"?>
<ds:datastoreItem xmlns:ds="http://schemas.openxmlformats.org/officeDocument/2006/customXml" ds:itemID="{67BC54AD-919F-41C6-9E2C-E3C5905CF5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BBA9AA-6EFB-4017-8887-8CB911AA5E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TotalTime>
  <Words>1793</Words>
  <Application>Microsoft Office PowerPoint</Application>
  <PresentationFormat>Προσαρμογή</PresentationFormat>
  <Paragraphs>194</Paragraphs>
  <Slides>24</Slides>
  <Notes>13</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24</vt:i4>
      </vt:variant>
    </vt:vector>
  </HeadingPairs>
  <TitlesOfParts>
    <vt:vector size="34" baseType="lpstr">
      <vt:lpstr>Arial</vt:lpstr>
      <vt:lpstr>Calibri</vt:lpstr>
      <vt:lpstr>EC Square Sans Pro</vt:lpstr>
      <vt:lpstr>Montserrat</vt:lpstr>
      <vt:lpstr>MyriadPro-Semibold</vt:lpstr>
      <vt:lpstr>Segoe UI</vt:lpstr>
      <vt:lpstr>Steelfish</vt:lpstr>
      <vt:lpstr>Times New Roman</vt:lpstr>
      <vt:lpstr>Wingdings</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PLANTILLA_PPT</dc:title>
  <dc:creator>Monica Zabala Utrillas</dc:creator>
  <cp:lastModifiedBy>Admin</cp:lastModifiedBy>
  <cp:revision>138</cp:revision>
  <dcterms:created xsi:type="dcterms:W3CDTF">2023-11-20T15:58:16Z</dcterms:created>
  <dcterms:modified xsi:type="dcterms:W3CDTF">2025-01-19T15:25:47Z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Illustrator 28.0 (Windows)</vt:lpwstr>
  </property>
  <property fmtid="{D5CDD505-2E9C-101B-9397-08002B2CF9AE}" pid="4" name="CreatorVersion">
    <vt:lpwstr>21.0.0</vt:lpwstr>
  </property>
  <property fmtid="{D5CDD505-2E9C-101B-9397-08002B2CF9AE}" pid="5" name="LastSaved">
    <vt:filetime>2023-11-20T00:00:00Z</vt:filetime>
  </property>
  <property fmtid="{D5CDD505-2E9C-101B-9397-08002B2CF9AE}" pid="6" name="Producer">
    <vt:lpwstr>Adobe PDF library 17.00</vt:lpwstr>
  </property>
  <property fmtid="{D5CDD505-2E9C-101B-9397-08002B2CF9AE}" pid="7" name="MSIP_Label_6bd9ddd1-4d20-43f6-abfa-fc3c07406f94_Enabled">
    <vt:lpwstr>true</vt:lpwstr>
  </property>
  <property fmtid="{D5CDD505-2E9C-101B-9397-08002B2CF9AE}" pid="8" name="MSIP_Label_6bd9ddd1-4d20-43f6-abfa-fc3c07406f94_SetDate">
    <vt:lpwstr>2024-04-25T09:54:48Z</vt:lpwstr>
  </property>
  <property fmtid="{D5CDD505-2E9C-101B-9397-08002B2CF9AE}" pid="9" name="MSIP_Label_6bd9ddd1-4d20-43f6-abfa-fc3c07406f94_Method">
    <vt:lpwstr>Standard</vt:lpwstr>
  </property>
  <property fmtid="{D5CDD505-2E9C-101B-9397-08002B2CF9AE}" pid="10" name="MSIP_Label_6bd9ddd1-4d20-43f6-abfa-fc3c07406f94_Name">
    <vt:lpwstr>Commission Use</vt:lpwstr>
  </property>
  <property fmtid="{D5CDD505-2E9C-101B-9397-08002B2CF9AE}" pid="11" name="MSIP_Label_6bd9ddd1-4d20-43f6-abfa-fc3c07406f94_SiteId">
    <vt:lpwstr>b24c8b06-522c-46fe-9080-70926f8dddb1</vt:lpwstr>
  </property>
  <property fmtid="{D5CDD505-2E9C-101B-9397-08002B2CF9AE}" pid="12" name="MSIP_Label_6bd9ddd1-4d20-43f6-abfa-fc3c07406f94_ActionId">
    <vt:lpwstr>6cf798a2-cc92-4994-932b-da5007d89735</vt:lpwstr>
  </property>
  <property fmtid="{D5CDD505-2E9C-101B-9397-08002B2CF9AE}" pid="13" name="MSIP_Label_6bd9ddd1-4d20-43f6-abfa-fc3c07406f94_ContentBits">
    <vt:lpwstr>0</vt:lpwstr>
  </property>
  <property fmtid="{D5CDD505-2E9C-101B-9397-08002B2CF9AE}" pid="14" name="ContentTypeId">
    <vt:lpwstr>0x010100C78BAB6A1C84F545963E0C901C12A503</vt:lpwstr>
  </property>
  <property fmtid="{D5CDD505-2E9C-101B-9397-08002B2CF9AE}" pid="15" name="Order">
    <vt:r8>13363400</vt:r8>
  </property>
  <property fmtid="{D5CDD505-2E9C-101B-9397-08002B2CF9AE}" pid="16" name="MediaServiceImageTags">
    <vt:lpwstr/>
  </property>
</Properties>
</file>