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77" r:id="rId5"/>
    <p:sldId id="257" r:id="rId6"/>
    <p:sldId id="278" r:id="rId7"/>
    <p:sldId id="259" r:id="rId8"/>
    <p:sldId id="260" r:id="rId9"/>
    <p:sldId id="261" r:id="rId10"/>
    <p:sldId id="263" r:id="rId11"/>
    <p:sldId id="262" r:id="rId12"/>
    <p:sldId id="264" r:id="rId13"/>
    <p:sldId id="279" r:id="rId14"/>
    <p:sldId id="280" r:id="rId15"/>
    <p:sldId id="281" r:id="rId16"/>
    <p:sldId id="29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657"/>
    <a:srgbClr val="376C8A"/>
    <a:srgbClr val="638FA9"/>
    <a:srgbClr val="F2D9B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53561" autoAdjust="0"/>
  </p:normalViewPr>
  <p:slideViewPr>
    <p:cSldViewPr snapToGrid="0">
      <p:cViewPr varScale="1">
        <p:scale>
          <a:sx n="53" d="100"/>
          <a:sy n="53" d="100"/>
        </p:scale>
        <p:origin x="185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3D7E8B-1CDA-438E-A19A-6018BF37A7EA}" type="datetimeFigureOut">
              <a:rPr lang="en-GB" smtClean="0"/>
              <a:t>13/01/2025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431156-04B0-4542-BEB9-70B27A19386A}" type="slidenum">
              <a:rPr lang="en-GB" smtClean="0"/>
              <a:t>‹#›</a:t>
            </a:fld>
            <a:endParaRPr lang="en-GB"/>
          </a:p>
        </p:txBody>
      </p:sp>
    </p:spTree>
    <p:extLst>
      <p:ext uri="{BB962C8B-B14F-4D97-AF65-F5344CB8AC3E}">
        <p14:creationId xmlns:p14="http://schemas.microsoft.com/office/powerpoint/2010/main" val="2490999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5"/>
          </p:nvPr>
        </p:nvSpPr>
        <p:spPr/>
        <p:txBody>
          <a:bodyPr/>
          <a:lstStyle/>
          <a:p>
            <a:pPr lvl="0"/>
            <a:fld id="{AA016919-EE97-4E26-8DE6-0B6C389CDE61}" type="slidenum">
              <a:rPr lang="es-ES" smtClean="0"/>
              <a:t>1</a:t>
            </a:fld>
            <a:endParaRPr lang="es-ES"/>
          </a:p>
        </p:txBody>
      </p:sp>
    </p:spTree>
    <p:extLst>
      <p:ext uri="{BB962C8B-B14F-4D97-AF65-F5344CB8AC3E}">
        <p14:creationId xmlns:p14="http://schemas.microsoft.com/office/powerpoint/2010/main" val="1853929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D431156-04B0-4542-BEB9-70B27A19386A}" type="slidenum">
              <a:rPr lang="en-GB" smtClean="0"/>
              <a:t>2</a:t>
            </a:fld>
            <a:endParaRPr lang="en-GB"/>
          </a:p>
        </p:txBody>
      </p:sp>
    </p:spTree>
    <p:extLst>
      <p:ext uri="{BB962C8B-B14F-4D97-AF65-F5344CB8AC3E}">
        <p14:creationId xmlns:p14="http://schemas.microsoft.com/office/powerpoint/2010/main" val="12157024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D431156-04B0-4542-BEB9-70B27A19386A}" type="slidenum">
              <a:rPr lang="en-GB" smtClean="0"/>
              <a:t>11</a:t>
            </a:fld>
            <a:endParaRPr lang="en-GB"/>
          </a:p>
        </p:txBody>
      </p:sp>
    </p:spTree>
    <p:extLst>
      <p:ext uri="{BB962C8B-B14F-4D97-AF65-F5344CB8AC3E}">
        <p14:creationId xmlns:p14="http://schemas.microsoft.com/office/powerpoint/2010/main" val="2123504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51F31A-27F6-C69C-72A0-315080274C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ADA7B6F-E018-CB30-EDA4-8D054CCEC09F}"/>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C38A92F1-68F6-9343-13FE-28BFA0A91C23}"/>
              </a:ext>
            </a:extLst>
          </p:cNvPr>
          <p:cNvSpPr>
            <a:spLocks noGrp="1"/>
          </p:cNvSpPr>
          <p:nvPr>
            <p:ph type="body" idx="1"/>
          </p:nvPr>
        </p:nvSpPr>
        <p:spPr/>
        <p:txBody>
          <a:bodyPr/>
          <a:lstStyle/>
          <a:p>
            <a:endParaRPr lang="es-ES" dirty="0"/>
          </a:p>
        </p:txBody>
      </p:sp>
      <p:sp>
        <p:nvSpPr>
          <p:cNvPr id="4" name="Slide Number Placeholder 3">
            <a:extLst>
              <a:ext uri="{FF2B5EF4-FFF2-40B4-BE49-F238E27FC236}">
                <a16:creationId xmlns:a16="http://schemas.microsoft.com/office/drawing/2014/main" id="{ECFF02AA-D3FE-4FE6-ADE2-46D66E670519}"/>
              </a:ext>
            </a:extLst>
          </p:cNvPr>
          <p:cNvSpPr>
            <a:spLocks noGrp="1"/>
          </p:cNvSpPr>
          <p:nvPr>
            <p:ph type="sldNum" sz="quarter" idx="5"/>
          </p:nvPr>
        </p:nvSpPr>
        <p:spPr/>
        <p:txBody>
          <a:bodyPr/>
          <a:lstStyle/>
          <a:p>
            <a:pPr lvl="0"/>
            <a:fld id="{AA016919-EE97-4E26-8DE6-0B6C389CDE61}" type="slidenum">
              <a:rPr lang="es-ES" smtClean="0"/>
              <a:t>13</a:t>
            </a:fld>
            <a:endParaRPr lang="es-ES"/>
          </a:p>
        </p:txBody>
      </p:sp>
    </p:spTree>
    <p:extLst>
      <p:ext uri="{BB962C8B-B14F-4D97-AF65-F5344CB8AC3E}">
        <p14:creationId xmlns:p14="http://schemas.microsoft.com/office/powerpoint/2010/main" val="961188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CE36B-EC90-8BFB-83B0-1DF98A25D78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61C9A3CE-BE73-74B7-564C-C3ABAEF941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DCB4C8BB-FEFA-B928-CC53-143D38438401}"/>
              </a:ext>
            </a:extLst>
          </p:cNvPr>
          <p:cNvSpPr>
            <a:spLocks noGrp="1"/>
          </p:cNvSpPr>
          <p:nvPr>
            <p:ph type="dt" sz="half" idx="10"/>
          </p:nvPr>
        </p:nvSpPr>
        <p:spPr/>
        <p:txBody>
          <a:bodyPr/>
          <a:lstStyle/>
          <a:p>
            <a:fld id="{AE5FAF2F-DACF-4F33-830A-B56171368BA2}" type="datetimeFigureOut">
              <a:rPr lang="en-GB" smtClean="0"/>
              <a:t>13/01/2025</a:t>
            </a:fld>
            <a:endParaRPr lang="en-GB"/>
          </a:p>
        </p:txBody>
      </p:sp>
      <p:sp>
        <p:nvSpPr>
          <p:cNvPr id="5" name="Footer Placeholder 4">
            <a:extLst>
              <a:ext uri="{FF2B5EF4-FFF2-40B4-BE49-F238E27FC236}">
                <a16:creationId xmlns:a16="http://schemas.microsoft.com/office/drawing/2014/main" id="{C249AA18-34B6-A108-4FF5-13862B0AA2B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46F2DB-60DD-A7C9-F074-E994133B60F1}"/>
              </a:ext>
            </a:extLst>
          </p:cNvPr>
          <p:cNvSpPr>
            <a:spLocks noGrp="1"/>
          </p:cNvSpPr>
          <p:nvPr>
            <p:ph type="sldNum" sz="quarter" idx="12"/>
          </p:nvPr>
        </p:nvSpPr>
        <p:spPr/>
        <p:txBody>
          <a:bodyPr/>
          <a:lstStyle/>
          <a:p>
            <a:fld id="{CF979E22-3BC7-413C-A670-1B1F4FB1B87B}" type="slidenum">
              <a:rPr lang="en-GB" smtClean="0"/>
              <a:t>‹#›</a:t>
            </a:fld>
            <a:endParaRPr lang="en-GB"/>
          </a:p>
        </p:txBody>
      </p:sp>
    </p:spTree>
    <p:extLst>
      <p:ext uri="{BB962C8B-B14F-4D97-AF65-F5344CB8AC3E}">
        <p14:creationId xmlns:p14="http://schemas.microsoft.com/office/powerpoint/2010/main" val="2189957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015CE-83AD-0063-5C1B-0C75C519AE00}"/>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92884954-C2CD-FFB1-6910-0AB0D09FA44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0265B7B-D984-8FD4-CA22-3C387EA68FA0}"/>
              </a:ext>
            </a:extLst>
          </p:cNvPr>
          <p:cNvSpPr>
            <a:spLocks noGrp="1"/>
          </p:cNvSpPr>
          <p:nvPr>
            <p:ph type="dt" sz="half" idx="10"/>
          </p:nvPr>
        </p:nvSpPr>
        <p:spPr/>
        <p:txBody>
          <a:bodyPr/>
          <a:lstStyle/>
          <a:p>
            <a:fld id="{AE5FAF2F-DACF-4F33-830A-B56171368BA2}" type="datetimeFigureOut">
              <a:rPr lang="en-GB" smtClean="0"/>
              <a:t>13/01/2025</a:t>
            </a:fld>
            <a:endParaRPr lang="en-GB"/>
          </a:p>
        </p:txBody>
      </p:sp>
      <p:sp>
        <p:nvSpPr>
          <p:cNvPr id="5" name="Footer Placeholder 4">
            <a:extLst>
              <a:ext uri="{FF2B5EF4-FFF2-40B4-BE49-F238E27FC236}">
                <a16:creationId xmlns:a16="http://schemas.microsoft.com/office/drawing/2014/main" id="{27C76A18-D79E-AAE1-82D8-9C5B8DBBD7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45F87B-B22F-9793-A8AE-D1FCE7544801}"/>
              </a:ext>
            </a:extLst>
          </p:cNvPr>
          <p:cNvSpPr>
            <a:spLocks noGrp="1"/>
          </p:cNvSpPr>
          <p:nvPr>
            <p:ph type="sldNum" sz="quarter" idx="12"/>
          </p:nvPr>
        </p:nvSpPr>
        <p:spPr/>
        <p:txBody>
          <a:bodyPr/>
          <a:lstStyle/>
          <a:p>
            <a:fld id="{CF979E22-3BC7-413C-A670-1B1F4FB1B87B}" type="slidenum">
              <a:rPr lang="en-GB" smtClean="0"/>
              <a:t>‹#›</a:t>
            </a:fld>
            <a:endParaRPr lang="en-GB"/>
          </a:p>
        </p:txBody>
      </p:sp>
    </p:spTree>
    <p:extLst>
      <p:ext uri="{BB962C8B-B14F-4D97-AF65-F5344CB8AC3E}">
        <p14:creationId xmlns:p14="http://schemas.microsoft.com/office/powerpoint/2010/main" val="869052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722592-939D-9ADF-FEAA-9C77AD7D8BAB}"/>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98384B90-DAC5-2959-E33B-E3ABC85CA4A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655898C-E88C-376E-8CCC-F1057D2B811E}"/>
              </a:ext>
            </a:extLst>
          </p:cNvPr>
          <p:cNvSpPr>
            <a:spLocks noGrp="1"/>
          </p:cNvSpPr>
          <p:nvPr>
            <p:ph type="dt" sz="half" idx="10"/>
          </p:nvPr>
        </p:nvSpPr>
        <p:spPr/>
        <p:txBody>
          <a:bodyPr/>
          <a:lstStyle/>
          <a:p>
            <a:fld id="{AE5FAF2F-DACF-4F33-830A-B56171368BA2}" type="datetimeFigureOut">
              <a:rPr lang="en-GB" smtClean="0"/>
              <a:t>13/01/2025</a:t>
            </a:fld>
            <a:endParaRPr lang="en-GB"/>
          </a:p>
        </p:txBody>
      </p:sp>
      <p:sp>
        <p:nvSpPr>
          <p:cNvPr id="5" name="Footer Placeholder 4">
            <a:extLst>
              <a:ext uri="{FF2B5EF4-FFF2-40B4-BE49-F238E27FC236}">
                <a16:creationId xmlns:a16="http://schemas.microsoft.com/office/drawing/2014/main" id="{2A46CBBC-F0C0-9CBD-6657-6F32E6E0F2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3FE03A-4802-3402-7643-43B52C0723D5}"/>
              </a:ext>
            </a:extLst>
          </p:cNvPr>
          <p:cNvSpPr>
            <a:spLocks noGrp="1"/>
          </p:cNvSpPr>
          <p:nvPr>
            <p:ph type="sldNum" sz="quarter" idx="12"/>
          </p:nvPr>
        </p:nvSpPr>
        <p:spPr/>
        <p:txBody>
          <a:bodyPr/>
          <a:lstStyle/>
          <a:p>
            <a:fld id="{CF979E22-3BC7-413C-A670-1B1F4FB1B87B}" type="slidenum">
              <a:rPr lang="en-GB" smtClean="0"/>
              <a:t>‹#›</a:t>
            </a:fld>
            <a:endParaRPr lang="en-GB"/>
          </a:p>
        </p:txBody>
      </p:sp>
    </p:spTree>
    <p:extLst>
      <p:ext uri="{BB962C8B-B14F-4D97-AF65-F5344CB8AC3E}">
        <p14:creationId xmlns:p14="http://schemas.microsoft.com/office/powerpoint/2010/main" val="10563386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3598765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2A099-4AA1-B27D-5FE4-2B8E036052D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AB40E82-B66E-5694-C75F-8542241BF40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E8BE990-E048-51F2-CCE0-3475DCA44725}"/>
              </a:ext>
            </a:extLst>
          </p:cNvPr>
          <p:cNvSpPr>
            <a:spLocks noGrp="1"/>
          </p:cNvSpPr>
          <p:nvPr>
            <p:ph type="dt" sz="half" idx="10"/>
          </p:nvPr>
        </p:nvSpPr>
        <p:spPr/>
        <p:txBody>
          <a:bodyPr/>
          <a:lstStyle/>
          <a:p>
            <a:fld id="{AE5FAF2F-DACF-4F33-830A-B56171368BA2}" type="datetimeFigureOut">
              <a:rPr lang="en-GB" smtClean="0"/>
              <a:t>13/01/2025</a:t>
            </a:fld>
            <a:endParaRPr lang="en-GB"/>
          </a:p>
        </p:txBody>
      </p:sp>
      <p:sp>
        <p:nvSpPr>
          <p:cNvPr id="5" name="Footer Placeholder 4">
            <a:extLst>
              <a:ext uri="{FF2B5EF4-FFF2-40B4-BE49-F238E27FC236}">
                <a16:creationId xmlns:a16="http://schemas.microsoft.com/office/drawing/2014/main" id="{17EE07F2-D3EA-8FA1-EAAD-31BF26E659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D27B972-00C3-3C16-E6E7-25BE6FC27BB1}"/>
              </a:ext>
            </a:extLst>
          </p:cNvPr>
          <p:cNvSpPr>
            <a:spLocks noGrp="1"/>
          </p:cNvSpPr>
          <p:nvPr>
            <p:ph type="sldNum" sz="quarter" idx="12"/>
          </p:nvPr>
        </p:nvSpPr>
        <p:spPr/>
        <p:txBody>
          <a:bodyPr/>
          <a:lstStyle/>
          <a:p>
            <a:fld id="{CF979E22-3BC7-413C-A670-1B1F4FB1B87B}" type="slidenum">
              <a:rPr lang="en-GB" smtClean="0"/>
              <a:t>‹#›</a:t>
            </a:fld>
            <a:endParaRPr lang="en-GB"/>
          </a:p>
        </p:txBody>
      </p:sp>
    </p:spTree>
    <p:extLst>
      <p:ext uri="{BB962C8B-B14F-4D97-AF65-F5344CB8AC3E}">
        <p14:creationId xmlns:p14="http://schemas.microsoft.com/office/powerpoint/2010/main" val="1223616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7384B-71EB-48E3-E039-3D3DDFBFB51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1DF4EE5F-6791-4BF9-28DD-11580D856CC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5940ECC-272F-8EFE-C8A0-3280C7FD8100}"/>
              </a:ext>
            </a:extLst>
          </p:cNvPr>
          <p:cNvSpPr>
            <a:spLocks noGrp="1"/>
          </p:cNvSpPr>
          <p:nvPr>
            <p:ph type="dt" sz="half" idx="10"/>
          </p:nvPr>
        </p:nvSpPr>
        <p:spPr/>
        <p:txBody>
          <a:bodyPr/>
          <a:lstStyle/>
          <a:p>
            <a:fld id="{AE5FAF2F-DACF-4F33-830A-B56171368BA2}" type="datetimeFigureOut">
              <a:rPr lang="en-GB" smtClean="0"/>
              <a:t>13/01/2025</a:t>
            </a:fld>
            <a:endParaRPr lang="en-GB"/>
          </a:p>
        </p:txBody>
      </p:sp>
      <p:sp>
        <p:nvSpPr>
          <p:cNvPr id="5" name="Footer Placeholder 4">
            <a:extLst>
              <a:ext uri="{FF2B5EF4-FFF2-40B4-BE49-F238E27FC236}">
                <a16:creationId xmlns:a16="http://schemas.microsoft.com/office/drawing/2014/main" id="{06D37EDC-F663-DF08-7E68-B540EFFDAE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EF8504-2006-6D9E-B81E-9A9D28561F4F}"/>
              </a:ext>
            </a:extLst>
          </p:cNvPr>
          <p:cNvSpPr>
            <a:spLocks noGrp="1"/>
          </p:cNvSpPr>
          <p:nvPr>
            <p:ph type="sldNum" sz="quarter" idx="12"/>
          </p:nvPr>
        </p:nvSpPr>
        <p:spPr/>
        <p:txBody>
          <a:bodyPr/>
          <a:lstStyle/>
          <a:p>
            <a:fld id="{CF979E22-3BC7-413C-A670-1B1F4FB1B87B}" type="slidenum">
              <a:rPr lang="en-GB" smtClean="0"/>
              <a:t>‹#›</a:t>
            </a:fld>
            <a:endParaRPr lang="en-GB"/>
          </a:p>
        </p:txBody>
      </p:sp>
    </p:spTree>
    <p:extLst>
      <p:ext uri="{BB962C8B-B14F-4D97-AF65-F5344CB8AC3E}">
        <p14:creationId xmlns:p14="http://schemas.microsoft.com/office/powerpoint/2010/main" val="4077980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888F6-73D9-95D1-2A34-B23010CA596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D1EB3F74-979D-FDBA-B057-B78502A5EEB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385AE06B-870F-9EF3-B2FB-5A72CDFB623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AFB9B059-0FA2-46CD-2300-9D867671E086}"/>
              </a:ext>
            </a:extLst>
          </p:cNvPr>
          <p:cNvSpPr>
            <a:spLocks noGrp="1"/>
          </p:cNvSpPr>
          <p:nvPr>
            <p:ph type="dt" sz="half" idx="10"/>
          </p:nvPr>
        </p:nvSpPr>
        <p:spPr/>
        <p:txBody>
          <a:bodyPr/>
          <a:lstStyle/>
          <a:p>
            <a:fld id="{AE5FAF2F-DACF-4F33-830A-B56171368BA2}" type="datetimeFigureOut">
              <a:rPr lang="en-GB" smtClean="0"/>
              <a:t>13/01/2025</a:t>
            </a:fld>
            <a:endParaRPr lang="en-GB"/>
          </a:p>
        </p:txBody>
      </p:sp>
      <p:sp>
        <p:nvSpPr>
          <p:cNvPr id="6" name="Footer Placeholder 5">
            <a:extLst>
              <a:ext uri="{FF2B5EF4-FFF2-40B4-BE49-F238E27FC236}">
                <a16:creationId xmlns:a16="http://schemas.microsoft.com/office/drawing/2014/main" id="{EE230A48-956E-516D-9F05-F2FAE865004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581B802-ACDA-726B-7687-6808DAF9A7FE}"/>
              </a:ext>
            </a:extLst>
          </p:cNvPr>
          <p:cNvSpPr>
            <a:spLocks noGrp="1"/>
          </p:cNvSpPr>
          <p:nvPr>
            <p:ph type="sldNum" sz="quarter" idx="12"/>
          </p:nvPr>
        </p:nvSpPr>
        <p:spPr/>
        <p:txBody>
          <a:bodyPr/>
          <a:lstStyle/>
          <a:p>
            <a:fld id="{CF979E22-3BC7-413C-A670-1B1F4FB1B87B}" type="slidenum">
              <a:rPr lang="en-GB" smtClean="0"/>
              <a:t>‹#›</a:t>
            </a:fld>
            <a:endParaRPr lang="en-GB"/>
          </a:p>
        </p:txBody>
      </p:sp>
    </p:spTree>
    <p:extLst>
      <p:ext uri="{BB962C8B-B14F-4D97-AF65-F5344CB8AC3E}">
        <p14:creationId xmlns:p14="http://schemas.microsoft.com/office/powerpoint/2010/main" val="3849613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BBD2D-ACE2-F9B7-8300-2A822A8D0B59}"/>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F782E6D9-6C92-0087-6D8F-1B433CC7AF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E265235-EDE5-5691-121D-7C8072E85FB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F846B096-254D-1AD9-6D74-49FADDBF4C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43D79CC-3EBF-0B6A-EA67-EA7A821EF28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04C94076-8CBD-CD8C-7E97-624D011A4F60}"/>
              </a:ext>
            </a:extLst>
          </p:cNvPr>
          <p:cNvSpPr>
            <a:spLocks noGrp="1"/>
          </p:cNvSpPr>
          <p:nvPr>
            <p:ph type="dt" sz="half" idx="10"/>
          </p:nvPr>
        </p:nvSpPr>
        <p:spPr/>
        <p:txBody>
          <a:bodyPr/>
          <a:lstStyle/>
          <a:p>
            <a:fld id="{AE5FAF2F-DACF-4F33-830A-B56171368BA2}" type="datetimeFigureOut">
              <a:rPr lang="en-GB" smtClean="0"/>
              <a:t>13/01/2025</a:t>
            </a:fld>
            <a:endParaRPr lang="en-GB"/>
          </a:p>
        </p:txBody>
      </p:sp>
      <p:sp>
        <p:nvSpPr>
          <p:cNvPr id="8" name="Footer Placeholder 7">
            <a:extLst>
              <a:ext uri="{FF2B5EF4-FFF2-40B4-BE49-F238E27FC236}">
                <a16:creationId xmlns:a16="http://schemas.microsoft.com/office/drawing/2014/main" id="{9C57A3EF-C280-7C05-5A8A-6734FBB90CC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DE7D11A-1A13-38C9-23A6-4AD6534EEE8B}"/>
              </a:ext>
            </a:extLst>
          </p:cNvPr>
          <p:cNvSpPr>
            <a:spLocks noGrp="1"/>
          </p:cNvSpPr>
          <p:nvPr>
            <p:ph type="sldNum" sz="quarter" idx="12"/>
          </p:nvPr>
        </p:nvSpPr>
        <p:spPr/>
        <p:txBody>
          <a:bodyPr/>
          <a:lstStyle/>
          <a:p>
            <a:fld id="{CF979E22-3BC7-413C-A670-1B1F4FB1B87B}" type="slidenum">
              <a:rPr lang="en-GB" smtClean="0"/>
              <a:t>‹#›</a:t>
            </a:fld>
            <a:endParaRPr lang="en-GB"/>
          </a:p>
        </p:txBody>
      </p:sp>
    </p:spTree>
    <p:extLst>
      <p:ext uri="{BB962C8B-B14F-4D97-AF65-F5344CB8AC3E}">
        <p14:creationId xmlns:p14="http://schemas.microsoft.com/office/powerpoint/2010/main" val="2798288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3BDA8-36FD-925F-4CAD-CFA52258950D}"/>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0DD81C59-10AC-4F06-ACDB-94D05D2E8EF9}"/>
              </a:ext>
            </a:extLst>
          </p:cNvPr>
          <p:cNvSpPr>
            <a:spLocks noGrp="1"/>
          </p:cNvSpPr>
          <p:nvPr>
            <p:ph type="dt" sz="half" idx="10"/>
          </p:nvPr>
        </p:nvSpPr>
        <p:spPr/>
        <p:txBody>
          <a:bodyPr/>
          <a:lstStyle/>
          <a:p>
            <a:fld id="{AE5FAF2F-DACF-4F33-830A-B56171368BA2}" type="datetimeFigureOut">
              <a:rPr lang="en-GB" smtClean="0"/>
              <a:t>13/01/2025</a:t>
            </a:fld>
            <a:endParaRPr lang="en-GB"/>
          </a:p>
        </p:txBody>
      </p:sp>
      <p:sp>
        <p:nvSpPr>
          <p:cNvPr id="4" name="Footer Placeholder 3">
            <a:extLst>
              <a:ext uri="{FF2B5EF4-FFF2-40B4-BE49-F238E27FC236}">
                <a16:creationId xmlns:a16="http://schemas.microsoft.com/office/drawing/2014/main" id="{5BA89C7D-DA5F-B0A4-191D-21C6F9BE902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154B6F4-7733-5184-60A4-89C496AF3E75}"/>
              </a:ext>
            </a:extLst>
          </p:cNvPr>
          <p:cNvSpPr>
            <a:spLocks noGrp="1"/>
          </p:cNvSpPr>
          <p:nvPr>
            <p:ph type="sldNum" sz="quarter" idx="12"/>
          </p:nvPr>
        </p:nvSpPr>
        <p:spPr/>
        <p:txBody>
          <a:bodyPr/>
          <a:lstStyle/>
          <a:p>
            <a:fld id="{CF979E22-3BC7-413C-A670-1B1F4FB1B87B}" type="slidenum">
              <a:rPr lang="en-GB" smtClean="0"/>
              <a:t>‹#›</a:t>
            </a:fld>
            <a:endParaRPr lang="en-GB"/>
          </a:p>
        </p:txBody>
      </p:sp>
    </p:spTree>
    <p:extLst>
      <p:ext uri="{BB962C8B-B14F-4D97-AF65-F5344CB8AC3E}">
        <p14:creationId xmlns:p14="http://schemas.microsoft.com/office/powerpoint/2010/main" val="2937632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304B8E-1C29-44E1-C612-48CA37AE2FC2}"/>
              </a:ext>
            </a:extLst>
          </p:cNvPr>
          <p:cNvSpPr>
            <a:spLocks noGrp="1"/>
          </p:cNvSpPr>
          <p:nvPr>
            <p:ph type="dt" sz="half" idx="10"/>
          </p:nvPr>
        </p:nvSpPr>
        <p:spPr/>
        <p:txBody>
          <a:bodyPr/>
          <a:lstStyle/>
          <a:p>
            <a:fld id="{AE5FAF2F-DACF-4F33-830A-B56171368BA2}" type="datetimeFigureOut">
              <a:rPr lang="en-GB" smtClean="0"/>
              <a:t>13/01/2025</a:t>
            </a:fld>
            <a:endParaRPr lang="en-GB"/>
          </a:p>
        </p:txBody>
      </p:sp>
      <p:sp>
        <p:nvSpPr>
          <p:cNvPr id="3" name="Footer Placeholder 2">
            <a:extLst>
              <a:ext uri="{FF2B5EF4-FFF2-40B4-BE49-F238E27FC236}">
                <a16:creationId xmlns:a16="http://schemas.microsoft.com/office/drawing/2014/main" id="{64399F24-A2AB-4855-FAE4-FD95DC8BF11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44F8EB3-E442-527A-6AEF-B0D40B40FAD7}"/>
              </a:ext>
            </a:extLst>
          </p:cNvPr>
          <p:cNvSpPr>
            <a:spLocks noGrp="1"/>
          </p:cNvSpPr>
          <p:nvPr>
            <p:ph type="sldNum" sz="quarter" idx="12"/>
          </p:nvPr>
        </p:nvSpPr>
        <p:spPr/>
        <p:txBody>
          <a:bodyPr/>
          <a:lstStyle/>
          <a:p>
            <a:fld id="{CF979E22-3BC7-413C-A670-1B1F4FB1B87B}" type="slidenum">
              <a:rPr lang="en-GB" smtClean="0"/>
              <a:t>‹#›</a:t>
            </a:fld>
            <a:endParaRPr lang="en-GB"/>
          </a:p>
        </p:txBody>
      </p:sp>
    </p:spTree>
    <p:extLst>
      <p:ext uri="{BB962C8B-B14F-4D97-AF65-F5344CB8AC3E}">
        <p14:creationId xmlns:p14="http://schemas.microsoft.com/office/powerpoint/2010/main" val="3715466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BCDD7-B522-4818-D1AD-88F5E25DFD4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5F36E3D7-B7FA-1E8F-3BA7-D78587384F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DC99B1A0-7AE1-3DFB-4E19-8EA2E0EEED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1EE9B19-14D4-EA88-4FEF-64B001EE9925}"/>
              </a:ext>
            </a:extLst>
          </p:cNvPr>
          <p:cNvSpPr>
            <a:spLocks noGrp="1"/>
          </p:cNvSpPr>
          <p:nvPr>
            <p:ph type="dt" sz="half" idx="10"/>
          </p:nvPr>
        </p:nvSpPr>
        <p:spPr/>
        <p:txBody>
          <a:bodyPr/>
          <a:lstStyle/>
          <a:p>
            <a:fld id="{AE5FAF2F-DACF-4F33-830A-B56171368BA2}" type="datetimeFigureOut">
              <a:rPr lang="en-GB" smtClean="0"/>
              <a:t>13/01/2025</a:t>
            </a:fld>
            <a:endParaRPr lang="en-GB"/>
          </a:p>
        </p:txBody>
      </p:sp>
      <p:sp>
        <p:nvSpPr>
          <p:cNvPr id="6" name="Footer Placeholder 5">
            <a:extLst>
              <a:ext uri="{FF2B5EF4-FFF2-40B4-BE49-F238E27FC236}">
                <a16:creationId xmlns:a16="http://schemas.microsoft.com/office/drawing/2014/main" id="{C1DF041A-B659-E53B-14EB-0C8C12BDB7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1E6CB4E-8753-5168-A475-327D4D083C2A}"/>
              </a:ext>
            </a:extLst>
          </p:cNvPr>
          <p:cNvSpPr>
            <a:spLocks noGrp="1"/>
          </p:cNvSpPr>
          <p:nvPr>
            <p:ph type="sldNum" sz="quarter" idx="12"/>
          </p:nvPr>
        </p:nvSpPr>
        <p:spPr/>
        <p:txBody>
          <a:bodyPr/>
          <a:lstStyle/>
          <a:p>
            <a:fld id="{CF979E22-3BC7-413C-A670-1B1F4FB1B87B}" type="slidenum">
              <a:rPr lang="en-GB" smtClean="0"/>
              <a:t>‹#›</a:t>
            </a:fld>
            <a:endParaRPr lang="en-GB"/>
          </a:p>
        </p:txBody>
      </p:sp>
    </p:spTree>
    <p:extLst>
      <p:ext uri="{BB962C8B-B14F-4D97-AF65-F5344CB8AC3E}">
        <p14:creationId xmlns:p14="http://schemas.microsoft.com/office/powerpoint/2010/main" val="3881834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B4A04-DB34-2F79-BF32-D21243DC4B9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1B9D4FA8-D991-8E26-E82E-4458326C7C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8A4C456-75D6-4955-D807-6661392033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25D1643-6D18-67AD-577E-BFE81E76A979}"/>
              </a:ext>
            </a:extLst>
          </p:cNvPr>
          <p:cNvSpPr>
            <a:spLocks noGrp="1"/>
          </p:cNvSpPr>
          <p:nvPr>
            <p:ph type="dt" sz="half" idx="10"/>
          </p:nvPr>
        </p:nvSpPr>
        <p:spPr/>
        <p:txBody>
          <a:bodyPr/>
          <a:lstStyle/>
          <a:p>
            <a:fld id="{AE5FAF2F-DACF-4F33-830A-B56171368BA2}" type="datetimeFigureOut">
              <a:rPr lang="en-GB" smtClean="0"/>
              <a:t>13/01/2025</a:t>
            </a:fld>
            <a:endParaRPr lang="en-GB"/>
          </a:p>
        </p:txBody>
      </p:sp>
      <p:sp>
        <p:nvSpPr>
          <p:cNvPr id="6" name="Footer Placeholder 5">
            <a:extLst>
              <a:ext uri="{FF2B5EF4-FFF2-40B4-BE49-F238E27FC236}">
                <a16:creationId xmlns:a16="http://schemas.microsoft.com/office/drawing/2014/main" id="{1BEBCC98-6D2B-9CAC-FB11-FB7BE18C24B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985FDBC-60CE-61F5-FA9A-A134F17EAC21}"/>
              </a:ext>
            </a:extLst>
          </p:cNvPr>
          <p:cNvSpPr>
            <a:spLocks noGrp="1"/>
          </p:cNvSpPr>
          <p:nvPr>
            <p:ph type="sldNum" sz="quarter" idx="12"/>
          </p:nvPr>
        </p:nvSpPr>
        <p:spPr/>
        <p:txBody>
          <a:bodyPr/>
          <a:lstStyle/>
          <a:p>
            <a:fld id="{CF979E22-3BC7-413C-A670-1B1F4FB1B87B}" type="slidenum">
              <a:rPr lang="en-GB" smtClean="0"/>
              <a:t>‹#›</a:t>
            </a:fld>
            <a:endParaRPr lang="en-GB"/>
          </a:p>
        </p:txBody>
      </p:sp>
    </p:spTree>
    <p:extLst>
      <p:ext uri="{BB962C8B-B14F-4D97-AF65-F5344CB8AC3E}">
        <p14:creationId xmlns:p14="http://schemas.microsoft.com/office/powerpoint/2010/main" val="1246208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E955FD-EA78-20F7-4461-142E69993F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6F3C971D-BBE9-5AF0-1CA4-FF58856111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7C724EF-85F2-44FB-E941-114E9EC995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E5FAF2F-DACF-4F33-830A-B56171368BA2}" type="datetimeFigureOut">
              <a:rPr lang="en-GB" smtClean="0"/>
              <a:t>13/01/2025</a:t>
            </a:fld>
            <a:endParaRPr lang="en-GB"/>
          </a:p>
        </p:txBody>
      </p:sp>
      <p:sp>
        <p:nvSpPr>
          <p:cNvPr id="5" name="Footer Placeholder 4">
            <a:extLst>
              <a:ext uri="{FF2B5EF4-FFF2-40B4-BE49-F238E27FC236}">
                <a16:creationId xmlns:a16="http://schemas.microsoft.com/office/drawing/2014/main" id="{588AC77C-5010-2857-50A9-939392C37F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C15BCD89-2BCB-5871-F5F5-E974FAEDA7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F979E22-3BC7-413C-A670-1B1F4FB1B87B}" type="slidenum">
              <a:rPr lang="en-GB" smtClean="0"/>
              <a:t>‹#›</a:t>
            </a:fld>
            <a:endParaRPr lang="en-GB"/>
          </a:p>
        </p:txBody>
      </p:sp>
    </p:spTree>
    <p:extLst>
      <p:ext uri="{BB962C8B-B14F-4D97-AF65-F5344CB8AC3E}">
        <p14:creationId xmlns:p14="http://schemas.microsoft.com/office/powerpoint/2010/main" val="40017094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svg"/><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2.xml"/><Relationship Id="rId5" Type="http://schemas.openxmlformats.org/officeDocument/2006/relationships/image" Target="../media/image23.svg"/><Relationship Id="rId4" Type="http://schemas.openxmlformats.org/officeDocument/2006/relationships/image" Target="../media/image22.png"/></Relationships>
</file>

<file path=ppt/slides/_rels/slide8.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Layout" Target="../slideLayouts/slideLayout2.xml"/><Relationship Id="rId5" Type="http://schemas.openxmlformats.org/officeDocument/2006/relationships/image" Target="../media/image27.svg"/><Relationship Id="rId4" Type="http://schemas.openxmlformats.org/officeDocument/2006/relationships/image" Target="../media/image2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p:txBody>
          <a:bodyPr>
            <a:normAutofit fontScale="70000" lnSpcReduction="20000"/>
          </a:bodyPr>
          <a:lstStyle/>
          <a:p>
            <a:pPr marL="0" indent="0" algn="just">
              <a:buNone/>
            </a:pPr>
            <a:r>
              <a:rPr lang="es-ES" dirty="0" err="1">
                <a:solidFill>
                  <a:srgbClr val="376C8A"/>
                </a:solidFill>
                <a:latin typeface="Lato-Bold"/>
                <a:ea typeface="Lato" panose="020F0502020204030203" pitchFamily="34" charset="0"/>
                <a:cs typeface="Lato" panose="020F0502020204030203" pitchFamily="34" charset="0"/>
              </a:rPr>
              <a:t>Hands-on</a:t>
            </a:r>
            <a:r>
              <a:rPr lang="es-ES" dirty="0">
                <a:solidFill>
                  <a:srgbClr val="376C8A"/>
                </a:solidFill>
                <a:latin typeface="Lato-Bold"/>
                <a:ea typeface="Lato" panose="020F0502020204030203" pitchFamily="34" charset="0"/>
                <a:cs typeface="Lato" panose="020F0502020204030203" pitchFamily="34" charset="0"/>
              </a:rPr>
              <a:t> training for </a:t>
            </a:r>
            <a:r>
              <a:rPr lang="es-ES" dirty="0" err="1">
                <a:solidFill>
                  <a:srgbClr val="376C8A"/>
                </a:solidFill>
                <a:latin typeface="Lato-Bold"/>
                <a:ea typeface="Lato" panose="020F0502020204030203" pitchFamily="34" charset="0"/>
                <a:cs typeface="Lato" panose="020F0502020204030203" pitchFamily="34" charset="0"/>
              </a:rPr>
              <a:t>farmers</a:t>
            </a:r>
            <a:r>
              <a:rPr lang="es-ES" dirty="0">
                <a:solidFill>
                  <a:srgbClr val="376C8A"/>
                </a:solidFill>
                <a:latin typeface="Lato-Bold"/>
                <a:ea typeface="Lato" panose="020F0502020204030203" pitchFamily="34" charset="0"/>
                <a:cs typeface="Lato" panose="020F0502020204030203" pitchFamily="34" charset="0"/>
              </a:rPr>
              <a:t> and </a:t>
            </a:r>
            <a:r>
              <a:rPr lang="es-ES" dirty="0" err="1">
                <a:solidFill>
                  <a:srgbClr val="376C8A"/>
                </a:solidFill>
                <a:latin typeface="Lato-Bold"/>
                <a:ea typeface="Lato" panose="020F0502020204030203" pitchFamily="34" charset="0"/>
                <a:cs typeface="Lato" panose="020F0502020204030203" pitchFamily="34" charset="0"/>
              </a:rPr>
              <a:t>veterinarians</a:t>
            </a:r>
            <a:r>
              <a:rPr lang="es-ES" dirty="0">
                <a:solidFill>
                  <a:srgbClr val="376C8A"/>
                </a:solidFill>
                <a:latin typeface="Lato-Bold"/>
                <a:ea typeface="Lato" panose="020F0502020204030203" pitchFamily="34" charset="0"/>
                <a:cs typeface="Lato" panose="020F0502020204030203" pitchFamily="34" charset="0"/>
              </a:rPr>
              <a:t>:  </a:t>
            </a:r>
          </a:p>
          <a:p>
            <a:pPr marL="0" indent="0" algn="just">
              <a:buNone/>
            </a:pPr>
            <a:r>
              <a:rPr lang="es-ES" dirty="0">
                <a:solidFill>
                  <a:srgbClr val="376C8A"/>
                </a:solidFill>
                <a:latin typeface="Lato-Bold"/>
                <a:ea typeface="Lato" panose="020F0502020204030203" pitchFamily="34" charset="0"/>
                <a:cs typeface="Lato" panose="020F0502020204030203" pitchFamily="34" charset="0"/>
              </a:rPr>
              <a:t>Case study I: </a:t>
            </a:r>
            <a:r>
              <a:rPr lang="en-GB" dirty="0">
                <a:solidFill>
                  <a:srgbClr val="376C8A"/>
                </a:solidFill>
                <a:latin typeface="Lato-Bold"/>
                <a:ea typeface="Lato" panose="020F0502020204030203" pitchFamily="34" charset="0"/>
                <a:cs typeface="Lato" panose="020F0502020204030203" pitchFamily="34" charset="0"/>
              </a:rPr>
              <a:t>Exploring the social factors affecting the implementation of biosecurity measures in Spain</a:t>
            </a:r>
            <a:endParaRPr lang="es-ES" dirty="0">
              <a:solidFill>
                <a:srgbClr val="376C8A"/>
              </a:solidFill>
              <a:latin typeface="Lato-Bold"/>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241F79-9346-ADAC-FFA5-91B54907C208}"/>
            </a:ext>
          </a:extLst>
        </p:cNvPr>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1354D548-F149-6BF3-A97A-A3D3FB49CC0C}"/>
              </a:ext>
            </a:extLst>
          </p:cNvPr>
          <p:cNvSpPr/>
          <p:nvPr/>
        </p:nvSpPr>
        <p:spPr>
          <a:xfrm>
            <a:off x="293913" y="2492828"/>
            <a:ext cx="2721430"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Contradictions</a:t>
            </a:r>
            <a:endParaRPr lang="en-GB" dirty="0"/>
          </a:p>
        </p:txBody>
      </p:sp>
      <p:sp>
        <p:nvSpPr>
          <p:cNvPr id="3" name="TextBox 2">
            <a:extLst>
              <a:ext uri="{FF2B5EF4-FFF2-40B4-BE49-F238E27FC236}">
                <a16:creationId xmlns:a16="http://schemas.microsoft.com/office/drawing/2014/main" id="{F1776982-DDBC-DB7E-2652-D4630F049933}"/>
              </a:ext>
            </a:extLst>
          </p:cNvPr>
          <p:cNvSpPr txBox="1"/>
          <p:nvPr/>
        </p:nvSpPr>
        <p:spPr>
          <a:xfrm>
            <a:off x="3173185" y="2492828"/>
            <a:ext cx="8850087" cy="1754326"/>
          </a:xfrm>
          <a:prstGeom prst="rect">
            <a:avLst/>
          </a:prstGeom>
          <a:noFill/>
        </p:spPr>
        <p:txBody>
          <a:bodyPr wrap="square">
            <a:spAutoFit/>
          </a:bodyPr>
          <a:lstStyle/>
          <a:p>
            <a:pPr algn="just"/>
            <a:r>
              <a:rPr lang="en-GB" b="1" i="1" dirty="0">
                <a:latin typeface="Lato-Bold"/>
              </a:rPr>
              <a:t>"(...) The best measure is for vets to bring clean boots, properly clean. Nothing’s worse than them arriving with manure on their boots, putting on disposable plastic overshoes and then dragging their feet along; when they go from here to there, the plastic gets broken and so the contact is obviously the same as not having any protection at all. I think that the vets should see that for themselves; farmers shouldn’t have to ask for this. And on top of that, they don’t like it when you tell them (...)"</a:t>
            </a:r>
          </a:p>
        </p:txBody>
      </p:sp>
      <p:sp>
        <p:nvSpPr>
          <p:cNvPr id="8" name="Rectangle: Rounded Corners 7">
            <a:extLst>
              <a:ext uri="{FF2B5EF4-FFF2-40B4-BE49-F238E27FC236}">
                <a16:creationId xmlns:a16="http://schemas.microsoft.com/office/drawing/2014/main" id="{4E3ABC81-85BD-E786-21CC-FE3AA6C983D5}"/>
              </a:ext>
            </a:extLst>
          </p:cNvPr>
          <p:cNvSpPr/>
          <p:nvPr/>
        </p:nvSpPr>
        <p:spPr>
          <a:xfrm>
            <a:off x="293913" y="4811484"/>
            <a:ext cx="2721430"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Expertise</a:t>
            </a:r>
            <a:endParaRPr lang="en-GB" dirty="0"/>
          </a:p>
        </p:txBody>
      </p:sp>
      <p:sp>
        <p:nvSpPr>
          <p:cNvPr id="11" name="TextBox 10">
            <a:extLst>
              <a:ext uri="{FF2B5EF4-FFF2-40B4-BE49-F238E27FC236}">
                <a16:creationId xmlns:a16="http://schemas.microsoft.com/office/drawing/2014/main" id="{E87B8DB2-E11F-F46F-85BF-6075B964956C}"/>
              </a:ext>
            </a:extLst>
          </p:cNvPr>
          <p:cNvSpPr txBox="1"/>
          <p:nvPr/>
        </p:nvSpPr>
        <p:spPr>
          <a:xfrm>
            <a:off x="3233056" y="4811484"/>
            <a:ext cx="8790216" cy="1477328"/>
          </a:xfrm>
          <a:prstGeom prst="rect">
            <a:avLst/>
          </a:prstGeom>
          <a:noFill/>
        </p:spPr>
        <p:txBody>
          <a:bodyPr wrap="square">
            <a:spAutoFit/>
          </a:bodyPr>
          <a:lstStyle/>
          <a:p>
            <a:pPr algn="just"/>
            <a:r>
              <a:rPr lang="en-GB" sz="1800" b="1" i="1" u="none" strike="noStrike" baseline="0" dirty="0">
                <a:solidFill>
                  <a:srgbClr val="000000"/>
                </a:solidFill>
                <a:latin typeface="Lato-Bold"/>
              </a:rPr>
              <a:t>“(…) I once had an AHV (animal health veterinarians) contracted by the HAD (Health Defence Associations) who got here with worn-out boots, it was impossible for him to clean them. And he said: ‘If you want, I can put bags over my boots’; but he didn’t have any disposable plastic overshoes in the car either. He was here for a very short time. He was a young vet who’d only recently finished his degree, which is even more serious (…)” </a:t>
            </a:r>
            <a:endParaRPr lang="en-GB" b="1" dirty="0">
              <a:latin typeface="Lato-Bold"/>
            </a:endParaRPr>
          </a:p>
        </p:txBody>
      </p:sp>
      <p:sp>
        <p:nvSpPr>
          <p:cNvPr id="15" name="Rectangle: Rounded Corners 14">
            <a:extLst>
              <a:ext uri="{FF2B5EF4-FFF2-40B4-BE49-F238E27FC236}">
                <a16:creationId xmlns:a16="http://schemas.microsoft.com/office/drawing/2014/main" id="{93203058-245C-35D2-234C-4E42A86A8F7F}"/>
              </a:ext>
            </a:extLst>
          </p:cNvPr>
          <p:cNvSpPr/>
          <p:nvPr/>
        </p:nvSpPr>
        <p:spPr>
          <a:xfrm>
            <a:off x="2024741" y="174171"/>
            <a:ext cx="2721430" cy="1415144"/>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Perceived veterinarian contradictions: who is right?</a:t>
            </a:r>
          </a:p>
        </p:txBody>
      </p:sp>
      <p:sp>
        <p:nvSpPr>
          <p:cNvPr id="16" name="Rectangle: Rounded Corners 15">
            <a:extLst>
              <a:ext uri="{FF2B5EF4-FFF2-40B4-BE49-F238E27FC236}">
                <a16:creationId xmlns:a16="http://schemas.microsoft.com/office/drawing/2014/main" id="{B7A7392B-E77A-A54D-03B7-73E8A772067E}"/>
              </a:ext>
            </a:extLst>
          </p:cNvPr>
          <p:cNvSpPr/>
          <p:nvPr/>
        </p:nvSpPr>
        <p:spPr>
          <a:xfrm>
            <a:off x="4963884" y="174171"/>
            <a:ext cx="2721430" cy="141514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Face-to-face veterinarian meetings: do the meetings actually take</a:t>
            </a:r>
          </a:p>
          <a:p>
            <a:pPr algn="ctr"/>
            <a:r>
              <a:rPr lang="en-GB" sz="1800" b="1" i="0" u="none" strike="noStrike" baseline="0" dirty="0">
                <a:latin typeface="Lato-Bold"/>
              </a:rPr>
              <a:t>place?</a:t>
            </a:r>
            <a:endParaRPr lang="en-GB" dirty="0"/>
          </a:p>
        </p:txBody>
      </p:sp>
      <p:sp>
        <p:nvSpPr>
          <p:cNvPr id="17" name="Rectangle: Rounded Corners 16">
            <a:extLst>
              <a:ext uri="{FF2B5EF4-FFF2-40B4-BE49-F238E27FC236}">
                <a16:creationId xmlns:a16="http://schemas.microsoft.com/office/drawing/2014/main" id="{CF01FB2B-4DE7-EAC1-1D35-1780442E80C9}"/>
              </a:ext>
            </a:extLst>
          </p:cNvPr>
          <p:cNvSpPr/>
          <p:nvPr/>
        </p:nvSpPr>
        <p:spPr>
          <a:xfrm>
            <a:off x="7968342" y="174171"/>
            <a:ext cx="2721430" cy="141514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Basic biosecurity measures</a:t>
            </a:r>
            <a:endParaRPr lang="en-GB" dirty="0"/>
          </a:p>
        </p:txBody>
      </p:sp>
    </p:spTree>
    <p:extLst>
      <p:ext uri="{BB962C8B-B14F-4D97-AF65-F5344CB8AC3E}">
        <p14:creationId xmlns:p14="http://schemas.microsoft.com/office/powerpoint/2010/main" val="669950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A748B9-F7AB-6313-B9B4-BCDED1E15E0F}"/>
            </a:ext>
          </a:extLst>
        </p:cNvPr>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93626F37-F641-374D-E0B1-03DC76D274FB}"/>
              </a:ext>
            </a:extLst>
          </p:cNvPr>
          <p:cNvSpPr/>
          <p:nvPr/>
        </p:nvSpPr>
        <p:spPr>
          <a:xfrm>
            <a:off x="293913" y="2492828"/>
            <a:ext cx="2721430"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Meetings</a:t>
            </a:r>
            <a:endParaRPr lang="en-GB" dirty="0"/>
          </a:p>
        </p:txBody>
      </p:sp>
      <p:sp>
        <p:nvSpPr>
          <p:cNvPr id="3" name="Rectangle: Rounded Corners 2">
            <a:extLst>
              <a:ext uri="{FF2B5EF4-FFF2-40B4-BE49-F238E27FC236}">
                <a16:creationId xmlns:a16="http://schemas.microsoft.com/office/drawing/2014/main" id="{A648CB00-895B-05C0-87E5-05F6DC591EC5}"/>
              </a:ext>
            </a:extLst>
          </p:cNvPr>
          <p:cNvSpPr/>
          <p:nvPr/>
        </p:nvSpPr>
        <p:spPr>
          <a:xfrm>
            <a:off x="293913" y="4811484"/>
            <a:ext cx="2721430"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Responsibilities</a:t>
            </a:r>
          </a:p>
        </p:txBody>
      </p:sp>
      <p:sp>
        <p:nvSpPr>
          <p:cNvPr id="12" name="TextBox 11">
            <a:extLst>
              <a:ext uri="{FF2B5EF4-FFF2-40B4-BE49-F238E27FC236}">
                <a16:creationId xmlns:a16="http://schemas.microsoft.com/office/drawing/2014/main" id="{3B96E4FE-E37F-183A-75FA-03A6ADA56D77}"/>
              </a:ext>
            </a:extLst>
          </p:cNvPr>
          <p:cNvSpPr txBox="1"/>
          <p:nvPr/>
        </p:nvSpPr>
        <p:spPr>
          <a:xfrm>
            <a:off x="3233056" y="2492828"/>
            <a:ext cx="8790216" cy="1754326"/>
          </a:xfrm>
          <a:prstGeom prst="rect">
            <a:avLst/>
          </a:prstGeom>
          <a:noFill/>
        </p:spPr>
        <p:txBody>
          <a:bodyPr wrap="square">
            <a:spAutoFit/>
          </a:bodyPr>
          <a:lstStyle/>
          <a:p>
            <a:pPr algn="just"/>
            <a:r>
              <a:rPr lang="en-GB" sz="1800" b="1" i="1" u="none" strike="noStrike" baseline="0" dirty="0">
                <a:solidFill>
                  <a:srgbClr val="000000"/>
                </a:solidFill>
                <a:latin typeface="Lato-Bold"/>
              </a:rPr>
              <a:t>“(…) So they tell me: ‘I’ve got problems with Bovine Viral Diarrhoea’. So, you talk to the AHV (animal health veterinarians) contracted by the HAD (Health Defence Associations), that’s their area, and you get involved in the HDA program to control it. And it’s like what I said: ‘I don’t have the time to come here every time a calf’s born, I don’t have time and it’s not my area of specialisation’. I think that specialisation is leading us towards this, to look for collaboration. We need to meet up more (…)” </a:t>
            </a:r>
            <a:endParaRPr lang="en-GB" b="1" dirty="0">
              <a:latin typeface="Lato-Bold"/>
            </a:endParaRPr>
          </a:p>
        </p:txBody>
      </p:sp>
      <p:sp>
        <p:nvSpPr>
          <p:cNvPr id="14" name="TextBox 13">
            <a:extLst>
              <a:ext uri="{FF2B5EF4-FFF2-40B4-BE49-F238E27FC236}">
                <a16:creationId xmlns:a16="http://schemas.microsoft.com/office/drawing/2014/main" id="{8EDFBBF3-FE5D-20E0-D592-E9B1C82B5D18}"/>
              </a:ext>
            </a:extLst>
          </p:cNvPr>
          <p:cNvSpPr txBox="1"/>
          <p:nvPr/>
        </p:nvSpPr>
        <p:spPr>
          <a:xfrm>
            <a:off x="3233056" y="4811484"/>
            <a:ext cx="8790216" cy="1477328"/>
          </a:xfrm>
          <a:prstGeom prst="rect">
            <a:avLst/>
          </a:prstGeom>
          <a:noFill/>
        </p:spPr>
        <p:txBody>
          <a:bodyPr wrap="square">
            <a:spAutoFit/>
          </a:bodyPr>
          <a:lstStyle/>
          <a:p>
            <a:r>
              <a:rPr lang="en-GB" sz="1800" b="1" i="1" u="none" strike="noStrike" baseline="0" dirty="0">
                <a:solidFill>
                  <a:srgbClr val="000000"/>
                </a:solidFill>
                <a:latin typeface="Lato-Bold"/>
              </a:rPr>
              <a:t>“(…) There’s very rarely any direct conflict. I don’t find myself in situations where I need to say to a farmer: ‘You decide: either listen to me, and give the animal a branded vaccine </a:t>
            </a:r>
            <a:r>
              <a:rPr lang="en-GB" sz="1800" b="1" i="0" u="none" strike="noStrike" baseline="0" dirty="0">
                <a:solidFill>
                  <a:srgbClr val="000000"/>
                </a:solidFill>
                <a:latin typeface="Lato-Bold"/>
              </a:rPr>
              <a:t>[the veterinarian understands this as a biosecurity measure]</a:t>
            </a:r>
            <a:r>
              <a:rPr lang="en-GB" sz="1800" b="1" i="1" u="none" strike="noStrike" baseline="0" dirty="0">
                <a:solidFill>
                  <a:srgbClr val="000000"/>
                </a:solidFill>
                <a:latin typeface="Lato-Bold"/>
              </a:rPr>
              <a:t>, or listen to them, and do something else’. That doesn’t really happen very often; but what does happen is that we keep knocking the ball backwards and forwards into each other’s court (…)” </a:t>
            </a:r>
            <a:endParaRPr lang="en-GB" b="1" dirty="0">
              <a:latin typeface="Lato-Bold"/>
            </a:endParaRPr>
          </a:p>
        </p:txBody>
      </p:sp>
      <p:sp>
        <p:nvSpPr>
          <p:cNvPr id="10" name="Rectangle: Rounded Corners 9">
            <a:extLst>
              <a:ext uri="{FF2B5EF4-FFF2-40B4-BE49-F238E27FC236}">
                <a16:creationId xmlns:a16="http://schemas.microsoft.com/office/drawing/2014/main" id="{5757F29E-991E-DF59-18BD-A3ABDD8F7D22}"/>
              </a:ext>
            </a:extLst>
          </p:cNvPr>
          <p:cNvSpPr/>
          <p:nvPr/>
        </p:nvSpPr>
        <p:spPr>
          <a:xfrm>
            <a:off x="2024741" y="174171"/>
            <a:ext cx="2721430" cy="141514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Perceived veterinarian contradictions: who is right?</a:t>
            </a:r>
          </a:p>
        </p:txBody>
      </p:sp>
      <p:sp>
        <p:nvSpPr>
          <p:cNvPr id="11" name="Rectangle: Rounded Corners 10">
            <a:extLst>
              <a:ext uri="{FF2B5EF4-FFF2-40B4-BE49-F238E27FC236}">
                <a16:creationId xmlns:a16="http://schemas.microsoft.com/office/drawing/2014/main" id="{72E9E35F-1D38-126E-3B36-0A056F69FA61}"/>
              </a:ext>
            </a:extLst>
          </p:cNvPr>
          <p:cNvSpPr/>
          <p:nvPr/>
        </p:nvSpPr>
        <p:spPr>
          <a:xfrm>
            <a:off x="4963884" y="174171"/>
            <a:ext cx="2721430" cy="1415144"/>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Face-to-face veterinarian meetings: do the meetings actually take</a:t>
            </a:r>
          </a:p>
          <a:p>
            <a:pPr algn="ctr"/>
            <a:r>
              <a:rPr lang="en-GB" sz="1800" b="1" i="0" u="none" strike="noStrike" baseline="0" dirty="0">
                <a:latin typeface="Lato-Bold"/>
              </a:rPr>
              <a:t>place?</a:t>
            </a:r>
            <a:endParaRPr lang="en-GB" dirty="0"/>
          </a:p>
        </p:txBody>
      </p:sp>
      <p:sp>
        <p:nvSpPr>
          <p:cNvPr id="13" name="Rectangle: Rounded Corners 12">
            <a:extLst>
              <a:ext uri="{FF2B5EF4-FFF2-40B4-BE49-F238E27FC236}">
                <a16:creationId xmlns:a16="http://schemas.microsoft.com/office/drawing/2014/main" id="{F9174647-8C81-A4A6-AF9C-03F387243BD9}"/>
              </a:ext>
            </a:extLst>
          </p:cNvPr>
          <p:cNvSpPr/>
          <p:nvPr/>
        </p:nvSpPr>
        <p:spPr>
          <a:xfrm>
            <a:off x="7968342" y="174171"/>
            <a:ext cx="2721430" cy="141514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Basic biosecurity measures</a:t>
            </a:r>
            <a:endParaRPr lang="en-GB" dirty="0"/>
          </a:p>
        </p:txBody>
      </p:sp>
    </p:spTree>
    <p:extLst>
      <p:ext uri="{BB962C8B-B14F-4D97-AF65-F5344CB8AC3E}">
        <p14:creationId xmlns:p14="http://schemas.microsoft.com/office/powerpoint/2010/main" val="1665349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A3E638-FB3E-FA5F-B3EA-F1D1EF7E1AC6}"/>
            </a:ext>
          </a:extLst>
        </p:cNvPr>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4B8526F4-4BEA-474B-417A-0CFB75B18D93}"/>
              </a:ext>
            </a:extLst>
          </p:cNvPr>
          <p:cNvSpPr/>
          <p:nvPr/>
        </p:nvSpPr>
        <p:spPr>
          <a:xfrm>
            <a:off x="293913" y="2492828"/>
            <a:ext cx="2721430"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Official control programs</a:t>
            </a:r>
            <a:endParaRPr lang="en-GB" dirty="0"/>
          </a:p>
        </p:txBody>
      </p:sp>
      <p:sp>
        <p:nvSpPr>
          <p:cNvPr id="3" name="Rectangle: Rounded Corners 2">
            <a:extLst>
              <a:ext uri="{FF2B5EF4-FFF2-40B4-BE49-F238E27FC236}">
                <a16:creationId xmlns:a16="http://schemas.microsoft.com/office/drawing/2014/main" id="{CCC0E1CA-6FF4-3532-F38F-4554298A6222}"/>
              </a:ext>
            </a:extLst>
          </p:cNvPr>
          <p:cNvSpPr/>
          <p:nvPr/>
        </p:nvSpPr>
        <p:spPr>
          <a:xfrm>
            <a:off x="293913" y="4811484"/>
            <a:ext cx="2721430"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Effectiveness</a:t>
            </a:r>
          </a:p>
        </p:txBody>
      </p:sp>
      <p:sp>
        <p:nvSpPr>
          <p:cNvPr id="8" name="TextBox 7">
            <a:extLst>
              <a:ext uri="{FF2B5EF4-FFF2-40B4-BE49-F238E27FC236}">
                <a16:creationId xmlns:a16="http://schemas.microsoft.com/office/drawing/2014/main" id="{537C5598-38D5-BCC3-CBCB-CF6830C69D92}"/>
              </a:ext>
            </a:extLst>
          </p:cNvPr>
          <p:cNvSpPr txBox="1"/>
          <p:nvPr/>
        </p:nvSpPr>
        <p:spPr>
          <a:xfrm>
            <a:off x="3233056" y="2492828"/>
            <a:ext cx="8790216" cy="1754326"/>
          </a:xfrm>
          <a:prstGeom prst="rect">
            <a:avLst/>
          </a:prstGeom>
          <a:noFill/>
        </p:spPr>
        <p:txBody>
          <a:bodyPr wrap="square">
            <a:spAutoFit/>
          </a:bodyPr>
          <a:lstStyle/>
          <a:p>
            <a:pPr algn="just"/>
            <a:r>
              <a:rPr lang="en-GB" sz="1800" b="1" i="1" u="none" strike="noStrike" baseline="0" dirty="0">
                <a:solidFill>
                  <a:srgbClr val="000000"/>
                </a:solidFill>
                <a:latin typeface="Lato-Bold"/>
              </a:rPr>
              <a:t>“(…) I think that there has to be some common sense, doing things right. It’s a problem that needs a solution, a little common sense and doing things as they should be done. Then there’d be no problems, not even for things like fences. Common sense is very variable; for one person, one measure might be normal and for another it could be complete nonsense. It’s all very complicated; I think that the authorities should have basic standards to apply, which we might like or might not (…)”</a:t>
            </a:r>
            <a:endParaRPr lang="en-GB" b="1" dirty="0">
              <a:latin typeface="Lato-Bold"/>
            </a:endParaRPr>
          </a:p>
        </p:txBody>
      </p:sp>
      <p:sp>
        <p:nvSpPr>
          <p:cNvPr id="9" name="TextBox 8">
            <a:extLst>
              <a:ext uri="{FF2B5EF4-FFF2-40B4-BE49-F238E27FC236}">
                <a16:creationId xmlns:a16="http://schemas.microsoft.com/office/drawing/2014/main" id="{9652C35A-A25B-9804-8255-358899B48521}"/>
              </a:ext>
            </a:extLst>
          </p:cNvPr>
          <p:cNvSpPr txBox="1"/>
          <p:nvPr/>
        </p:nvSpPr>
        <p:spPr>
          <a:xfrm>
            <a:off x="3233056" y="4811484"/>
            <a:ext cx="8790216" cy="1754326"/>
          </a:xfrm>
          <a:prstGeom prst="rect">
            <a:avLst/>
          </a:prstGeom>
          <a:noFill/>
        </p:spPr>
        <p:txBody>
          <a:bodyPr wrap="square">
            <a:spAutoFit/>
          </a:bodyPr>
          <a:lstStyle/>
          <a:p>
            <a:pPr algn="just"/>
            <a:r>
              <a:rPr lang="en-GB" b="1" dirty="0">
                <a:latin typeface="Lato-Bold"/>
              </a:rPr>
              <a:t>“(…) The measures have to be really effective. If the authorities say that you have to wear a disinfection backpack, I can’t see that working because the </a:t>
            </a:r>
            <a:r>
              <a:rPr lang="en-GB" b="1" dirty="0" err="1">
                <a:latin typeface="Lato-Bold"/>
              </a:rPr>
              <a:t>backpack’ll</a:t>
            </a:r>
            <a:r>
              <a:rPr lang="en-GB" b="1" dirty="0">
                <a:latin typeface="Lato-Bold"/>
              </a:rPr>
              <a:t> never be touched and that’ll be the end of it. But, if they force you to have a place for trucks with disinfectant, that’d be more effective, I think. It is the same as closing your perimeter with fences: you can’t close in all your hectares, it’s just not feasible (…)”</a:t>
            </a:r>
          </a:p>
        </p:txBody>
      </p:sp>
      <p:sp>
        <p:nvSpPr>
          <p:cNvPr id="10" name="Rectangle: Rounded Corners 9">
            <a:extLst>
              <a:ext uri="{FF2B5EF4-FFF2-40B4-BE49-F238E27FC236}">
                <a16:creationId xmlns:a16="http://schemas.microsoft.com/office/drawing/2014/main" id="{AB02A959-B946-7BB0-8FFE-E83D7B0AF466}"/>
              </a:ext>
            </a:extLst>
          </p:cNvPr>
          <p:cNvSpPr/>
          <p:nvPr/>
        </p:nvSpPr>
        <p:spPr>
          <a:xfrm>
            <a:off x="2024741" y="174171"/>
            <a:ext cx="2721430" cy="141514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Perceived veterinarian contradictions: who is right?</a:t>
            </a:r>
          </a:p>
        </p:txBody>
      </p:sp>
      <p:sp>
        <p:nvSpPr>
          <p:cNvPr id="11" name="Rectangle: Rounded Corners 10">
            <a:extLst>
              <a:ext uri="{FF2B5EF4-FFF2-40B4-BE49-F238E27FC236}">
                <a16:creationId xmlns:a16="http://schemas.microsoft.com/office/drawing/2014/main" id="{AE044D0C-5A0A-A475-57BB-ECC56D3C90E8}"/>
              </a:ext>
            </a:extLst>
          </p:cNvPr>
          <p:cNvSpPr/>
          <p:nvPr/>
        </p:nvSpPr>
        <p:spPr>
          <a:xfrm>
            <a:off x="4963884" y="174171"/>
            <a:ext cx="2721430" cy="141514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Face-to-face veterinarian meetings: do the meetings actually take</a:t>
            </a:r>
          </a:p>
          <a:p>
            <a:pPr algn="ctr"/>
            <a:r>
              <a:rPr lang="en-GB" sz="1800" b="1" i="0" u="none" strike="noStrike" baseline="0" dirty="0">
                <a:latin typeface="Lato-Bold"/>
              </a:rPr>
              <a:t>place?</a:t>
            </a:r>
            <a:endParaRPr lang="en-GB" dirty="0"/>
          </a:p>
        </p:txBody>
      </p:sp>
      <p:sp>
        <p:nvSpPr>
          <p:cNvPr id="12" name="Rectangle: Rounded Corners 11">
            <a:extLst>
              <a:ext uri="{FF2B5EF4-FFF2-40B4-BE49-F238E27FC236}">
                <a16:creationId xmlns:a16="http://schemas.microsoft.com/office/drawing/2014/main" id="{87949896-2D84-7F45-BB51-3C2AE57B0914}"/>
              </a:ext>
            </a:extLst>
          </p:cNvPr>
          <p:cNvSpPr/>
          <p:nvPr/>
        </p:nvSpPr>
        <p:spPr>
          <a:xfrm>
            <a:off x="7968342" y="174171"/>
            <a:ext cx="2721430" cy="1415144"/>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Basic biosecurity measures</a:t>
            </a:r>
            <a:endParaRPr lang="en-GB" dirty="0"/>
          </a:p>
        </p:txBody>
      </p:sp>
    </p:spTree>
    <p:extLst>
      <p:ext uri="{BB962C8B-B14F-4D97-AF65-F5344CB8AC3E}">
        <p14:creationId xmlns:p14="http://schemas.microsoft.com/office/powerpoint/2010/main" val="4025543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A93E2F-B087-0C1D-E706-FE1A31299F38}"/>
            </a:ext>
          </a:extLst>
        </p:cNvPr>
        <p:cNvGrpSpPr/>
        <p:nvPr/>
      </p:nvGrpSpPr>
      <p:grpSpPr>
        <a:xfrm>
          <a:off x="0" y="0"/>
          <a:ext cx="0" cy="0"/>
          <a:chOff x="0" y="0"/>
          <a:chExt cx="0" cy="0"/>
        </a:xfrm>
      </p:grpSpPr>
      <p:sp>
        <p:nvSpPr>
          <p:cNvPr id="2" name="Marcador de texto 1">
            <a:extLst>
              <a:ext uri="{FF2B5EF4-FFF2-40B4-BE49-F238E27FC236}">
                <a16:creationId xmlns:a16="http://schemas.microsoft.com/office/drawing/2014/main" id="{70161EF5-BEDB-AE98-2343-E6FF54136FDD}"/>
              </a:ext>
            </a:extLst>
          </p:cNvPr>
          <p:cNvSpPr>
            <a:spLocks noGrp="1"/>
          </p:cNvSpPr>
          <p:nvPr>
            <p:ph type="body" sz="quarter" idx="10"/>
          </p:nvPr>
        </p:nvSpPr>
        <p:spPr/>
        <p:txBody>
          <a:bodyPr>
            <a:normAutofit fontScale="70000" lnSpcReduction="20000"/>
          </a:bodyPr>
          <a:lstStyle/>
          <a:p>
            <a:pPr marL="0" indent="0" algn="just">
              <a:buNone/>
            </a:pPr>
            <a:r>
              <a:rPr lang="es-ES" dirty="0" err="1">
                <a:solidFill>
                  <a:srgbClr val="376C8A"/>
                </a:solidFill>
                <a:latin typeface="Lato-Bold"/>
                <a:ea typeface="Lato" panose="020F0502020204030203" pitchFamily="34" charset="0"/>
                <a:cs typeface="Lato" panose="020F0502020204030203" pitchFamily="34" charset="0"/>
              </a:rPr>
              <a:t>Hands-on</a:t>
            </a:r>
            <a:r>
              <a:rPr lang="es-ES" dirty="0">
                <a:solidFill>
                  <a:srgbClr val="376C8A"/>
                </a:solidFill>
                <a:latin typeface="Lato-Bold"/>
                <a:ea typeface="Lato" panose="020F0502020204030203" pitchFamily="34" charset="0"/>
                <a:cs typeface="Lato" panose="020F0502020204030203" pitchFamily="34" charset="0"/>
              </a:rPr>
              <a:t> training for </a:t>
            </a:r>
            <a:r>
              <a:rPr lang="es-ES" dirty="0" err="1">
                <a:solidFill>
                  <a:srgbClr val="376C8A"/>
                </a:solidFill>
                <a:latin typeface="Lato-Bold"/>
                <a:ea typeface="Lato" panose="020F0502020204030203" pitchFamily="34" charset="0"/>
                <a:cs typeface="Lato" panose="020F0502020204030203" pitchFamily="34" charset="0"/>
              </a:rPr>
              <a:t>farmers</a:t>
            </a:r>
            <a:r>
              <a:rPr lang="es-ES" dirty="0">
                <a:solidFill>
                  <a:srgbClr val="376C8A"/>
                </a:solidFill>
                <a:latin typeface="Lato-Bold"/>
                <a:ea typeface="Lato" panose="020F0502020204030203" pitchFamily="34" charset="0"/>
                <a:cs typeface="Lato" panose="020F0502020204030203" pitchFamily="34" charset="0"/>
              </a:rPr>
              <a:t> and </a:t>
            </a:r>
            <a:r>
              <a:rPr lang="es-ES" dirty="0" err="1">
                <a:solidFill>
                  <a:srgbClr val="376C8A"/>
                </a:solidFill>
                <a:latin typeface="Lato-Bold"/>
                <a:ea typeface="Lato" panose="020F0502020204030203" pitchFamily="34" charset="0"/>
                <a:cs typeface="Lato" panose="020F0502020204030203" pitchFamily="34" charset="0"/>
              </a:rPr>
              <a:t>veterinarians</a:t>
            </a:r>
            <a:r>
              <a:rPr lang="es-ES" dirty="0">
                <a:solidFill>
                  <a:srgbClr val="376C8A"/>
                </a:solidFill>
                <a:latin typeface="Lato-Bold"/>
                <a:ea typeface="Lato" panose="020F0502020204030203" pitchFamily="34" charset="0"/>
                <a:cs typeface="Lato" panose="020F0502020204030203" pitchFamily="34" charset="0"/>
              </a:rPr>
              <a:t>:  </a:t>
            </a:r>
          </a:p>
          <a:p>
            <a:pPr marL="0" indent="0" algn="just">
              <a:buNone/>
            </a:pPr>
            <a:r>
              <a:rPr lang="es-ES" dirty="0">
                <a:solidFill>
                  <a:srgbClr val="376C8A"/>
                </a:solidFill>
                <a:latin typeface="Lato-Bold"/>
                <a:ea typeface="Lato" panose="020F0502020204030203" pitchFamily="34" charset="0"/>
                <a:cs typeface="Lato" panose="020F0502020204030203" pitchFamily="34" charset="0"/>
              </a:rPr>
              <a:t>Case study I: </a:t>
            </a:r>
            <a:r>
              <a:rPr lang="en-GB" dirty="0">
                <a:solidFill>
                  <a:srgbClr val="376C8A"/>
                </a:solidFill>
                <a:latin typeface="Lato-Bold"/>
                <a:ea typeface="Lato" panose="020F0502020204030203" pitchFamily="34" charset="0"/>
                <a:cs typeface="Lato" panose="020F0502020204030203" pitchFamily="34" charset="0"/>
              </a:rPr>
              <a:t>Exploring the social factors affecting the implementation of biosecurity measures in Spain</a:t>
            </a:r>
            <a:endParaRPr lang="es-ES" dirty="0">
              <a:solidFill>
                <a:srgbClr val="376C8A"/>
              </a:solidFill>
              <a:latin typeface="Lato-Bold"/>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490323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ap of Spain">
            <a:extLst>
              <a:ext uri="{FF2B5EF4-FFF2-40B4-BE49-F238E27FC236}">
                <a16:creationId xmlns:a16="http://schemas.microsoft.com/office/drawing/2014/main" id="{556B56A4-D4DF-5F8F-B6E3-89F9FC2B5FEA}"/>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236461" y="855891"/>
            <a:ext cx="7743825" cy="558165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Rounded Corners 10">
            <a:extLst>
              <a:ext uri="{FF2B5EF4-FFF2-40B4-BE49-F238E27FC236}">
                <a16:creationId xmlns:a16="http://schemas.microsoft.com/office/drawing/2014/main" id="{5AF92EF5-017D-C531-19C3-F1816D9AF40D}"/>
              </a:ext>
            </a:extLst>
          </p:cNvPr>
          <p:cNvSpPr/>
          <p:nvPr/>
        </p:nvSpPr>
        <p:spPr>
          <a:xfrm>
            <a:off x="293913" y="217713"/>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Context</a:t>
            </a:r>
            <a:endParaRPr lang="en-GB" dirty="0"/>
          </a:p>
        </p:txBody>
      </p:sp>
      <p:sp>
        <p:nvSpPr>
          <p:cNvPr id="12" name="Oval 11">
            <a:extLst>
              <a:ext uri="{FF2B5EF4-FFF2-40B4-BE49-F238E27FC236}">
                <a16:creationId xmlns:a16="http://schemas.microsoft.com/office/drawing/2014/main" id="{367969F6-6E97-9C5C-87EC-40ECE07C8F50}"/>
              </a:ext>
            </a:extLst>
          </p:cNvPr>
          <p:cNvSpPr/>
          <p:nvPr/>
        </p:nvSpPr>
        <p:spPr>
          <a:xfrm>
            <a:off x="4579486" y="621847"/>
            <a:ext cx="1701574" cy="1521278"/>
          </a:xfrm>
          <a:prstGeom prst="ellipse">
            <a:avLst/>
          </a:prstGeom>
          <a:noFill/>
          <a:ln w="38100">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3EBDC60E-CF52-CAFF-2C03-3958D3B05AFD}"/>
              </a:ext>
            </a:extLst>
          </p:cNvPr>
          <p:cNvSpPr/>
          <p:nvPr/>
        </p:nvSpPr>
        <p:spPr>
          <a:xfrm>
            <a:off x="8291514" y="1068161"/>
            <a:ext cx="1701574" cy="1521278"/>
          </a:xfrm>
          <a:prstGeom prst="ellipse">
            <a:avLst/>
          </a:prstGeom>
          <a:noFill/>
          <a:ln w="38100">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82735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250758-6959-F2B9-14AA-E42696CD3EF2}"/>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7936C3E6-D28D-1D64-7FB6-5A048B2AEA14}"/>
              </a:ext>
            </a:extLst>
          </p:cNvPr>
          <p:cNvSpPr/>
          <p:nvPr/>
        </p:nvSpPr>
        <p:spPr>
          <a:xfrm>
            <a:off x="293913" y="217713"/>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Information sources</a:t>
            </a:r>
            <a:endParaRPr lang="en-GB" dirty="0"/>
          </a:p>
        </p:txBody>
      </p:sp>
      <p:sp>
        <p:nvSpPr>
          <p:cNvPr id="7" name="Rectangle: Rounded Corners 6">
            <a:extLst>
              <a:ext uri="{FF2B5EF4-FFF2-40B4-BE49-F238E27FC236}">
                <a16:creationId xmlns:a16="http://schemas.microsoft.com/office/drawing/2014/main" id="{B6063193-A733-3F02-0E4E-65102607F23A}"/>
              </a:ext>
            </a:extLst>
          </p:cNvPr>
          <p:cNvSpPr/>
          <p:nvPr/>
        </p:nvSpPr>
        <p:spPr>
          <a:xfrm>
            <a:off x="293913" y="1545770"/>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Internal world of the farmer</a:t>
            </a:r>
            <a:endParaRPr lang="en-GB" dirty="0"/>
          </a:p>
        </p:txBody>
      </p:sp>
      <p:sp>
        <p:nvSpPr>
          <p:cNvPr id="8" name="Rectangle: Rounded Corners 7">
            <a:extLst>
              <a:ext uri="{FF2B5EF4-FFF2-40B4-BE49-F238E27FC236}">
                <a16:creationId xmlns:a16="http://schemas.microsoft.com/office/drawing/2014/main" id="{5FDDFE9F-083C-D3E8-2853-23E9D756349B}"/>
              </a:ext>
            </a:extLst>
          </p:cNvPr>
          <p:cNvSpPr/>
          <p:nvPr/>
        </p:nvSpPr>
        <p:spPr>
          <a:xfrm>
            <a:off x="304800" y="2873827"/>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Social dynamics</a:t>
            </a:r>
            <a:endParaRPr lang="en-GB" dirty="0"/>
          </a:p>
        </p:txBody>
      </p:sp>
      <p:sp>
        <p:nvSpPr>
          <p:cNvPr id="9" name="Rectangle: Rounded Corners 8">
            <a:extLst>
              <a:ext uri="{FF2B5EF4-FFF2-40B4-BE49-F238E27FC236}">
                <a16:creationId xmlns:a16="http://schemas.microsoft.com/office/drawing/2014/main" id="{123EA765-588F-D8B6-195B-1324B7A16131}"/>
              </a:ext>
            </a:extLst>
          </p:cNvPr>
          <p:cNvSpPr/>
          <p:nvPr/>
        </p:nvSpPr>
        <p:spPr>
          <a:xfrm>
            <a:off x="293913" y="4201884"/>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Official veterinary services</a:t>
            </a:r>
            <a:endParaRPr lang="en-GB" dirty="0"/>
          </a:p>
        </p:txBody>
      </p:sp>
      <p:sp>
        <p:nvSpPr>
          <p:cNvPr id="10" name="Rectangle: Rounded Corners 9">
            <a:extLst>
              <a:ext uri="{FF2B5EF4-FFF2-40B4-BE49-F238E27FC236}">
                <a16:creationId xmlns:a16="http://schemas.microsoft.com/office/drawing/2014/main" id="{4D5A7391-EAA7-3D37-EA37-C8FD3A7B8FE3}"/>
              </a:ext>
            </a:extLst>
          </p:cNvPr>
          <p:cNvSpPr/>
          <p:nvPr/>
        </p:nvSpPr>
        <p:spPr>
          <a:xfrm>
            <a:off x="304800" y="5529941"/>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Time and space</a:t>
            </a:r>
            <a:endParaRPr lang="en-GB" dirty="0"/>
          </a:p>
        </p:txBody>
      </p:sp>
      <p:sp>
        <p:nvSpPr>
          <p:cNvPr id="3" name="TextBox 2">
            <a:extLst>
              <a:ext uri="{FF2B5EF4-FFF2-40B4-BE49-F238E27FC236}">
                <a16:creationId xmlns:a16="http://schemas.microsoft.com/office/drawing/2014/main" id="{4654A9F8-AC79-31E9-D3F2-6CBF99AB7404}"/>
              </a:ext>
            </a:extLst>
          </p:cNvPr>
          <p:cNvSpPr txBox="1"/>
          <p:nvPr/>
        </p:nvSpPr>
        <p:spPr>
          <a:xfrm>
            <a:off x="4201886" y="2447558"/>
            <a:ext cx="6096000" cy="1754326"/>
          </a:xfrm>
          <a:prstGeom prst="rect">
            <a:avLst/>
          </a:prstGeom>
          <a:noFill/>
        </p:spPr>
        <p:txBody>
          <a:bodyPr wrap="square">
            <a:spAutoFit/>
          </a:bodyPr>
          <a:lstStyle/>
          <a:p>
            <a:pPr algn="ctr"/>
            <a:r>
              <a:rPr lang="en-GB" sz="3600" b="1" dirty="0">
                <a:latin typeface="Lato-Bold"/>
              </a:rPr>
              <a:t>Decision-making of dairy farmers influenced by psychosocial factors</a:t>
            </a:r>
          </a:p>
        </p:txBody>
      </p:sp>
      <p:sp>
        <p:nvSpPr>
          <p:cNvPr id="4" name="Left Bracket 3">
            <a:extLst>
              <a:ext uri="{FF2B5EF4-FFF2-40B4-BE49-F238E27FC236}">
                <a16:creationId xmlns:a16="http://schemas.microsoft.com/office/drawing/2014/main" id="{DEE75C44-C749-0496-EBD7-B73FAED9A34F}"/>
              </a:ext>
            </a:extLst>
          </p:cNvPr>
          <p:cNvSpPr/>
          <p:nvPr/>
        </p:nvSpPr>
        <p:spPr>
          <a:xfrm>
            <a:off x="4381500" y="1348100"/>
            <a:ext cx="642257" cy="3953242"/>
          </a:xfrm>
          <a:prstGeom prst="leftBracket">
            <a:avLst/>
          </a:prstGeom>
          <a:ln w="38100">
            <a:solidFill>
              <a:srgbClr val="FF5657"/>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5" name="Left Bracket 4">
            <a:extLst>
              <a:ext uri="{FF2B5EF4-FFF2-40B4-BE49-F238E27FC236}">
                <a16:creationId xmlns:a16="http://schemas.microsoft.com/office/drawing/2014/main" id="{D61933B4-A51E-E67A-4549-C8F0E65E7E14}"/>
              </a:ext>
            </a:extLst>
          </p:cNvPr>
          <p:cNvSpPr/>
          <p:nvPr/>
        </p:nvSpPr>
        <p:spPr>
          <a:xfrm flipH="1">
            <a:off x="9661072" y="1295399"/>
            <a:ext cx="642257" cy="3953242"/>
          </a:xfrm>
          <a:prstGeom prst="leftBracket">
            <a:avLst/>
          </a:prstGeom>
          <a:ln w="38100">
            <a:solidFill>
              <a:srgbClr val="FF5657"/>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4166085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D46A82-47D7-B1AC-34A6-5B63A4F4D485}"/>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996422B1-36B0-0A66-C010-3061FA9C2758}"/>
              </a:ext>
            </a:extLst>
          </p:cNvPr>
          <p:cNvSpPr/>
          <p:nvPr/>
        </p:nvSpPr>
        <p:spPr>
          <a:xfrm>
            <a:off x="293913" y="217713"/>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Information sources</a:t>
            </a:r>
            <a:endParaRPr lang="en-GB" dirty="0"/>
          </a:p>
        </p:txBody>
      </p:sp>
      <p:sp>
        <p:nvSpPr>
          <p:cNvPr id="7" name="Rectangle: Rounded Corners 6">
            <a:extLst>
              <a:ext uri="{FF2B5EF4-FFF2-40B4-BE49-F238E27FC236}">
                <a16:creationId xmlns:a16="http://schemas.microsoft.com/office/drawing/2014/main" id="{0D9F2A23-62E1-DB06-DBC7-2DEAC8156026}"/>
              </a:ext>
            </a:extLst>
          </p:cNvPr>
          <p:cNvSpPr/>
          <p:nvPr/>
        </p:nvSpPr>
        <p:spPr>
          <a:xfrm>
            <a:off x="293913" y="1545770"/>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Internal world of the farmer</a:t>
            </a:r>
            <a:endParaRPr lang="en-GB" dirty="0"/>
          </a:p>
        </p:txBody>
      </p:sp>
      <p:sp>
        <p:nvSpPr>
          <p:cNvPr id="8" name="Rectangle: Rounded Corners 7">
            <a:extLst>
              <a:ext uri="{FF2B5EF4-FFF2-40B4-BE49-F238E27FC236}">
                <a16:creationId xmlns:a16="http://schemas.microsoft.com/office/drawing/2014/main" id="{174B838A-6420-D425-166E-5DF0A0F3E8DB}"/>
              </a:ext>
            </a:extLst>
          </p:cNvPr>
          <p:cNvSpPr/>
          <p:nvPr/>
        </p:nvSpPr>
        <p:spPr>
          <a:xfrm>
            <a:off x="304800" y="2873827"/>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Social dynamics</a:t>
            </a:r>
            <a:endParaRPr lang="en-GB" dirty="0"/>
          </a:p>
        </p:txBody>
      </p:sp>
      <p:sp>
        <p:nvSpPr>
          <p:cNvPr id="9" name="Rectangle: Rounded Corners 8">
            <a:extLst>
              <a:ext uri="{FF2B5EF4-FFF2-40B4-BE49-F238E27FC236}">
                <a16:creationId xmlns:a16="http://schemas.microsoft.com/office/drawing/2014/main" id="{91EB45A2-440A-53A2-180F-0A3E34A8A154}"/>
              </a:ext>
            </a:extLst>
          </p:cNvPr>
          <p:cNvSpPr/>
          <p:nvPr/>
        </p:nvSpPr>
        <p:spPr>
          <a:xfrm>
            <a:off x="293913" y="4201884"/>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Official veterinary services</a:t>
            </a:r>
            <a:endParaRPr lang="en-GB" dirty="0"/>
          </a:p>
        </p:txBody>
      </p:sp>
      <p:sp>
        <p:nvSpPr>
          <p:cNvPr id="10" name="Rectangle: Rounded Corners 9">
            <a:extLst>
              <a:ext uri="{FF2B5EF4-FFF2-40B4-BE49-F238E27FC236}">
                <a16:creationId xmlns:a16="http://schemas.microsoft.com/office/drawing/2014/main" id="{AB18254B-0C2B-569D-29E3-3DB74E85B56B}"/>
              </a:ext>
            </a:extLst>
          </p:cNvPr>
          <p:cNvSpPr/>
          <p:nvPr/>
        </p:nvSpPr>
        <p:spPr>
          <a:xfrm>
            <a:off x="304800" y="5529941"/>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Time and space</a:t>
            </a:r>
            <a:endParaRPr lang="en-GB" dirty="0"/>
          </a:p>
        </p:txBody>
      </p:sp>
      <p:sp>
        <p:nvSpPr>
          <p:cNvPr id="3" name="Rectangle: Rounded Corners 2">
            <a:extLst>
              <a:ext uri="{FF2B5EF4-FFF2-40B4-BE49-F238E27FC236}">
                <a16:creationId xmlns:a16="http://schemas.microsoft.com/office/drawing/2014/main" id="{3AEA395B-D93F-32FB-F2CE-4FE4FCA10D91}"/>
              </a:ext>
            </a:extLst>
          </p:cNvPr>
          <p:cNvSpPr/>
          <p:nvPr/>
        </p:nvSpPr>
        <p:spPr>
          <a:xfrm>
            <a:off x="4718957" y="4201884"/>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Veterinarians</a:t>
            </a:r>
            <a:endParaRPr lang="en-GB" dirty="0"/>
          </a:p>
        </p:txBody>
      </p:sp>
      <p:sp>
        <p:nvSpPr>
          <p:cNvPr id="4" name="Rectangle: Rounded Corners 3">
            <a:extLst>
              <a:ext uri="{FF2B5EF4-FFF2-40B4-BE49-F238E27FC236}">
                <a16:creationId xmlns:a16="http://schemas.microsoft.com/office/drawing/2014/main" id="{BA62BC89-4647-DC36-01DB-F65C5979A85E}"/>
              </a:ext>
            </a:extLst>
          </p:cNvPr>
          <p:cNvSpPr/>
          <p:nvPr/>
        </p:nvSpPr>
        <p:spPr>
          <a:xfrm>
            <a:off x="4718957" y="2873827"/>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Farmers</a:t>
            </a:r>
            <a:endParaRPr lang="en-GB" dirty="0"/>
          </a:p>
        </p:txBody>
      </p:sp>
      <p:cxnSp>
        <p:nvCxnSpPr>
          <p:cNvPr id="16" name="Straight Connector 15">
            <a:extLst>
              <a:ext uri="{FF2B5EF4-FFF2-40B4-BE49-F238E27FC236}">
                <a16:creationId xmlns:a16="http://schemas.microsoft.com/office/drawing/2014/main" id="{F6106B2D-DAD4-F360-565B-FDBEA72C1328}"/>
              </a:ext>
            </a:extLst>
          </p:cNvPr>
          <p:cNvCxnSpPr>
            <a:cxnSpLocks/>
            <a:stCxn id="3" idx="3"/>
            <a:endCxn id="80" idx="1"/>
          </p:cNvCxnSpPr>
          <p:nvPr/>
        </p:nvCxnSpPr>
        <p:spPr>
          <a:xfrm>
            <a:off x="7473043" y="4740727"/>
            <a:ext cx="1670958" cy="1328056"/>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21" name="Rectangle: Rounded Corners 20">
            <a:extLst>
              <a:ext uri="{FF2B5EF4-FFF2-40B4-BE49-F238E27FC236}">
                <a16:creationId xmlns:a16="http://schemas.microsoft.com/office/drawing/2014/main" id="{345AAEC0-BAFD-D01C-5A1E-5C76EDA8FA0A}"/>
              </a:ext>
            </a:extLst>
          </p:cNvPr>
          <p:cNvSpPr/>
          <p:nvPr/>
        </p:nvSpPr>
        <p:spPr>
          <a:xfrm>
            <a:off x="9144001" y="4201884"/>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Trust relationship</a:t>
            </a:r>
            <a:endParaRPr lang="en-GB" dirty="0"/>
          </a:p>
        </p:txBody>
      </p:sp>
      <p:cxnSp>
        <p:nvCxnSpPr>
          <p:cNvPr id="22" name="Straight Connector 21">
            <a:extLst>
              <a:ext uri="{FF2B5EF4-FFF2-40B4-BE49-F238E27FC236}">
                <a16:creationId xmlns:a16="http://schemas.microsoft.com/office/drawing/2014/main" id="{5C6BC44D-177D-4423-A8F8-61E51F97E0C3}"/>
              </a:ext>
            </a:extLst>
          </p:cNvPr>
          <p:cNvCxnSpPr>
            <a:cxnSpLocks/>
            <a:stCxn id="3" idx="3"/>
            <a:endCxn id="21" idx="1"/>
          </p:cNvCxnSpPr>
          <p:nvPr/>
        </p:nvCxnSpPr>
        <p:spPr>
          <a:xfrm>
            <a:off x="7473043" y="4740727"/>
            <a:ext cx="1670958" cy="0"/>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27" name="Rectangle: Rounded Corners 26">
            <a:extLst>
              <a:ext uri="{FF2B5EF4-FFF2-40B4-BE49-F238E27FC236}">
                <a16:creationId xmlns:a16="http://schemas.microsoft.com/office/drawing/2014/main" id="{9AC20091-1195-9A9B-254F-649377984E34}"/>
              </a:ext>
            </a:extLst>
          </p:cNvPr>
          <p:cNvSpPr/>
          <p:nvPr/>
        </p:nvSpPr>
        <p:spPr>
          <a:xfrm>
            <a:off x="9144001" y="2873827"/>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T</a:t>
            </a:r>
            <a:r>
              <a:rPr lang="en-GB" sz="1800" b="1" i="0" u="none" strike="noStrike" baseline="0" dirty="0">
                <a:latin typeface="Lato-Regular"/>
              </a:rPr>
              <a:t>ime and treatment given–received</a:t>
            </a:r>
            <a:endParaRPr lang="en-GB" b="1" dirty="0"/>
          </a:p>
        </p:txBody>
      </p:sp>
      <p:cxnSp>
        <p:nvCxnSpPr>
          <p:cNvPr id="28" name="Straight Connector 27">
            <a:extLst>
              <a:ext uri="{FF2B5EF4-FFF2-40B4-BE49-F238E27FC236}">
                <a16:creationId xmlns:a16="http://schemas.microsoft.com/office/drawing/2014/main" id="{2A2256AC-CC1C-17D3-6FCD-DD5720DCB3ED}"/>
              </a:ext>
            </a:extLst>
          </p:cNvPr>
          <p:cNvCxnSpPr>
            <a:cxnSpLocks/>
            <a:stCxn id="21" idx="0"/>
            <a:endCxn id="27" idx="2"/>
          </p:cNvCxnSpPr>
          <p:nvPr/>
        </p:nvCxnSpPr>
        <p:spPr>
          <a:xfrm flipV="1">
            <a:off x="10521044" y="3951513"/>
            <a:ext cx="0" cy="250371"/>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E0012E59-B944-0FB4-6C62-4017351FEDA6}"/>
              </a:ext>
            </a:extLst>
          </p:cNvPr>
          <p:cNvCxnSpPr>
            <a:cxnSpLocks/>
            <a:stCxn id="4" idx="3"/>
            <a:endCxn id="27" idx="1"/>
          </p:cNvCxnSpPr>
          <p:nvPr/>
        </p:nvCxnSpPr>
        <p:spPr>
          <a:xfrm>
            <a:off x="7473043" y="3412670"/>
            <a:ext cx="1670958" cy="0"/>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80" name="Rectangle: Rounded Corners 79">
            <a:extLst>
              <a:ext uri="{FF2B5EF4-FFF2-40B4-BE49-F238E27FC236}">
                <a16:creationId xmlns:a16="http://schemas.microsoft.com/office/drawing/2014/main" id="{A2C32412-E852-7DD9-09F7-B7AF5CECEB63}"/>
              </a:ext>
            </a:extLst>
          </p:cNvPr>
          <p:cNvSpPr/>
          <p:nvPr/>
        </p:nvSpPr>
        <p:spPr>
          <a:xfrm>
            <a:off x="9144001" y="5529940"/>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T</a:t>
            </a:r>
            <a:r>
              <a:rPr lang="en-GB" sz="1800" b="1" i="0" u="none" strike="noStrike" baseline="0" dirty="0">
                <a:latin typeface="Lato-Regular"/>
              </a:rPr>
              <a:t>raining</a:t>
            </a:r>
          </a:p>
          <a:p>
            <a:pPr algn="ctr"/>
            <a:r>
              <a:rPr lang="en-GB" sz="1800" b="1" i="0" u="none" strike="noStrike" baseline="0" dirty="0">
                <a:latin typeface="Lato-Regular"/>
              </a:rPr>
              <a:t>and communication skills</a:t>
            </a:r>
            <a:endParaRPr lang="en-GB" b="1" dirty="0"/>
          </a:p>
        </p:txBody>
      </p:sp>
      <p:sp>
        <p:nvSpPr>
          <p:cNvPr id="89" name="Rectangle: Rounded Corners 88">
            <a:extLst>
              <a:ext uri="{FF2B5EF4-FFF2-40B4-BE49-F238E27FC236}">
                <a16:creationId xmlns:a16="http://schemas.microsoft.com/office/drawing/2014/main" id="{56106408-3264-9FE8-36C7-87F88F13E516}"/>
              </a:ext>
            </a:extLst>
          </p:cNvPr>
          <p:cNvSpPr/>
          <p:nvPr/>
        </p:nvSpPr>
        <p:spPr>
          <a:xfrm>
            <a:off x="9144001" y="1545770"/>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B</a:t>
            </a:r>
            <a:r>
              <a:rPr lang="en-GB" sz="1800" b="1" i="0" u="none" strike="noStrike" baseline="0" dirty="0">
                <a:latin typeface="Lato-Regular"/>
              </a:rPr>
              <a:t>ars, pubs, or restaurants</a:t>
            </a:r>
            <a:endParaRPr lang="en-GB" b="1" dirty="0"/>
          </a:p>
        </p:txBody>
      </p:sp>
      <p:cxnSp>
        <p:nvCxnSpPr>
          <p:cNvPr id="90" name="Straight Connector 89">
            <a:extLst>
              <a:ext uri="{FF2B5EF4-FFF2-40B4-BE49-F238E27FC236}">
                <a16:creationId xmlns:a16="http://schemas.microsoft.com/office/drawing/2014/main" id="{F1770DCA-EA16-5309-C9D1-B7F0EB06BFC9}"/>
              </a:ext>
            </a:extLst>
          </p:cNvPr>
          <p:cNvCxnSpPr>
            <a:cxnSpLocks/>
            <a:stCxn id="4" idx="3"/>
            <a:endCxn id="89" idx="1"/>
          </p:cNvCxnSpPr>
          <p:nvPr/>
        </p:nvCxnSpPr>
        <p:spPr>
          <a:xfrm flipV="1">
            <a:off x="7473043" y="2084613"/>
            <a:ext cx="1670958" cy="1328057"/>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96" name="Rectangle: Rounded Corners 95">
            <a:extLst>
              <a:ext uri="{FF2B5EF4-FFF2-40B4-BE49-F238E27FC236}">
                <a16:creationId xmlns:a16="http://schemas.microsoft.com/office/drawing/2014/main" id="{2BDC30A0-0F52-C931-6034-ED7045A46C75}"/>
              </a:ext>
            </a:extLst>
          </p:cNvPr>
          <p:cNvSpPr/>
          <p:nvPr/>
        </p:nvSpPr>
        <p:spPr>
          <a:xfrm>
            <a:off x="9144001" y="217713"/>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Visits and proximity experiences</a:t>
            </a:r>
          </a:p>
        </p:txBody>
      </p:sp>
      <p:cxnSp>
        <p:nvCxnSpPr>
          <p:cNvPr id="97" name="Straight Connector 96">
            <a:extLst>
              <a:ext uri="{FF2B5EF4-FFF2-40B4-BE49-F238E27FC236}">
                <a16:creationId xmlns:a16="http://schemas.microsoft.com/office/drawing/2014/main" id="{62A28F54-A873-F08D-449A-50AB48AF6906}"/>
              </a:ext>
            </a:extLst>
          </p:cNvPr>
          <p:cNvCxnSpPr>
            <a:cxnSpLocks/>
            <a:stCxn id="4" idx="3"/>
            <a:endCxn id="96" idx="1"/>
          </p:cNvCxnSpPr>
          <p:nvPr/>
        </p:nvCxnSpPr>
        <p:spPr>
          <a:xfrm flipV="1">
            <a:off x="7473043" y="756556"/>
            <a:ext cx="1670958" cy="2656114"/>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pic>
        <p:nvPicPr>
          <p:cNvPr id="103" name="Graphic 102" descr="Farmer male with solid fill">
            <a:extLst>
              <a:ext uri="{FF2B5EF4-FFF2-40B4-BE49-F238E27FC236}">
                <a16:creationId xmlns:a16="http://schemas.microsoft.com/office/drawing/2014/main" id="{F5675466-5523-FBF9-92B1-95007EBA2AE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98558" y="1200148"/>
            <a:ext cx="1401536" cy="1401536"/>
          </a:xfrm>
          <a:prstGeom prst="rect">
            <a:avLst/>
          </a:prstGeom>
        </p:spPr>
      </p:pic>
      <p:pic>
        <p:nvPicPr>
          <p:cNvPr id="105" name="Graphic 104" descr="Doctor male with solid fill">
            <a:extLst>
              <a:ext uri="{FF2B5EF4-FFF2-40B4-BE49-F238E27FC236}">
                <a16:creationId xmlns:a16="http://schemas.microsoft.com/office/drawing/2014/main" id="{A64FFADD-0B36-72B9-0CCF-405DA240042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802085" y="1121226"/>
            <a:ext cx="1513115" cy="1513115"/>
          </a:xfrm>
          <a:prstGeom prst="rect">
            <a:avLst/>
          </a:prstGeom>
        </p:spPr>
      </p:pic>
    </p:spTree>
    <p:extLst>
      <p:ext uri="{BB962C8B-B14F-4D97-AF65-F5344CB8AC3E}">
        <p14:creationId xmlns:p14="http://schemas.microsoft.com/office/powerpoint/2010/main" val="1711694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CA823D-7EA2-1B2D-611C-FA28E8BF8D15}"/>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80F65DE2-D9AA-3BCB-712F-5D0B4384F862}"/>
              </a:ext>
            </a:extLst>
          </p:cNvPr>
          <p:cNvSpPr/>
          <p:nvPr/>
        </p:nvSpPr>
        <p:spPr>
          <a:xfrm>
            <a:off x="293913" y="217713"/>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Information sources</a:t>
            </a:r>
            <a:endParaRPr lang="en-GB" dirty="0"/>
          </a:p>
        </p:txBody>
      </p:sp>
      <p:sp>
        <p:nvSpPr>
          <p:cNvPr id="7" name="Rectangle: Rounded Corners 6">
            <a:extLst>
              <a:ext uri="{FF2B5EF4-FFF2-40B4-BE49-F238E27FC236}">
                <a16:creationId xmlns:a16="http://schemas.microsoft.com/office/drawing/2014/main" id="{6818D7D4-2E2B-6A3C-2BED-6F8B4F775D89}"/>
              </a:ext>
            </a:extLst>
          </p:cNvPr>
          <p:cNvSpPr/>
          <p:nvPr/>
        </p:nvSpPr>
        <p:spPr>
          <a:xfrm>
            <a:off x="293913" y="1545770"/>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Internal world of the farmer</a:t>
            </a:r>
            <a:endParaRPr lang="en-GB" dirty="0"/>
          </a:p>
        </p:txBody>
      </p:sp>
      <p:sp>
        <p:nvSpPr>
          <p:cNvPr id="9" name="Rectangle: Rounded Corners 8">
            <a:extLst>
              <a:ext uri="{FF2B5EF4-FFF2-40B4-BE49-F238E27FC236}">
                <a16:creationId xmlns:a16="http://schemas.microsoft.com/office/drawing/2014/main" id="{1A280316-35AD-1377-6FD4-92819E127EB8}"/>
              </a:ext>
            </a:extLst>
          </p:cNvPr>
          <p:cNvSpPr/>
          <p:nvPr/>
        </p:nvSpPr>
        <p:spPr>
          <a:xfrm>
            <a:off x="293913" y="4201884"/>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Official veterinary services</a:t>
            </a:r>
            <a:endParaRPr lang="en-GB" dirty="0"/>
          </a:p>
        </p:txBody>
      </p:sp>
      <p:sp>
        <p:nvSpPr>
          <p:cNvPr id="2" name="Rectangle: Rounded Corners 1">
            <a:extLst>
              <a:ext uri="{FF2B5EF4-FFF2-40B4-BE49-F238E27FC236}">
                <a16:creationId xmlns:a16="http://schemas.microsoft.com/office/drawing/2014/main" id="{82746B8C-6C25-3E37-A94D-962C01A3CA9A}"/>
              </a:ext>
            </a:extLst>
          </p:cNvPr>
          <p:cNvSpPr/>
          <p:nvPr/>
        </p:nvSpPr>
        <p:spPr>
          <a:xfrm>
            <a:off x="4718957" y="5529941"/>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I</a:t>
            </a:r>
            <a:r>
              <a:rPr lang="en-GB" sz="1800" b="1" i="0" u="none" strike="noStrike" baseline="0" dirty="0">
                <a:latin typeface="Lato-Bold"/>
              </a:rPr>
              <a:t>ndividual experiences</a:t>
            </a:r>
            <a:endParaRPr lang="en-GB" dirty="0"/>
          </a:p>
        </p:txBody>
      </p:sp>
      <p:sp>
        <p:nvSpPr>
          <p:cNvPr id="3" name="Rectangle: Rounded Corners 2">
            <a:extLst>
              <a:ext uri="{FF2B5EF4-FFF2-40B4-BE49-F238E27FC236}">
                <a16:creationId xmlns:a16="http://schemas.microsoft.com/office/drawing/2014/main" id="{B60C68CE-DBD5-1090-57EF-EB2D666F0986}"/>
              </a:ext>
            </a:extLst>
          </p:cNvPr>
          <p:cNvSpPr/>
          <p:nvPr/>
        </p:nvSpPr>
        <p:spPr>
          <a:xfrm>
            <a:off x="4718957" y="4201884"/>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Pre‐disposition</a:t>
            </a:r>
            <a:endParaRPr lang="en-GB" dirty="0"/>
          </a:p>
        </p:txBody>
      </p:sp>
      <p:sp>
        <p:nvSpPr>
          <p:cNvPr id="12" name="Rectangle: Rounded Corners 11">
            <a:extLst>
              <a:ext uri="{FF2B5EF4-FFF2-40B4-BE49-F238E27FC236}">
                <a16:creationId xmlns:a16="http://schemas.microsoft.com/office/drawing/2014/main" id="{FCFBA21A-CC06-DC1E-D0FD-1A2EF6A4742C}"/>
              </a:ext>
            </a:extLst>
          </p:cNvPr>
          <p:cNvSpPr/>
          <p:nvPr/>
        </p:nvSpPr>
        <p:spPr>
          <a:xfrm>
            <a:off x="9144001" y="5529941"/>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Importance and focus</a:t>
            </a:r>
            <a:endParaRPr lang="en-GB" b="1" dirty="0"/>
          </a:p>
        </p:txBody>
      </p:sp>
      <p:cxnSp>
        <p:nvCxnSpPr>
          <p:cNvPr id="14" name="Straight Connector 13">
            <a:extLst>
              <a:ext uri="{FF2B5EF4-FFF2-40B4-BE49-F238E27FC236}">
                <a16:creationId xmlns:a16="http://schemas.microsoft.com/office/drawing/2014/main" id="{B1061802-6BBE-C17F-DEC0-624AAFE1E103}"/>
              </a:ext>
            </a:extLst>
          </p:cNvPr>
          <p:cNvCxnSpPr>
            <a:cxnSpLocks/>
            <a:stCxn id="3" idx="3"/>
            <a:endCxn id="12" idx="1"/>
          </p:cNvCxnSpPr>
          <p:nvPr/>
        </p:nvCxnSpPr>
        <p:spPr>
          <a:xfrm>
            <a:off x="7473043" y="4740727"/>
            <a:ext cx="1670958" cy="1328057"/>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6" name="Rectangle: Rounded Corners 15">
            <a:extLst>
              <a:ext uri="{FF2B5EF4-FFF2-40B4-BE49-F238E27FC236}">
                <a16:creationId xmlns:a16="http://schemas.microsoft.com/office/drawing/2014/main" id="{FE84E718-E0EB-A2E1-107B-53D3B98C28D3}"/>
              </a:ext>
            </a:extLst>
          </p:cNvPr>
          <p:cNvSpPr/>
          <p:nvPr/>
        </p:nvSpPr>
        <p:spPr>
          <a:xfrm>
            <a:off x="9144001" y="4201884"/>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Return and</a:t>
            </a:r>
          </a:p>
          <a:p>
            <a:pPr algn="ctr"/>
            <a:r>
              <a:rPr lang="en-GB" b="1" dirty="0">
                <a:latin typeface="Lato-Regular"/>
              </a:rPr>
              <a:t>performance</a:t>
            </a:r>
            <a:endParaRPr lang="en-GB" b="1" dirty="0"/>
          </a:p>
        </p:txBody>
      </p:sp>
      <p:cxnSp>
        <p:nvCxnSpPr>
          <p:cNvPr id="17" name="Straight Connector 16">
            <a:extLst>
              <a:ext uri="{FF2B5EF4-FFF2-40B4-BE49-F238E27FC236}">
                <a16:creationId xmlns:a16="http://schemas.microsoft.com/office/drawing/2014/main" id="{20CB1322-AD00-13CD-83D9-03425C03E495}"/>
              </a:ext>
            </a:extLst>
          </p:cNvPr>
          <p:cNvCxnSpPr>
            <a:cxnSpLocks/>
            <a:stCxn id="3" idx="3"/>
            <a:endCxn id="16" idx="1"/>
          </p:cNvCxnSpPr>
          <p:nvPr/>
        </p:nvCxnSpPr>
        <p:spPr>
          <a:xfrm>
            <a:off x="7473043" y="4740727"/>
            <a:ext cx="1670958" cy="0"/>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8" name="Rectangle: Rounded Corners 17">
            <a:extLst>
              <a:ext uri="{FF2B5EF4-FFF2-40B4-BE49-F238E27FC236}">
                <a16:creationId xmlns:a16="http://schemas.microsoft.com/office/drawing/2014/main" id="{44F9C9FF-3640-9534-BF58-87CB7EAF3D09}"/>
              </a:ext>
            </a:extLst>
          </p:cNvPr>
          <p:cNvSpPr/>
          <p:nvPr/>
        </p:nvSpPr>
        <p:spPr>
          <a:xfrm>
            <a:off x="9144001" y="2873827"/>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Effectiveness and benefits</a:t>
            </a:r>
          </a:p>
        </p:txBody>
      </p:sp>
      <p:cxnSp>
        <p:nvCxnSpPr>
          <p:cNvPr id="19" name="Straight Connector 18">
            <a:extLst>
              <a:ext uri="{FF2B5EF4-FFF2-40B4-BE49-F238E27FC236}">
                <a16:creationId xmlns:a16="http://schemas.microsoft.com/office/drawing/2014/main" id="{4B6EF997-D125-156A-0491-2D6735C11EFE}"/>
              </a:ext>
            </a:extLst>
          </p:cNvPr>
          <p:cNvCxnSpPr>
            <a:cxnSpLocks/>
            <a:stCxn id="3" idx="3"/>
            <a:endCxn id="18" idx="1"/>
          </p:cNvCxnSpPr>
          <p:nvPr/>
        </p:nvCxnSpPr>
        <p:spPr>
          <a:xfrm flipV="1">
            <a:off x="7473043" y="3412670"/>
            <a:ext cx="1670958" cy="1328057"/>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20" name="Rectangle: Rounded Corners 19">
            <a:extLst>
              <a:ext uri="{FF2B5EF4-FFF2-40B4-BE49-F238E27FC236}">
                <a16:creationId xmlns:a16="http://schemas.microsoft.com/office/drawing/2014/main" id="{7871827D-12CE-655D-4633-81A4D04E582A}"/>
              </a:ext>
            </a:extLst>
          </p:cNvPr>
          <p:cNvSpPr/>
          <p:nvPr/>
        </p:nvSpPr>
        <p:spPr>
          <a:xfrm>
            <a:off x="4718957" y="2873827"/>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Adaptation</a:t>
            </a:r>
            <a:endParaRPr lang="en-GB" dirty="0"/>
          </a:p>
        </p:txBody>
      </p:sp>
      <p:sp>
        <p:nvSpPr>
          <p:cNvPr id="24" name="Rectangle: Rounded Corners 23">
            <a:extLst>
              <a:ext uri="{FF2B5EF4-FFF2-40B4-BE49-F238E27FC236}">
                <a16:creationId xmlns:a16="http://schemas.microsoft.com/office/drawing/2014/main" id="{52852615-3D35-8BC2-81B7-497C47D648F3}"/>
              </a:ext>
            </a:extLst>
          </p:cNvPr>
          <p:cNvSpPr/>
          <p:nvPr/>
        </p:nvSpPr>
        <p:spPr>
          <a:xfrm>
            <a:off x="304800" y="2873827"/>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Social dynamics</a:t>
            </a:r>
            <a:endParaRPr lang="en-GB" dirty="0"/>
          </a:p>
        </p:txBody>
      </p:sp>
      <p:sp>
        <p:nvSpPr>
          <p:cNvPr id="25" name="Rectangle: Rounded Corners 24">
            <a:extLst>
              <a:ext uri="{FF2B5EF4-FFF2-40B4-BE49-F238E27FC236}">
                <a16:creationId xmlns:a16="http://schemas.microsoft.com/office/drawing/2014/main" id="{85B04D72-A5BF-2D23-260C-47FF10A5479B}"/>
              </a:ext>
            </a:extLst>
          </p:cNvPr>
          <p:cNvSpPr/>
          <p:nvPr/>
        </p:nvSpPr>
        <p:spPr>
          <a:xfrm>
            <a:off x="304800" y="5529941"/>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Time and space</a:t>
            </a:r>
            <a:endParaRPr lang="en-GB" dirty="0"/>
          </a:p>
        </p:txBody>
      </p:sp>
      <p:pic>
        <p:nvPicPr>
          <p:cNvPr id="27" name="Graphic 26" descr="Head with gears with solid fill">
            <a:extLst>
              <a:ext uri="{FF2B5EF4-FFF2-40B4-BE49-F238E27FC236}">
                <a16:creationId xmlns:a16="http://schemas.microsoft.com/office/drawing/2014/main" id="{662D7BC3-7772-D4BB-AA64-443C26D8AF0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339443" y="1110343"/>
            <a:ext cx="1513113" cy="1513113"/>
          </a:xfrm>
          <a:prstGeom prst="rect">
            <a:avLst/>
          </a:prstGeom>
        </p:spPr>
      </p:pic>
    </p:spTree>
    <p:extLst>
      <p:ext uri="{BB962C8B-B14F-4D97-AF65-F5344CB8AC3E}">
        <p14:creationId xmlns:p14="http://schemas.microsoft.com/office/powerpoint/2010/main" val="4043312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38CAD5-2129-98BA-2336-2B7DD003D2FC}"/>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830F4194-5164-D763-73A9-7BCD435D4191}"/>
              </a:ext>
            </a:extLst>
          </p:cNvPr>
          <p:cNvSpPr/>
          <p:nvPr/>
        </p:nvSpPr>
        <p:spPr>
          <a:xfrm>
            <a:off x="293913" y="217713"/>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Information sources</a:t>
            </a:r>
            <a:endParaRPr lang="en-GB" dirty="0"/>
          </a:p>
        </p:txBody>
      </p:sp>
      <p:sp>
        <p:nvSpPr>
          <p:cNvPr id="7" name="Rectangle: Rounded Corners 6">
            <a:extLst>
              <a:ext uri="{FF2B5EF4-FFF2-40B4-BE49-F238E27FC236}">
                <a16:creationId xmlns:a16="http://schemas.microsoft.com/office/drawing/2014/main" id="{F5335701-9D28-72F5-37F5-65CC2E02F6CB}"/>
              </a:ext>
            </a:extLst>
          </p:cNvPr>
          <p:cNvSpPr/>
          <p:nvPr/>
        </p:nvSpPr>
        <p:spPr>
          <a:xfrm>
            <a:off x="293913" y="1545770"/>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Internal world of the farmer</a:t>
            </a:r>
            <a:endParaRPr lang="en-GB" dirty="0"/>
          </a:p>
        </p:txBody>
      </p:sp>
      <p:sp>
        <p:nvSpPr>
          <p:cNvPr id="9" name="Rectangle: Rounded Corners 8">
            <a:extLst>
              <a:ext uri="{FF2B5EF4-FFF2-40B4-BE49-F238E27FC236}">
                <a16:creationId xmlns:a16="http://schemas.microsoft.com/office/drawing/2014/main" id="{1AC90EC6-DA7E-AA3F-5716-E1DAA8F241F7}"/>
              </a:ext>
            </a:extLst>
          </p:cNvPr>
          <p:cNvSpPr/>
          <p:nvPr/>
        </p:nvSpPr>
        <p:spPr>
          <a:xfrm>
            <a:off x="293913" y="4201884"/>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Official veterinary services</a:t>
            </a:r>
            <a:endParaRPr lang="en-GB" dirty="0"/>
          </a:p>
        </p:txBody>
      </p:sp>
      <p:sp>
        <p:nvSpPr>
          <p:cNvPr id="10" name="Rectangle: Rounded Corners 9">
            <a:extLst>
              <a:ext uri="{FF2B5EF4-FFF2-40B4-BE49-F238E27FC236}">
                <a16:creationId xmlns:a16="http://schemas.microsoft.com/office/drawing/2014/main" id="{9082916F-FC79-DCF4-C017-0CB953FC0707}"/>
              </a:ext>
            </a:extLst>
          </p:cNvPr>
          <p:cNvSpPr/>
          <p:nvPr/>
        </p:nvSpPr>
        <p:spPr>
          <a:xfrm>
            <a:off x="304800" y="5529941"/>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Time and space</a:t>
            </a:r>
            <a:endParaRPr lang="en-GB" dirty="0"/>
          </a:p>
        </p:txBody>
      </p:sp>
      <p:sp>
        <p:nvSpPr>
          <p:cNvPr id="2" name="Rectangle: Rounded Corners 1">
            <a:extLst>
              <a:ext uri="{FF2B5EF4-FFF2-40B4-BE49-F238E27FC236}">
                <a16:creationId xmlns:a16="http://schemas.microsoft.com/office/drawing/2014/main" id="{C5B83374-DC07-88D2-8089-7D233F348D2D}"/>
              </a:ext>
            </a:extLst>
          </p:cNvPr>
          <p:cNvSpPr/>
          <p:nvPr/>
        </p:nvSpPr>
        <p:spPr>
          <a:xfrm>
            <a:off x="4718957" y="4201884"/>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External dynamics</a:t>
            </a:r>
            <a:endParaRPr lang="en-GB" dirty="0"/>
          </a:p>
        </p:txBody>
      </p:sp>
      <p:sp>
        <p:nvSpPr>
          <p:cNvPr id="3" name="Rectangle: Rounded Corners 2">
            <a:extLst>
              <a:ext uri="{FF2B5EF4-FFF2-40B4-BE49-F238E27FC236}">
                <a16:creationId xmlns:a16="http://schemas.microsoft.com/office/drawing/2014/main" id="{2633C232-F692-5FD0-CB8E-14E60BD1B603}"/>
              </a:ext>
            </a:extLst>
          </p:cNvPr>
          <p:cNvSpPr/>
          <p:nvPr/>
        </p:nvSpPr>
        <p:spPr>
          <a:xfrm>
            <a:off x="4718957" y="2873827"/>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Internal dynamics</a:t>
            </a:r>
            <a:endParaRPr lang="en-GB" dirty="0"/>
          </a:p>
        </p:txBody>
      </p:sp>
      <p:sp>
        <p:nvSpPr>
          <p:cNvPr id="12" name="Rectangle: Rounded Corners 11">
            <a:extLst>
              <a:ext uri="{FF2B5EF4-FFF2-40B4-BE49-F238E27FC236}">
                <a16:creationId xmlns:a16="http://schemas.microsoft.com/office/drawing/2014/main" id="{0606A62E-5012-EBE0-975E-B147AA159592}"/>
              </a:ext>
            </a:extLst>
          </p:cNvPr>
          <p:cNvSpPr/>
          <p:nvPr/>
        </p:nvSpPr>
        <p:spPr>
          <a:xfrm>
            <a:off x="9144001" y="4201884"/>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Coordination</a:t>
            </a:r>
            <a:endParaRPr lang="en-GB" b="1" dirty="0"/>
          </a:p>
        </p:txBody>
      </p:sp>
      <p:cxnSp>
        <p:nvCxnSpPr>
          <p:cNvPr id="14" name="Straight Connector 13">
            <a:extLst>
              <a:ext uri="{FF2B5EF4-FFF2-40B4-BE49-F238E27FC236}">
                <a16:creationId xmlns:a16="http://schemas.microsoft.com/office/drawing/2014/main" id="{71D73DAC-AC0C-3B51-BA44-6393C9745DFF}"/>
              </a:ext>
            </a:extLst>
          </p:cNvPr>
          <p:cNvCxnSpPr>
            <a:cxnSpLocks/>
            <a:stCxn id="2" idx="3"/>
            <a:endCxn id="12" idx="1"/>
          </p:cNvCxnSpPr>
          <p:nvPr/>
        </p:nvCxnSpPr>
        <p:spPr>
          <a:xfrm>
            <a:off x="7473043" y="4740727"/>
            <a:ext cx="1670958" cy="0"/>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6" name="Rectangle: Rounded Corners 15">
            <a:extLst>
              <a:ext uri="{FF2B5EF4-FFF2-40B4-BE49-F238E27FC236}">
                <a16:creationId xmlns:a16="http://schemas.microsoft.com/office/drawing/2014/main" id="{0EC349AE-B854-EFFF-BD53-CC50BB86C0FE}"/>
              </a:ext>
            </a:extLst>
          </p:cNvPr>
          <p:cNvSpPr/>
          <p:nvPr/>
        </p:nvSpPr>
        <p:spPr>
          <a:xfrm>
            <a:off x="9144001" y="2873827"/>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Social pressure or influence</a:t>
            </a:r>
            <a:endParaRPr lang="en-GB" b="1" dirty="0"/>
          </a:p>
        </p:txBody>
      </p:sp>
      <p:cxnSp>
        <p:nvCxnSpPr>
          <p:cNvPr id="17" name="Straight Connector 16">
            <a:extLst>
              <a:ext uri="{FF2B5EF4-FFF2-40B4-BE49-F238E27FC236}">
                <a16:creationId xmlns:a16="http://schemas.microsoft.com/office/drawing/2014/main" id="{D071629E-C609-BAE9-EA2F-54BE5255B0FB}"/>
              </a:ext>
            </a:extLst>
          </p:cNvPr>
          <p:cNvCxnSpPr>
            <a:cxnSpLocks/>
            <a:stCxn id="3" idx="3"/>
            <a:endCxn id="16" idx="1"/>
          </p:cNvCxnSpPr>
          <p:nvPr/>
        </p:nvCxnSpPr>
        <p:spPr>
          <a:xfrm>
            <a:off x="7473043" y="3412670"/>
            <a:ext cx="1670958" cy="0"/>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8" name="Rectangle: Rounded Corners 17">
            <a:extLst>
              <a:ext uri="{FF2B5EF4-FFF2-40B4-BE49-F238E27FC236}">
                <a16:creationId xmlns:a16="http://schemas.microsoft.com/office/drawing/2014/main" id="{40E05348-F163-FAE9-AAAA-5C19FF99597B}"/>
              </a:ext>
            </a:extLst>
          </p:cNvPr>
          <p:cNvSpPr/>
          <p:nvPr/>
        </p:nvSpPr>
        <p:spPr>
          <a:xfrm>
            <a:off x="9144001" y="1545770"/>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Tradition</a:t>
            </a:r>
          </a:p>
        </p:txBody>
      </p:sp>
      <p:cxnSp>
        <p:nvCxnSpPr>
          <p:cNvPr id="19" name="Straight Connector 18">
            <a:extLst>
              <a:ext uri="{FF2B5EF4-FFF2-40B4-BE49-F238E27FC236}">
                <a16:creationId xmlns:a16="http://schemas.microsoft.com/office/drawing/2014/main" id="{CF12437C-C2CA-2F1A-B0BB-7F0C238A6E91}"/>
              </a:ext>
            </a:extLst>
          </p:cNvPr>
          <p:cNvCxnSpPr>
            <a:cxnSpLocks/>
            <a:stCxn id="3" idx="3"/>
            <a:endCxn id="18" idx="1"/>
          </p:cNvCxnSpPr>
          <p:nvPr/>
        </p:nvCxnSpPr>
        <p:spPr>
          <a:xfrm flipV="1">
            <a:off x="7473043" y="2084613"/>
            <a:ext cx="1670958" cy="1328057"/>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24" name="Rectangle: Rounded Corners 23">
            <a:extLst>
              <a:ext uri="{FF2B5EF4-FFF2-40B4-BE49-F238E27FC236}">
                <a16:creationId xmlns:a16="http://schemas.microsoft.com/office/drawing/2014/main" id="{79906E47-2135-4F7A-1D10-F89A8591B6B7}"/>
              </a:ext>
            </a:extLst>
          </p:cNvPr>
          <p:cNvSpPr/>
          <p:nvPr/>
        </p:nvSpPr>
        <p:spPr>
          <a:xfrm>
            <a:off x="9152166" y="5529941"/>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Farm workers</a:t>
            </a:r>
            <a:endParaRPr lang="en-GB" dirty="0"/>
          </a:p>
        </p:txBody>
      </p:sp>
      <p:sp>
        <p:nvSpPr>
          <p:cNvPr id="25" name="Rectangle: Rounded Corners 24">
            <a:extLst>
              <a:ext uri="{FF2B5EF4-FFF2-40B4-BE49-F238E27FC236}">
                <a16:creationId xmlns:a16="http://schemas.microsoft.com/office/drawing/2014/main" id="{4D42F9A1-59A3-747F-4982-90D3B8F0C7B8}"/>
              </a:ext>
            </a:extLst>
          </p:cNvPr>
          <p:cNvSpPr/>
          <p:nvPr/>
        </p:nvSpPr>
        <p:spPr>
          <a:xfrm>
            <a:off x="304800" y="2873827"/>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Social dynamics</a:t>
            </a:r>
            <a:endParaRPr lang="en-GB" dirty="0"/>
          </a:p>
        </p:txBody>
      </p:sp>
      <p:pic>
        <p:nvPicPr>
          <p:cNvPr id="27" name="Graphic 26" descr="Users with solid fill">
            <a:extLst>
              <a:ext uri="{FF2B5EF4-FFF2-40B4-BE49-F238E27FC236}">
                <a16:creationId xmlns:a16="http://schemas.microsoft.com/office/drawing/2014/main" id="{41D3A594-8F85-35D5-F696-FF8CD349090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89071" y="859970"/>
            <a:ext cx="2013857" cy="2013857"/>
          </a:xfrm>
          <a:prstGeom prst="rect">
            <a:avLst/>
          </a:prstGeom>
        </p:spPr>
      </p:pic>
    </p:spTree>
    <p:extLst>
      <p:ext uri="{BB962C8B-B14F-4D97-AF65-F5344CB8AC3E}">
        <p14:creationId xmlns:p14="http://schemas.microsoft.com/office/powerpoint/2010/main" val="2185842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52429C-5229-F99B-656B-70F1535F23D6}"/>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5C47AE24-BFE2-D25A-6883-3CAE1A23E4E3}"/>
              </a:ext>
            </a:extLst>
          </p:cNvPr>
          <p:cNvSpPr/>
          <p:nvPr/>
        </p:nvSpPr>
        <p:spPr>
          <a:xfrm>
            <a:off x="293913" y="217713"/>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Information sources</a:t>
            </a:r>
            <a:endParaRPr lang="en-GB" dirty="0"/>
          </a:p>
        </p:txBody>
      </p:sp>
      <p:sp>
        <p:nvSpPr>
          <p:cNvPr id="7" name="Rectangle: Rounded Corners 6">
            <a:extLst>
              <a:ext uri="{FF2B5EF4-FFF2-40B4-BE49-F238E27FC236}">
                <a16:creationId xmlns:a16="http://schemas.microsoft.com/office/drawing/2014/main" id="{29C94DD9-44B3-0928-4C2E-B0192C8CE69F}"/>
              </a:ext>
            </a:extLst>
          </p:cNvPr>
          <p:cNvSpPr/>
          <p:nvPr/>
        </p:nvSpPr>
        <p:spPr>
          <a:xfrm>
            <a:off x="293913" y="1545770"/>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Internal world of the farmer</a:t>
            </a:r>
            <a:endParaRPr lang="en-GB" dirty="0"/>
          </a:p>
        </p:txBody>
      </p:sp>
      <p:sp>
        <p:nvSpPr>
          <p:cNvPr id="9" name="Rectangle: Rounded Corners 8">
            <a:extLst>
              <a:ext uri="{FF2B5EF4-FFF2-40B4-BE49-F238E27FC236}">
                <a16:creationId xmlns:a16="http://schemas.microsoft.com/office/drawing/2014/main" id="{209BF77F-3095-A867-0F98-15EE36F4F8E8}"/>
              </a:ext>
            </a:extLst>
          </p:cNvPr>
          <p:cNvSpPr/>
          <p:nvPr/>
        </p:nvSpPr>
        <p:spPr>
          <a:xfrm>
            <a:off x="293913" y="4201884"/>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Official veterinary services</a:t>
            </a:r>
            <a:endParaRPr lang="en-GB" dirty="0"/>
          </a:p>
        </p:txBody>
      </p:sp>
      <p:sp>
        <p:nvSpPr>
          <p:cNvPr id="3" name="Rectangle: Rounded Corners 2">
            <a:extLst>
              <a:ext uri="{FF2B5EF4-FFF2-40B4-BE49-F238E27FC236}">
                <a16:creationId xmlns:a16="http://schemas.microsoft.com/office/drawing/2014/main" id="{9993494D-EBCB-BC92-A806-650C7556A69E}"/>
              </a:ext>
            </a:extLst>
          </p:cNvPr>
          <p:cNvSpPr/>
          <p:nvPr/>
        </p:nvSpPr>
        <p:spPr>
          <a:xfrm>
            <a:off x="4718957" y="2873827"/>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Mandatory or voluntary</a:t>
            </a:r>
            <a:endParaRPr lang="en-GB" dirty="0"/>
          </a:p>
        </p:txBody>
      </p:sp>
      <p:sp>
        <p:nvSpPr>
          <p:cNvPr id="4" name="Rectangle: Rounded Corners 3">
            <a:extLst>
              <a:ext uri="{FF2B5EF4-FFF2-40B4-BE49-F238E27FC236}">
                <a16:creationId xmlns:a16="http://schemas.microsoft.com/office/drawing/2014/main" id="{87EACF10-EEA7-1472-6484-F509A5B386C0}"/>
              </a:ext>
            </a:extLst>
          </p:cNvPr>
          <p:cNvSpPr/>
          <p:nvPr/>
        </p:nvSpPr>
        <p:spPr>
          <a:xfrm>
            <a:off x="9144001" y="4201884"/>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Importance and focus</a:t>
            </a:r>
            <a:endParaRPr lang="en-GB" b="1" dirty="0"/>
          </a:p>
        </p:txBody>
      </p:sp>
      <p:cxnSp>
        <p:nvCxnSpPr>
          <p:cNvPr id="5" name="Straight Connector 4">
            <a:extLst>
              <a:ext uri="{FF2B5EF4-FFF2-40B4-BE49-F238E27FC236}">
                <a16:creationId xmlns:a16="http://schemas.microsoft.com/office/drawing/2014/main" id="{2681EDAF-7D9B-F67B-A378-5A75155ABC1B}"/>
              </a:ext>
            </a:extLst>
          </p:cNvPr>
          <p:cNvCxnSpPr>
            <a:cxnSpLocks/>
            <a:stCxn id="3" idx="3"/>
            <a:endCxn id="4" idx="1"/>
          </p:cNvCxnSpPr>
          <p:nvPr/>
        </p:nvCxnSpPr>
        <p:spPr>
          <a:xfrm>
            <a:off x="7473043" y="3412670"/>
            <a:ext cx="1670958" cy="1328057"/>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1" name="Rectangle: Rounded Corners 10">
            <a:extLst>
              <a:ext uri="{FF2B5EF4-FFF2-40B4-BE49-F238E27FC236}">
                <a16:creationId xmlns:a16="http://schemas.microsoft.com/office/drawing/2014/main" id="{9F2E5983-9D4A-1578-0681-03D90753C474}"/>
              </a:ext>
            </a:extLst>
          </p:cNvPr>
          <p:cNvSpPr/>
          <p:nvPr/>
        </p:nvSpPr>
        <p:spPr>
          <a:xfrm>
            <a:off x="9144001" y="2873827"/>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Comparative</a:t>
            </a:r>
          </a:p>
          <a:p>
            <a:pPr algn="ctr"/>
            <a:r>
              <a:rPr lang="en-GB" b="1" dirty="0">
                <a:latin typeface="Lato-Regular"/>
              </a:rPr>
              <a:t>grievances</a:t>
            </a:r>
            <a:endParaRPr lang="en-GB" b="1" dirty="0"/>
          </a:p>
        </p:txBody>
      </p:sp>
      <p:cxnSp>
        <p:nvCxnSpPr>
          <p:cNvPr id="12" name="Straight Connector 11">
            <a:extLst>
              <a:ext uri="{FF2B5EF4-FFF2-40B4-BE49-F238E27FC236}">
                <a16:creationId xmlns:a16="http://schemas.microsoft.com/office/drawing/2014/main" id="{938AE8C3-407B-E00C-66C3-650B34A37B54}"/>
              </a:ext>
            </a:extLst>
          </p:cNvPr>
          <p:cNvCxnSpPr>
            <a:cxnSpLocks/>
            <a:stCxn id="3" idx="3"/>
            <a:endCxn id="11" idx="1"/>
          </p:cNvCxnSpPr>
          <p:nvPr/>
        </p:nvCxnSpPr>
        <p:spPr>
          <a:xfrm>
            <a:off x="7473043" y="3412670"/>
            <a:ext cx="1670958" cy="0"/>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3" name="Rectangle: Rounded Corners 12">
            <a:extLst>
              <a:ext uri="{FF2B5EF4-FFF2-40B4-BE49-F238E27FC236}">
                <a16:creationId xmlns:a16="http://schemas.microsoft.com/office/drawing/2014/main" id="{C43A3F46-C03E-C435-592B-9CF9BAB20482}"/>
              </a:ext>
            </a:extLst>
          </p:cNvPr>
          <p:cNvSpPr/>
          <p:nvPr/>
        </p:nvSpPr>
        <p:spPr>
          <a:xfrm>
            <a:off x="9144001" y="1545770"/>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Questioning</a:t>
            </a:r>
          </a:p>
        </p:txBody>
      </p:sp>
      <p:cxnSp>
        <p:nvCxnSpPr>
          <p:cNvPr id="14" name="Straight Connector 13">
            <a:extLst>
              <a:ext uri="{FF2B5EF4-FFF2-40B4-BE49-F238E27FC236}">
                <a16:creationId xmlns:a16="http://schemas.microsoft.com/office/drawing/2014/main" id="{8BB48607-E086-5D4E-D48B-C9D28FCED0B9}"/>
              </a:ext>
            </a:extLst>
          </p:cNvPr>
          <p:cNvCxnSpPr>
            <a:cxnSpLocks/>
            <a:stCxn id="3" idx="3"/>
            <a:endCxn id="13" idx="1"/>
          </p:cNvCxnSpPr>
          <p:nvPr/>
        </p:nvCxnSpPr>
        <p:spPr>
          <a:xfrm flipV="1">
            <a:off x="7473043" y="2084613"/>
            <a:ext cx="1670958" cy="1328057"/>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6" name="Rectangle: Rounded Corners 15">
            <a:extLst>
              <a:ext uri="{FF2B5EF4-FFF2-40B4-BE49-F238E27FC236}">
                <a16:creationId xmlns:a16="http://schemas.microsoft.com/office/drawing/2014/main" id="{5D665C02-5C41-32E9-361E-068F0CBB58A3}"/>
              </a:ext>
            </a:extLst>
          </p:cNvPr>
          <p:cNvSpPr/>
          <p:nvPr/>
        </p:nvSpPr>
        <p:spPr>
          <a:xfrm>
            <a:off x="4718957" y="4201884"/>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Reality approach</a:t>
            </a:r>
            <a:endParaRPr lang="en-GB" dirty="0"/>
          </a:p>
        </p:txBody>
      </p:sp>
      <p:sp>
        <p:nvSpPr>
          <p:cNvPr id="17" name="Rectangle: Rounded Corners 16">
            <a:extLst>
              <a:ext uri="{FF2B5EF4-FFF2-40B4-BE49-F238E27FC236}">
                <a16:creationId xmlns:a16="http://schemas.microsoft.com/office/drawing/2014/main" id="{9421E8FF-AE6A-D974-23C3-E07270D14964}"/>
              </a:ext>
            </a:extLst>
          </p:cNvPr>
          <p:cNvSpPr/>
          <p:nvPr/>
        </p:nvSpPr>
        <p:spPr>
          <a:xfrm>
            <a:off x="4718957" y="5529941"/>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Relevance</a:t>
            </a:r>
            <a:endParaRPr lang="en-GB" b="1" dirty="0"/>
          </a:p>
        </p:txBody>
      </p:sp>
      <p:sp>
        <p:nvSpPr>
          <p:cNvPr id="18" name="Rectangle: Rounded Corners 17">
            <a:extLst>
              <a:ext uri="{FF2B5EF4-FFF2-40B4-BE49-F238E27FC236}">
                <a16:creationId xmlns:a16="http://schemas.microsoft.com/office/drawing/2014/main" id="{28C7B7AB-50FD-F4F6-C8B8-42E799F455DA}"/>
              </a:ext>
            </a:extLst>
          </p:cNvPr>
          <p:cNvSpPr/>
          <p:nvPr/>
        </p:nvSpPr>
        <p:spPr>
          <a:xfrm>
            <a:off x="304800" y="2873827"/>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Social dynamics</a:t>
            </a:r>
            <a:endParaRPr lang="en-GB" dirty="0"/>
          </a:p>
        </p:txBody>
      </p:sp>
      <p:sp>
        <p:nvSpPr>
          <p:cNvPr id="19" name="Rectangle: Rounded Corners 18">
            <a:extLst>
              <a:ext uri="{FF2B5EF4-FFF2-40B4-BE49-F238E27FC236}">
                <a16:creationId xmlns:a16="http://schemas.microsoft.com/office/drawing/2014/main" id="{D2BD038F-12BB-9C44-E63B-4FDBCD82F23F}"/>
              </a:ext>
            </a:extLst>
          </p:cNvPr>
          <p:cNvSpPr/>
          <p:nvPr/>
        </p:nvSpPr>
        <p:spPr>
          <a:xfrm>
            <a:off x="304800" y="5529941"/>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Time and space</a:t>
            </a:r>
            <a:endParaRPr lang="en-GB" dirty="0"/>
          </a:p>
        </p:txBody>
      </p:sp>
      <p:pic>
        <p:nvPicPr>
          <p:cNvPr id="21" name="Graphic 20" descr="Court with solid fill">
            <a:extLst>
              <a:ext uri="{FF2B5EF4-FFF2-40B4-BE49-F238E27FC236}">
                <a16:creationId xmlns:a16="http://schemas.microsoft.com/office/drawing/2014/main" id="{832989B8-DCCE-732C-A828-69E297FF396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920342" y="1458685"/>
            <a:ext cx="1262744" cy="1262744"/>
          </a:xfrm>
          <a:prstGeom prst="rect">
            <a:avLst/>
          </a:prstGeom>
        </p:spPr>
      </p:pic>
      <p:pic>
        <p:nvPicPr>
          <p:cNvPr id="23" name="Graphic 22" descr="Clipboard Ticked with solid fill">
            <a:extLst>
              <a:ext uri="{FF2B5EF4-FFF2-40B4-BE49-F238E27FC236}">
                <a16:creationId xmlns:a16="http://schemas.microsoft.com/office/drawing/2014/main" id="{18B0E9FC-DF12-E810-7427-4895CE723BD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977621" y="1545770"/>
            <a:ext cx="1123948" cy="1123948"/>
          </a:xfrm>
          <a:prstGeom prst="rect">
            <a:avLst/>
          </a:prstGeom>
        </p:spPr>
      </p:pic>
    </p:spTree>
    <p:extLst>
      <p:ext uri="{BB962C8B-B14F-4D97-AF65-F5344CB8AC3E}">
        <p14:creationId xmlns:p14="http://schemas.microsoft.com/office/powerpoint/2010/main" val="1392612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DD73A-21E3-94E4-AC4E-F28445C2FD92}"/>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12375008-17F2-7EAF-1D08-FB789742A69B}"/>
              </a:ext>
            </a:extLst>
          </p:cNvPr>
          <p:cNvSpPr/>
          <p:nvPr/>
        </p:nvSpPr>
        <p:spPr>
          <a:xfrm>
            <a:off x="293913" y="217713"/>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Information sources</a:t>
            </a:r>
            <a:endParaRPr lang="en-GB" dirty="0"/>
          </a:p>
        </p:txBody>
      </p:sp>
      <p:sp>
        <p:nvSpPr>
          <p:cNvPr id="7" name="Rectangle: Rounded Corners 6">
            <a:extLst>
              <a:ext uri="{FF2B5EF4-FFF2-40B4-BE49-F238E27FC236}">
                <a16:creationId xmlns:a16="http://schemas.microsoft.com/office/drawing/2014/main" id="{3ECD6EF6-99E5-3FB5-F882-D739272A3296}"/>
              </a:ext>
            </a:extLst>
          </p:cNvPr>
          <p:cNvSpPr/>
          <p:nvPr/>
        </p:nvSpPr>
        <p:spPr>
          <a:xfrm>
            <a:off x="293913" y="1545770"/>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Internal world of the farmer</a:t>
            </a:r>
            <a:endParaRPr lang="en-GB" dirty="0"/>
          </a:p>
        </p:txBody>
      </p:sp>
      <p:sp>
        <p:nvSpPr>
          <p:cNvPr id="8" name="Rectangle: Rounded Corners 7">
            <a:extLst>
              <a:ext uri="{FF2B5EF4-FFF2-40B4-BE49-F238E27FC236}">
                <a16:creationId xmlns:a16="http://schemas.microsoft.com/office/drawing/2014/main" id="{13734DD6-CA5F-CA8F-39F5-13298484A4C9}"/>
              </a:ext>
            </a:extLst>
          </p:cNvPr>
          <p:cNvSpPr/>
          <p:nvPr/>
        </p:nvSpPr>
        <p:spPr>
          <a:xfrm>
            <a:off x="304800" y="2873827"/>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Social dynamics</a:t>
            </a:r>
            <a:endParaRPr lang="en-GB" dirty="0"/>
          </a:p>
        </p:txBody>
      </p:sp>
      <p:sp>
        <p:nvSpPr>
          <p:cNvPr id="9" name="Rectangle: Rounded Corners 8">
            <a:extLst>
              <a:ext uri="{FF2B5EF4-FFF2-40B4-BE49-F238E27FC236}">
                <a16:creationId xmlns:a16="http://schemas.microsoft.com/office/drawing/2014/main" id="{FD461D77-E7EC-CA7B-87D9-90CB97E0EE5C}"/>
              </a:ext>
            </a:extLst>
          </p:cNvPr>
          <p:cNvSpPr/>
          <p:nvPr/>
        </p:nvSpPr>
        <p:spPr>
          <a:xfrm>
            <a:off x="293913" y="4201884"/>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Official veterinary services</a:t>
            </a:r>
            <a:endParaRPr lang="en-GB" dirty="0"/>
          </a:p>
        </p:txBody>
      </p:sp>
      <p:sp>
        <p:nvSpPr>
          <p:cNvPr id="2" name="Rectangle: Rounded Corners 1">
            <a:extLst>
              <a:ext uri="{FF2B5EF4-FFF2-40B4-BE49-F238E27FC236}">
                <a16:creationId xmlns:a16="http://schemas.microsoft.com/office/drawing/2014/main" id="{21105EAA-AC85-0E03-F863-9BE57EC1FBA9}"/>
              </a:ext>
            </a:extLst>
          </p:cNvPr>
          <p:cNvSpPr/>
          <p:nvPr/>
        </p:nvSpPr>
        <p:spPr>
          <a:xfrm>
            <a:off x="304800" y="5529941"/>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Time and space</a:t>
            </a:r>
            <a:endParaRPr lang="en-GB" dirty="0"/>
          </a:p>
        </p:txBody>
      </p:sp>
      <p:pic>
        <p:nvPicPr>
          <p:cNvPr id="4" name="Graphic 3" descr="Alarm clock with solid fill">
            <a:extLst>
              <a:ext uri="{FF2B5EF4-FFF2-40B4-BE49-F238E27FC236}">
                <a16:creationId xmlns:a16="http://schemas.microsoft.com/office/drawing/2014/main" id="{D5285E2B-65B5-7106-8844-69A250681BA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876800" y="1654627"/>
            <a:ext cx="1219200" cy="1219200"/>
          </a:xfrm>
          <a:prstGeom prst="rect">
            <a:avLst/>
          </a:prstGeom>
        </p:spPr>
      </p:pic>
      <p:pic>
        <p:nvPicPr>
          <p:cNvPr id="11" name="Graphic 10" descr="Barn with solid fill">
            <a:extLst>
              <a:ext uri="{FF2B5EF4-FFF2-40B4-BE49-F238E27FC236}">
                <a16:creationId xmlns:a16="http://schemas.microsoft.com/office/drawing/2014/main" id="{944E3B22-84B1-763B-A3CF-312B6E5FB08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096000" y="1583870"/>
            <a:ext cx="1219200" cy="1219200"/>
          </a:xfrm>
          <a:prstGeom prst="rect">
            <a:avLst/>
          </a:prstGeom>
        </p:spPr>
      </p:pic>
      <p:sp>
        <p:nvSpPr>
          <p:cNvPr id="12" name="Rectangle: Rounded Corners 11">
            <a:extLst>
              <a:ext uri="{FF2B5EF4-FFF2-40B4-BE49-F238E27FC236}">
                <a16:creationId xmlns:a16="http://schemas.microsoft.com/office/drawing/2014/main" id="{90C50C4B-DF8A-A4A2-C410-DF9A06565592}"/>
              </a:ext>
            </a:extLst>
          </p:cNvPr>
          <p:cNvSpPr/>
          <p:nvPr/>
        </p:nvSpPr>
        <p:spPr>
          <a:xfrm>
            <a:off x="4718957" y="2873827"/>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Time and space</a:t>
            </a:r>
            <a:endParaRPr lang="en-GB" dirty="0"/>
          </a:p>
        </p:txBody>
      </p:sp>
    </p:spTree>
    <p:extLst>
      <p:ext uri="{BB962C8B-B14F-4D97-AF65-F5344CB8AC3E}">
        <p14:creationId xmlns:p14="http://schemas.microsoft.com/office/powerpoint/2010/main" val="3505592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E3B1E297-B56F-CFAD-66BF-E27CB212FFFA}"/>
              </a:ext>
            </a:extLst>
          </p:cNvPr>
          <p:cNvSpPr/>
          <p:nvPr/>
        </p:nvSpPr>
        <p:spPr>
          <a:xfrm>
            <a:off x="2024741" y="174171"/>
            <a:ext cx="2721430" cy="1415144"/>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Perceived veterinarian contradictions: who is right?</a:t>
            </a:r>
          </a:p>
        </p:txBody>
      </p:sp>
      <p:sp>
        <p:nvSpPr>
          <p:cNvPr id="5" name="Rectangle: Rounded Corners 4">
            <a:extLst>
              <a:ext uri="{FF2B5EF4-FFF2-40B4-BE49-F238E27FC236}">
                <a16:creationId xmlns:a16="http://schemas.microsoft.com/office/drawing/2014/main" id="{B1340E30-0A2D-7FC8-A380-8A6A767F6D98}"/>
              </a:ext>
            </a:extLst>
          </p:cNvPr>
          <p:cNvSpPr/>
          <p:nvPr/>
        </p:nvSpPr>
        <p:spPr>
          <a:xfrm>
            <a:off x="4963884" y="174171"/>
            <a:ext cx="2721430" cy="1415144"/>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Face-to-face veterinarian meetings: do the meetings actually take</a:t>
            </a:r>
          </a:p>
          <a:p>
            <a:pPr algn="ctr"/>
            <a:r>
              <a:rPr lang="en-GB" sz="1800" b="1" i="0" u="none" strike="noStrike" baseline="0" dirty="0">
                <a:latin typeface="Lato-Bold"/>
              </a:rPr>
              <a:t>place?</a:t>
            </a:r>
            <a:endParaRPr lang="en-GB" dirty="0"/>
          </a:p>
        </p:txBody>
      </p:sp>
      <p:sp>
        <p:nvSpPr>
          <p:cNvPr id="6" name="Rectangle: Rounded Corners 5">
            <a:extLst>
              <a:ext uri="{FF2B5EF4-FFF2-40B4-BE49-F238E27FC236}">
                <a16:creationId xmlns:a16="http://schemas.microsoft.com/office/drawing/2014/main" id="{F23CABDE-5C19-5556-A8EE-A205D1D8B231}"/>
              </a:ext>
            </a:extLst>
          </p:cNvPr>
          <p:cNvSpPr/>
          <p:nvPr/>
        </p:nvSpPr>
        <p:spPr>
          <a:xfrm>
            <a:off x="7968342" y="174171"/>
            <a:ext cx="2721430" cy="1415144"/>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Basic biosecurity measures</a:t>
            </a:r>
            <a:endParaRPr lang="en-GB" dirty="0"/>
          </a:p>
        </p:txBody>
      </p:sp>
      <p:sp>
        <p:nvSpPr>
          <p:cNvPr id="11" name="TextBox 10">
            <a:extLst>
              <a:ext uri="{FF2B5EF4-FFF2-40B4-BE49-F238E27FC236}">
                <a16:creationId xmlns:a16="http://schemas.microsoft.com/office/drawing/2014/main" id="{41CD57EF-C9F2-5D6F-3A0C-0466EF0F73B3}"/>
              </a:ext>
            </a:extLst>
          </p:cNvPr>
          <p:cNvSpPr txBox="1"/>
          <p:nvPr/>
        </p:nvSpPr>
        <p:spPr>
          <a:xfrm>
            <a:off x="3048000" y="2972191"/>
            <a:ext cx="6096000" cy="1754326"/>
          </a:xfrm>
          <a:prstGeom prst="rect">
            <a:avLst/>
          </a:prstGeom>
          <a:noFill/>
        </p:spPr>
        <p:txBody>
          <a:bodyPr wrap="square">
            <a:spAutoFit/>
          </a:bodyPr>
          <a:lstStyle/>
          <a:p>
            <a:pPr algn="ctr"/>
            <a:r>
              <a:rPr lang="en-GB" sz="3600" b="1" i="0" u="none" strike="noStrike" baseline="0" dirty="0">
                <a:solidFill>
                  <a:srgbClr val="000000"/>
                </a:solidFill>
                <a:latin typeface="Lato-Bold"/>
              </a:rPr>
              <a:t>Communication between veterinarians and dairy farmers </a:t>
            </a:r>
            <a:endParaRPr lang="en-GB" sz="3600" b="1" dirty="0">
              <a:latin typeface="Lato-Bold"/>
            </a:endParaRPr>
          </a:p>
        </p:txBody>
      </p:sp>
      <p:sp>
        <p:nvSpPr>
          <p:cNvPr id="12" name="Left Bracket 11">
            <a:extLst>
              <a:ext uri="{FF2B5EF4-FFF2-40B4-BE49-F238E27FC236}">
                <a16:creationId xmlns:a16="http://schemas.microsoft.com/office/drawing/2014/main" id="{BDF41CB9-D4A6-3DC9-D0DE-68ECE2AFFF00}"/>
              </a:ext>
            </a:extLst>
          </p:cNvPr>
          <p:cNvSpPr/>
          <p:nvPr/>
        </p:nvSpPr>
        <p:spPr>
          <a:xfrm>
            <a:off x="3222171" y="2023014"/>
            <a:ext cx="642257" cy="3953242"/>
          </a:xfrm>
          <a:prstGeom prst="leftBracket">
            <a:avLst/>
          </a:prstGeom>
          <a:ln w="38100">
            <a:solidFill>
              <a:srgbClr val="FF5657"/>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13" name="Left Bracket 12">
            <a:extLst>
              <a:ext uri="{FF2B5EF4-FFF2-40B4-BE49-F238E27FC236}">
                <a16:creationId xmlns:a16="http://schemas.microsoft.com/office/drawing/2014/main" id="{D93C7B05-E225-DB74-A94B-492085CC887B}"/>
              </a:ext>
            </a:extLst>
          </p:cNvPr>
          <p:cNvSpPr/>
          <p:nvPr/>
        </p:nvSpPr>
        <p:spPr>
          <a:xfrm flipH="1">
            <a:off x="8501743" y="1970313"/>
            <a:ext cx="642257" cy="3953242"/>
          </a:xfrm>
          <a:prstGeom prst="leftBracket">
            <a:avLst/>
          </a:prstGeom>
          <a:ln w="38100">
            <a:solidFill>
              <a:srgbClr val="FF5657"/>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12935444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47396e3-6a7c-49e4-86bb-38ecec5b669c">
      <Terms xmlns="http://schemas.microsoft.com/office/infopath/2007/PartnerControls"/>
    </lcf76f155ced4ddcb4097134ff3c332f>
    <TaxCatchAll xmlns="cf327815-79d0-4fc2-8b8d-cf7e72fbbfb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C78BAB6A1C84F545963E0C901C12A503" ma:contentTypeVersion="13" ma:contentTypeDescription="Crear nuevo documento." ma:contentTypeScope="" ma:versionID="72f1889dfbcdd83fbc240b864d4538ff">
  <xsd:schema xmlns:xsd="http://www.w3.org/2001/XMLSchema" xmlns:xs="http://www.w3.org/2001/XMLSchema" xmlns:p="http://schemas.microsoft.com/office/2006/metadata/properties" xmlns:ns2="647396e3-6a7c-49e4-86bb-38ecec5b669c" xmlns:ns3="cf327815-79d0-4fc2-8b8d-cf7e72fbbfb7" targetNamespace="http://schemas.microsoft.com/office/2006/metadata/properties" ma:root="true" ma:fieldsID="3e5149360898c58efd1605597a8c192d" ns2:_="" ns3:_="">
    <xsd:import namespace="647396e3-6a7c-49e4-86bb-38ecec5b669c"/>
    <xsd:import namespace="cf327815-79d0-4fc2-8b8d-cf7e72fbbfb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7396e3-6a7c-49e4-86bb-38ecec5b66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descrip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Etiquetas de imagen" ma:readOnly="false" ma:fieldId="{5cf76f15-5ced-4ddc-b409-7134ff3c332f}" ma:taxonomyMulti="true" ma:sspId="951800dd-f53a-43a5-a698-f470e5960635"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f327815-79d0-4fc2-8b8d-cf7e72fbbfb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b90cdd13-5fd3-47fb-8bca-23f56ed786a9}" ma:internalName="TaxCatchAll" ma:showField="CatchAllData" ma:web="cf327815-79d0-4fc2-8b8d-cf7e72fbbf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CA7EA40-1E68-4FA3-AFA4-2935FAE26982}">
  <ds:schemaRefs>
    <ds:schemaRef ds:uri="http://schemas.microsoft.com/sharepoint/v3/contenttype/forms"/>
  </ds:schemaRefs>
</ds:datastoreItem>
</file>

<file path=customXml/itemProps2.xml><?xml version="1.0" encoding="utf-8"?>
<ds:datastoreItem xmlns:ds="http://schemas.openxmlformats.org/officeDocument/2006/customXml" ds:itemID="{21C09198-2C03-4836-BA0A-28AF086BB7E0}">
  <ds:schemaRefs>
    <ds:schemaRef ds:uri="http://schemas.microsoft.com/office/2006/metadata/properties"/>
    <ds:schemaRef ds:uri="http://schemas.microsoft.com/office/infopath/2007/PartnerControls"/>
    <ds:schemaRef ds:uri="647396e3-6a7c-49e4-86bb-38ecec5b669c"/>
    <ds:schemaRef ds:uri="cf327815-79d0-4fc2-8b8d-cf7e72fbbfb7"/>
  </ds:schemaRefs>
</ds:datastoreItem>
</file>

<file path=customXml/itemProps3.xml><?xml version="1.0" encoding="utf-8"?>
<ds:datastoreItem xmlns:ds="http://schemas.openxmlformats.org/officeDocument/2006/customXml" ds:itemID="{C05F33B9-F1A7-44E3-A634-2A7F349BFB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7396e3-6a7c-49e4-86bb-38ecec5b669c"/>
    <ds:schemaRef ds:uri="cf327815-79d0-4fc2-8b8d-cf7e72fbbf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890</Words>
  <Application>Microsoft Office PowerPoint</Application>
  <PresentationFormat>Widescreen</PresentationFormat>
  <Paragraphs>98</Paragraphs>
  <Slides>13</Slides>
  <Notes>4</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Nottingham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Sebastian Moya Duran (staff)</dc:creator>
  <cp:lastModifiedBy>Andrea Castro Troya</cp:lastModifiedBy>
  <cp:revision>3</cp:revision>
  <dcterms:created xsi:type="dcterms:W3CDTF">2024-11-11T16:17:50Z</dcterms:created>
  <dcterms:modified xsi:type="dcterms:W3CDTF">2025-01-13T08:15:47Z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0x010100C78BAB6A1C84F545963E0C901C12A503</vt:lpwstr>
  </property>
</Properties>
</file>