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8"/>
  </p:notesMasterIdLst>
  <p:sldIdLst>
    <p:sldId id="261" r:id="rId6"/>
    <p:sldId id="272" r:id="rId7"/>
    <p:sldId id="384" r:id="rId8"/>
    <p:sldId id="385" r:id="rId9"/>
    <p:sldId id="349" r:id="rId10"/>
    <p:sldId id="345" r:id="rId11"/>
    <p:sldId id="2449" r:id="rId12"/>
    <p:sldId id="386" r:id="rId13"/>
    <p:sldId id="388" r:id="rId14"/>
    <p:sldId id="387" r:id="rId15"/>
    <p:sldId id="372" r:id="rId16"/>
    <p:sldId id="291" r:id="rId17"/>
    <p:sldId id="2436" r:id="rId18"/>
    <p:sldId id="389" r:id="rId19"/>
    <p:sldId id="2444" r:id="rId20"/>
    <p:sldId id="2450" r:id="rId21"/>
    <p:sldId id="354" r:id="rId22"/>
    <p:sldId id="2446" r:id="rId23"/>
    <p:sldId id="362" r:id="rId24"/>
    <p:sldId id="2447" r:id="rId25"/>
    <p:sldId id="2448" r:id="rId26"/>
    <p:sldId id="283" r:id="rId27"/>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487423-0234-4D3D-A581-2D17816F7995}" v="1" dt="2024-10-10T08:38:24.1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4625" autoAdjust="0"/>
  </p:normalViewPr>
  <p:slideViewPr>
    <p:cSldViewPr>
      <p:cViewPr varScale="1">
        <p:scale>
          <a:sx n="93" d="100"/>
          <a:sy n="93" d="100"/>
        </p:scale>
        <p:origin x="1116" y="90"/>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B3487423-0234-4D3D-A581-2D17816F7995}"/>
    <pc:docChg chg="modSld">
      <pc:chgData name="Andrea Castro Troya" userId="58fec591-b333-4c59-a2df-1c57e39d4266" providerId="ADAL" clId="{B3487423-0234-4D3D-A581-2D17816F7995}" dt="2024-10-10T08:41:35.111" v="122" actId="20577"/>
      <pc:docMkLst>
        <pc:docMk/>
      </pc:docMkLst>
      <pc:sldChg chg="modSp mod">
        <pc:chgData name="Andrea Castro Troya" userId="58fec591-b333-4c59-a2df-1c57e39d4266" providerId="ADAL" clId="{B3487423-0234-4D3D-A581-2D17816F7995}" dt="2024-10-10T08:41:31.061" v="121" actId="20577"/>
        <pc:sldMkLst>
          <pc:docMk/>
          <pc:sldMk cId="2499853343" sldId="261"/>
        </pc:sldMkLst>
        <pc:spChg chg="mod">
          <ac:chgData name="Andrea Castro Troya" userId="58fec591-b333-4c59-a2df-1c57e39d4266" providerId="ADAL" clId="{B3487423-0234-4D3D-A581-2D17816F7995}" dt="2024-10-10T08:25:21.494" v="6" actId="20577"/>
          <ac:spMkLst>
            <pc:docMk/>
            <pc:sldMk cId="2499853343" sldId="261"/>
            <ac:spMk id="2" creationId="{FFCA7E40-6B2B-9773-C96F-35BFBF3437D7}"/>
          </ac:spMkLst>
        </pc:spChg>
        <pc:spChg chg="mod">
          <ac:chgData name="Andrea Castro Troya" userId="58fec591-b333-4c59-a2df-1c57e39d4266" providerId="ADAL" clId="{B3487423-0234-4D3D-A581-2D17816F7995}" dt="2024-10-10T08:41:31.061" v="121" actId="20577"/>
          <ac:spMkLst>
            <pc:docMk/>
            <pc:sldMk cId="2499853343" sldId="261"/>
            <ac:spMk id="3" creationId="{6199F5CC-8AF0-EA86-41C2-17755419A88E}"/>
          </ac:spMkLst>
        </pc:spChg>
      </pc:sldChg>
      <pc:sldChg chg="modSp mod">
        <pc:chgData name="Andrea Castro Troya" userId="58fec591-b333-4c59-a2df-1c57e39d4266" providerId="ADAL" clId="{B3487423-0234-4D3D-A581-2D17816F7995}" dt="2024-10-10T08:41:35.111" v="122" actId="20577"/>
        <pc:sldMkLst>
          <pc:docMk/>
          <pc:sldMk cId="23003404" sldId="272"/>
        </pc:sldMkLst>
        <pc:spChg chg="mod">
          <ac:chgData name="Andrea Castro Troya" userId="58fec591-b333-4c59-a2df-1c57e39d4266" providerId="ADAL" clId="{B3487423-0234-4D3D-A581-2D17816F7995}" dt="2024-10-10T08:41:35.111" v="122" actId="20577"/>
          <ac:spMkLst>
            <pc:docMk/>
            <pc:sldMk cId="23003404" sldId="272"/>
            <ac:spMk id="4" creationId="{4E95D31D-F549-96D7-F89F-6B0EAF0A6468}"/>
          </ac:spMkLst>
        </pc:spChg>
      </pc:sldChg>
      <pc:sldChg chg="modSp mod">
        <pc:chgData name="Andrea Castro Troya" userId="58fec591-b333-4c59-a2df-1c57e39d4266" providerId="ADAL" clId="{B3487423-0234-4D3D-A581-2D17816F7995}" dt="2024-10-10T08:37:53.509" v="116" actId="14100"/>
        <pc:sldMkLst>
          <pc:docMk/>
          <pc:sldMk cId="176333266" sldId="354"/>
        </pc:sldMkLst>
        <pc:spChg chg="mod">
          <ac:chgData name="Andrea Castro Troya" userId="58fec591-b333-4c59-a2df-1c57e39d4266" providerId="ADAL" clId="{B3487423-0234-4D3D-A581-2D17816F7995}" dt="2024-10-10T08:37:10.662" v="111" actId="20577"/>
          <ac:spMkLst>
            <pc:docMk/>
            <pc:sldMk cId="176333266" sldId="354"/>
            <ac:spMk id="9" creationId="{E1181018-5A06-40F0-84D8-927C7377B4A2}"/>
          </ac:spMkLst>
        </pc:spChg>
        <pc:picChg chg="mod">
          <ac:chgData name="Andrea Castro Troya" userId="58fec591-b333-4c59-a2df-1c57e39d4266" providerId="ADAL" clId="{B3487423-0234-4D3D-A581-2D17816F7995}" dt="2024-10-10T08:37:39.853" v="114" actId="14100"/>
          <ac:picMkLst>
            <pc:docMk/>
            <pc:sldMk cId="176333266" sldId="354"/>
            <ac:picMk id="3" creationId="{C28E199D-AF32-7F6B-3BAA-F2E5BF31F427}"/>
          </ac:picMkLst>
        </pc:picChg>
        <pc:picChg chg="mod">
          <ac:chgData name="Andrea Castro Troya" userId="58fec591-b333-4c59-a2df-1c57e39d4266" providerId="ADAL" clId="{B3487423-0234-4D3D-A581-2D17816F7995}" dt="2024-10-10T08:37:53.509" v="116" actId="14100"/>
          <ac:picMkLst>
            <pc:docMk/>
            <pc:sldMk cId="176333266" sldId="354"/>
            <ac:picMk id="15" creationId="{ED90EBFC-295D-411D-8B79-CECB89C2A2C3}"/>
          </ac:picMkLst>
        </pc:picChg>
      </pc:sldChg>
      <pc:sldChg chg="modSp mod">
        <pc:chgData name="Andrea Castro Troya" userId="58fec591-b333-4c59-a2df-1c57e39d4266" providerId="ADAL" clId="{B3487423-0234-4D3D-A581-2D17816F7995}" dt="2024-10-10T08:38:48.767" v="118" actId="1076"/>
        <pc:sldMkLst>
          <pc:docMk/>
          <pc:sldMk cId="2505566058" sldId="362"/>
        </pc:sldMkLst>
        <pc:spChg chg="mod">
          <ac:chgData name="Andrea Castro Troya" userId="58fec591-b333-4c59-a2df-1c57e39d4266" providerId="ADAL" clId="{B3487423-0234-4D3D-A581-2D17816F7995}" dt="2024-10-10T08:38:48.767" v="118" actId="1076"/>
          <ac:spMkLst>
            <pc:docMk/>
            <pc:sldMk cId="2505566058" sldId="362"/>
            <ac:spMk id="5" creationId="{EB837B3F-419F-4BCC-8D77-FC0F61A7D8C6}"/>
          </ac:spMkLst>
        </pc:spChg>
      </pc:sldChg>
      <pc:sldChg chg="modSp mod">
        <pc:chgData name="Andrea Castro Troya" userId="58fec591-b333-4c59-a2df-1c57e39d4266" providerId="ADAL" clId="{B3487423-0234-4D3D-A581-2D17816F7995}" dt="2024-10-10T08:27:38.126" v="43" actId="14826"/>
        <pc:sldMkLst>
          <pc:docMk/>
          <pc:sldMk cId="2951113094" sldId="389"/>
        </pc:sldMkLst>
        <pc:picChg chg="mod">
          <ac:chgData name="Andrea Castro Troya" userId="58fec591-b333-4c59-a2df-1c57e39d4266" providerId="ADAL" clId="{B3487423-0234-4D3D-A581-2D17816F7995}" dt="2024-10-10T08:27:38.126" v="43" actId="14826"/>
          <ac:picMkLst>
            <pc:docMk/>
            <pc:sldMk cId="2951113094" sldId="389"/>
            <ac:picMk id="4" creationId="{883B999E-1A7A-3088-2341-B8665CB1B57C}"/>
          </ac:picMkLst>
        </pc:picChg>
      </pc:sldChg>
      <pc:sldChg chg="modSp mod">
        <pc:chgData name="Andrea Castro Troya" userId="58fec591-b333-4c59-a2df-1c57e39d4266" providerId="ADAL" clId="{B3487423-0234-4D3D-A581-2D17816F7995}" dt="2024-10-10T08:28:29.148" v="55" actId="1076"/>
        <pc:sldMkLst>
          <pc:docMk/>
          <pc:sldMk cId="1838270869" sldId="2444"/>
        </pc:sldMkLst>
        <pc:spChg chg="mod">
          <ac:chgData name="Andrea Castro Troya" userId="58fec591-b333-4c59-a2df-1c57e39d4266" providerId="ADAL" clId="{B3487423-0234-4D3D-A581-2D17816F7995}" dt="2024-10-10T08:28:21.771" v="53" actId="1076"/>
          <ac:spMkLst>
            <pc:docMk/>
            <pc:sldMk cId="1838270869" sldId="2444"/>
            <ac:spMk id="11" creationId="{D121B73E-E0EE-4166-B1E2-BC54E9278428}"/>
          </ac:spMkLst>
        </pc:spChg>
        <pc:spChg chg="mod">
          <ac:chgData name="Andrea Castro Troya" userId="58fec591-b333-4c59-a2df-1c57e39d4266" providerId="ADAL" clId="{B3487423-0234-4D3D-A581-2D17816F7995}" dt="2024-10-10T08:28:26.959" v="54" actId="1076"/>
          <ac:spMkLst>
            <pc:docMk/>
            <pc:sldMk cId="1838270869" sldId="2444"/>
            <ac:spMk id="14" creationId="{EC6C0E0B-1D98-4242-B3D7-DE2486D958DA}"/>
          </ac:spMkLst>
        </pc:spChg>
        <pc:spChg chg="mod">
          <ac:chgData name="Andrea Castro Troya" userId="58fec591-b333-4c59-a2df-1c57e39d4266" providerId="ADAL" clId="{B3487423-0234-4D3D-A581-2D17816F7995}" dt="2024-10-10T08:28:05.138" v="51" actId="1076"/>
          <ac:spMkLst>
            <pc:docMk/>
            <pc:sldMk cId="1838270869" sldId="2444"/>
            <ac:spMk id="16" creationId="{E1B8C88D-759A-42C7-93E3-55F23B4108CF}"/>
          </ac:spMkLst>
        </pc:spChg>
        <pc:spChg chg="mod">
          <ac:chgData name="Andrea Castro Troya" userId="58fec591-b333-4c59-a2df-1c57e39d4266" providerId="ADAL" clId="{B3487423-0234-4D3D-A581-2D17816F7995}" dt="2024-10-10T08:27:48.496" v="50" actId="20577"/>
          <ac:spMkLst>
            <pc:docMk/>
            <pc:sldMk cId="1838270869" sldId="2444"/>
            <ac:spMk id="19" creationId="{85826C6D-7045-4CCE-B4AB-096388C60318}"/>
          </ac:spMkLst>
        </pc:spChg>
        <pc:cxnChg chg="mod">
          <ac:chgData name="Andrea Castro Troya" userId="58fec591-b333-4c59-a2df-1c57e39d4266" providerId="ADAL" clId="{B3487423-0234-4D3D-A581-2D17816F7995}" dt="2024-10-10T08:28:29.148" v="55" actId="1076"/>
          <ac:cxnSpMkLst>
            <pc:docMk/>
            <pc:sldMk cId="1838270869" sldId="2444"/>
            <ac:cxnSpMk id="12" creationId="{1D1C664C-FC1B-4744-9DE8-C78CA6BECE52}"/>
          </ac:cxnSpMkLst>
        </pc:cxnChg>
        <pc:cxnChg chg="mod">
          <ac:chgData name="Andrea Castro Troya" userId="58fec591-b333-4c59-a2df-1c57e39d4266" providerId="ADAL" clId="{B3487423-0234-4D3D-A581-2D17816F7995}" dt="2024-10-10T08:28:08.140" v="52" actId="1076"/>
          <ac:cxnSpMkLst>
            <pc:docMk/>
            <pc:sldMk cId="1838270869" sldId="2444"/>
            <ac:cxnSpMk id="20" creationId="{59BFBA07-0CB2-4B11-A586-D3D5CABE8632}"/>
          </ac:cxnSpMkLst>
        </pc:cxnChg>
      </pc:sldChg>
      <pc:sldChg chg="modSp mod">
        <pc:chgData name="Andrea Castro Troya" userId="58fec591-b333-4c59-a2df-1c57e39d4266" providerId="ADAL" clId="{B3487423-0234-4D3D-A581-2D17816F7995}" dt="2024-10-10T08:38:41.764" v="117" actId="1076"/>
        <pc:sldMkLst>
          <pc:docMk/>
          <pc:sldMk cId="546464650" sldId="2446"/>
        </pc:sldMkLst>
        <pc:spChg chg="mod">
          <ac:chgData name="Andrea Castro Troya" userId="58fec591-b333-4c59-a2df-1c57e39d4266" providerId="ADAL" clId="{B3487423-0234-4D3D-A581-2D17816F7995}" dt="2024-10-10T08:38:41.764" v="117" actId="1076"/>
          <ac:spMkLst>
            <pc:docMk/>
            <pc:sldMk cId="546464650" sldId="2446"/>
            <ac:spMk id="4" creationId="{1F693E5B-7E52-4138-AC38-F6874815D651}"/>
          </ac:spMkLst>
        </pc:spChg>
      </pc:sldChg>
      <pc:sldChg chg="modSp mod">
        <pc:chgData name="Andrea Castro Troya" userId="58fec591-b333-4c59-a2df-1c57e39d4266" providerId="ADAL" clId="{B3487423-0234-4D3D-A581-2D17816F7995}" dt="2024-10-10T08:38:57.388" v="119" actId="1076"/>
        <pc:sldMkLst>
          <pc:docMk/>
          <pc:sldMk cId="1118244914" sldId="2447"/>
        </pc:sldMkLst>
        <pc:spChg chg="mod">
          <ac:chgData name="Andrea Castro Troya" userId="58fec591-b333-4c59-a2df-1c57e39d4266" providerId="ADAL" clId="{B3487423-0234-4D3D-A581-2D17816F7995}" dt="2024-10-10T08:38:57.388" v="119" actId="1076"/>
          <ac:spMkLst>
            <pc:docMk/>
            <pc:sldMk cId="1118244914" sldId="2447"/>
            <ac:spMk id="37" creationId="{9ACFE1DB-F97D-41CC-A5E0-4B7C1D478ED7}"/>
          </ac:spMkLst>
        </pc:spChg>
      </pc:sldChg>
      <pc:sldChg chg="modSp mod">
        <pc:chgData name="Andrea Castro Troya" userId="58fec591-b333-4c59-a2df-1c57e39d4266" providerId="ADAL" clId="{B3487423-0234-4D3D-A581-2D17816F7995}" dt="2024-10-10T08:39:10.034" v="120" actId="1076"/>
        <pc:sldMkLst>
          <pc:docMk/>
          <pc:sldMk cId="2731844906" sldId="2448"/>
        </pc:sldMkLst>
        <pc:spChg chg="mod">
          <ac:chgData name="Andrea Castro Troya" userId="58fec591-b333-4c59-a2df-1c57e39d4266" providerId="ADAL" clId="{B3487423-0234-4D3D-A581-2D17816F7995}" dt="2024-10-10T08:39:10.034" v="120" actId="1076"/>
          <ac:spMkLst>
            <pc:docMk/>
            <pc:sldMk cId="2731844906" sldId="2448"/>
            <ac:spMk id="2" creationId="{611BE222-C18A-4132-B90F-CA64B56986C3}"/>
          </ac:spMkLst>
        </pc:spChg>
      </pc:sldChg>
      <pc:sldChg chg="modSp mod">
        <pc:chgData name="Andrea Castro Troya" userId="58fec591-b333-4c59-a2df-1c57e39d4266" providerId="ADAL" clId="{B3487423-0234-4D3D-A581-2D17816F7995}" dt="2024-10-10T08:36:53.559" v="104" actId="14100"/>
        <pc:sldMkLst>
          <pc:docMk/>
          <pc:sldMk cId="1439650261" sldId="2450"/>
        </pc:sldMkLst>
        <pc:spChg chg="mod">
          <ac:chgData name="Andrea Castro Troya" userId="58fec591-b333-4c59-a2df-1c57e39d4266" providerId="ADAL" clId="{B3487423-0234-4D3D-A581-2D17816F7995}" dt="2024-10-10T08:28:42.754" v="62" actId="20577"/>
          <ac:spMkLst>
            <pc:docMk/>
            <pc:sldMk cId="1439650261" sldId="2450"/>
            <ac:spMk id="3" creationId="{4461B8EE-FACF-3B81-7A85-EDA22C5651CF}"/>
          </ac:spMkLst>
        </pc:spChg>
        <pc:spChg chg="mod">
          <ac:chgData name="Andrea Castro Troya" userId="58fec591-b333-4c59-a2df-1c57e39d4266" providerId="ADAL" clId="{B3487423-0234-4D3D-A581-2D17816F7995}" dt="2024-10-10T08:32:29.291" v="86" actId="20577"/>
          <ac:spMkLst>
            <pc:docMk/>
            <pc:sldMk cId="1439650261" sldId="2450"/>
            <ac:spMk id="18" creationId="{4596F090-6BEF-77F2-EBA3-2D576F224142}"/>
          </ac:spMkLst>
        </pc:spChg>
        <pc:spChg chg="mod">
          <ac:chgData name="Andrea Castro Troya" userId="58fec591-b333-4c59-a2df-1c57e39d4266" providerId="ADAL" clId="{B3487423-0234-4D3D-A581-2D17816F7995}" dt="2024-10-10T08:34:04.375" v="89" actId="20577"/>
          <ac:spMkLst>
            <pc:docMk/>
            <pc:sldMk cId="1439650261" sldId="2450"/>
            <ac:spMk id="20" creationId="{89B1365E-8D7C-1DA7-0DAA-58517DE90052}"/>
          </ac:spMkLst>
        </pc:spChg>
        <pc:spChg chg="mod">
          <ac:chgData name="Andrea Castro Troya" userId="58fec591-b333-4c59-a2df-1c57e39d4266" providerId="ADAL" clId="{B3487423-0234-4D3D-A581-2D17816F7995}" dt="2024-10-10T08:34:59.961" v="91" actId="20577"/>
          <ac:spMkLst>
            <pc:docMk/>
            <pc:sldMk cId="1439650261" sldId="2450"/>
            <ac:spMk id="21" creationId="{C5D9B750-8A57-57B3-CD20-488D760F3C8C}"/>
          </ac:spMkLst>
        </pc:spChg>
        <pc:graphicFrameChg chg="modGraphic">
          <ac:chgData name="Andrea Castro Troya" userId="58fec591-b333-4c59-a2df-1c57e39d4266" providerId="ADAL" clId="{B3487423-0234-4D3D-A581-2D17816F7995}" dt="2024-10-10T08:31:46.370" v="83" actId="20577"/>
          <ac:graphicFrameMkLst>
            <pc:docMk/>
            <pc:sldMk cId="1439650261" sldId="2450"/>
            <ac:graphicFrameMk id="5" creationId="{EE068692-28D6-1841-DEBF-A1D9B7D4747D}"/>
          </ac:graphicFrameMkLst>
        </pc:graphicFrameChg>
        <pc:picChg chg="mod">
          <ac:chgData name="Andrea Castro Troya" userId="58fec591-b333-4c59-a2df-1c57e39d4266" providerId="ADAL" clId="{B3487423-0234-4D3D-A581-2D17816F7995}" dt="2024-10-10T08:36:53.559" v="104" actId="14100"/>
          <ac:picMkLst>
            <pc:docMk/>
            <pc:sldMk cId="1439650261" sldId="2450"/>
            <ac:picMk id="24" creationId="{EA7BE650-59DD-99D0-5C97-CE97B304B1D8}"/>
          </ac:picMkLst>
        </pc:picChg>
        <pc:picChg chg="mod">
          <ac:chgData name="Andrea Castro Troya" userId="58fec591-b333-4c59-a2df-1c57e39d4266" providerId="ADAL" clId="{B3487423-0234-4D3D-A581-2D17816F7995}" dt="2024-10-10T08:36:51.014" v="103" actId="14100"/>
          <ac:picMkLst>
            <pc:docMk/>
            <pc:sldMk cId="1439650261" sldId="2450"/>
            <ac:picMk id="26" creationId="{7BD5C7EF-8151-D4FB-5759-99AD19279E2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10/10/2024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EU_Aquacultu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dirty="0"/>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From simplified summary JIACRA report: https://www.ecdc.europa.eu/sites/default/files/documents/simplified-summary-antimicrobial-consumption-resistance-bacteria-2019-2021.pdf</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283869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s-ES" sz="1100" dirty="0" err="1">
                <a:latin typeface="EC Square Sans Pro" panose="020B0506040000020004" pitchFamily="34" charset="0"/>
              </a:rPr>
              <a:t>Farm</a:t>
            </a:r>
            <a:r>
              <a:rPr lang="es-ES" sz="1100" dirty="0">
                <a:latin typeface="EC Square Sans Pro" panose="020B0506040000020004" pitchFamily="34" charset="0"/>
              </a:rPr>
              <a:t> </a:t>
            </a:r>
            <a:r>
              <a:rPr lang="es-ES" sz="1100" dirty="0" err="1">
                <a:latin typeface="EC Square Sans Pro" panose="020B0506040000020004" pitchFamily="34" charset="0"/>
              </a:rPr>
              <a:t>to</a:t>
            </a:r>
            <a:r>
              <a:rPr lang="es-ES" sz="1100" dirty="0">
                <a:latin typeface="EC Square Sans Pro" panose="020B0506040000020004" pitchFamily="34" charset="0"/>
              </a:rPr>
              <a:t> </a:t>
            </a:r>
            <a:r>
              <a:rPr lang="es-ES" sz="1100" dirty="0" err="1">
                <a:latin typeface="EC Square Sans Pro" panose="020B0506040000020004" pitchFamily="34" charset="0"/>
              </a:rPr>
              <a:t>fork</a:t>
            </a:r>
            <a:r>
              <a:rPr lang="es-ES" sz="1100" dirty="0">
                <a:latin typeface="EC Square Sans Pro" panose="020B0506040000020004" pitchFamily="34" charset="0"/>
              </a:rPr>
              <a:t> </a:t>
            </a:r>
            <a:r>
              <a:rPr lang="es-ES" sz="1100" dirty="0" err="1">
                <a:latin typeface="EC Square Sans Pro" panose="020B0506040000020004" pitchFamily="34" charset="0"/>
              </a:rPr>
              <a:t>objective</a:t>
            </a:r>
            <a:r>
              <a:rPr lang="es-ES" sz="1100" dirty="0">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a:t>
            </a:r>
            <a:r>
              <a:rPr lang="es-ES" sz="1100" dirty="0" err="1">
                <a:latin typeface="EC Square Sans Pro" panose="020B0506040000020004" pitchFamily="34" charset="0"/>
              </a:rPr>
              <a:t>part</a:t>
            </a:r>
            <a:r>
              <a:rPr lang="es-ES" sz="1100" dirty="0">
                <a:latin typeface="EC Square Sans Pro" panose="020B0506040000020004" pitchFamily="34" charset="0"/>
              </a:rPr>
              <a:t> of </a:t>
            </a:r>
            <a:r>
              <a:rPr lang="es-ES" sz="1100" dirty="0" err="1">
                <a:latin typeface="EC Square Sans Pro" panose="020B0506040000020004" pitchFamily="34" charset="0"/>
              </a:rPr>
              <a:t>the</a:t>
            </a:r>
            <a:r>
              <a:rPr lang="es-ES" sz="1100" dirty="0">
                <a:latin typeface="EC Square Sans Pro" panose="020B0506040000020004" pitchFamily="34" charset="0"/>
              </a:rPr>
              <a:t> Green Deal</a:t>
            </a:r>
          </a:p>
          <a:p>
            <a:r>
              <a:rPr lang="es-ES" sz="1100" dirty="0" err="1">
                <a:highlight>
                  <a:srgbClr val="FFFF00"/>
                </a:highlight>
                <a:latin typeface="EC Square Sans Pro" panose="020B0506040000020004" pitchFamily="34" charset="0"/>
              </a:rPr>
              <a:t>The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starting</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point</a:t>
            </a:r>
            <a:r>
              <a:rPr lang="es-ES" sz="1100" dirty="0">
                <a:highlight>
                  <a:srgbClr val="FFFF00"/>
                </a:highlight>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2018.</a:t>
            </a:r>
          </a:p>
          <a:p>
            <a:r>
              <a:rPr lang="es-ES" sz="1100" dirty="0" err="1">
                <a:highlight>
                  <a:srgbClr val="FFFF00"/>
                </a:highlight>
                <a:latin typeface="EC Square Sans Pro" panose="020B0506040000020004" pitchFamily="34" charset="0"/>
              </a:rPr>
              <a:t>Objective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is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for</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all</a:t>
            </a:r>
            <a:r>
              <a:rPr lang="es-ES" sz="1100" dirty="0">
                <a:highlight>
                  <a:srgbClr val="FFFF00"/>
                </a:highlight>
                <a:latin typeface="EC Square Sans Pro" panose="020B0506040000020004" pitchFamily="34" charset="0"/>
              </a:rPr>
              <a:t> EU </a:t>
            </a:r>
            <a:r>
              <a:rPr lang="es-ES" sz="1100" dirty="0" err="1">
                <a:highlight>
                  <a:srgbClr val="FFFF00"/>
                </a:highlight>
                <a:latin typeface="EC Square Sans Pro" panose="020B0506040000020004" pitchFamily="34" charset="0"/>
              </a:rPr>
              <a:t>countries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not</a:t>
            </a:r>
            <a:r>
              <a:rPr lang="es-ES" sz="1100" dirty="0">
                <a:highlight>
                  <a:srgbClr val="FFFF00"/>
                </a:highlight>
                <a:latin typeface="EC Square Sans Pro" panose="020B0506040000020004" pitchFamily="34" charset="0"/>
              </a:rPr>
              <a:t> individual</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n-GB" sz="1100" dirty="0">
                <a:latin typeface="EC Square Sans Pro" panose="020B0506040000020004" pitchFamily="34" charset="0"/>
              </a:rPr>
              <a:t>The European Medicines Agency (EMA) started the ESVAC project in 2009.</a:t>
            </a:r>
          </a:p>
          <a:p>
            <a:pPr marL="0" indent="0">
              <a:buNone/>
            </a:pPr>
            <a:endParaRPr lang="en-GB" sz="1100" dirty="0">
              <a:latin typeface="EC Square Sans Pro" panose="020B0506040000020004" pitchFamily="34" charset="0"/>
            </a:endParaRPr>
          </a:p>
          <a:p>
            <a:pPr marL="0" indent="0">
              <a:buNone/>
            </a:pPr>
            <a:r>
              <a:rPr lang="en-GB" sz="1100" b="0" i="0" dirty="0">
                <a:solidFill>
                  <a:srgbClr val="1E1E1E"/>
                </a:solidFill>
                <a:effectLst/>
                <a:latin typeface="EC Square Sans Pro" panose="020B0506040000020004" pitchFamily="34" charset="0"/>
              </a:rPr>
              <a:t>The European Surveillance of Veterinary Antimicrobial Consumption (ESVAC) project collected information from 2009 to 2023 on </a:t>
            </a:r>
            <a:r>
              <a:rPr lang="en-GB" sz="1100" b="1" i="0" dirty="0">
                <a:solidFill>
                  <a:srgbClr val="1E1E1E"/>
                </a:solidFill>
                <a:effectLst/>
                <a:latin typeface="EC Square Sans Pro" panose="020B0506040000020004" pitchFamily="34" charset="0"/>
              </a:rPr>
              <a:t>how antimicrobial medicines are used in animals across the European Union (EU)</a:t>
            </a:r>
            <a:r>
              <a:rPr lang="en-GB" sz="1100" b="0" i="0" dirty="0">
                <a:solidFill>
                  <a:srgbClr val="1E1E1E"/>
                </a:solidFill>
                <a:effectLst/>
                <a:latin typeface="EC Square Sans Pro" panose="020B0506040000020004" pitchFamily="34" charset="0"/>
              </a:rPr>
              <a:t>. This type of information is essential to identifying possible risk factors that could lead to the development and spread of antimicrobial resistance.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n-GB" sz="1100" dirty="0">
                <a:latin typeface="EC Square Sans Pro" panose="020B0506040000020004" pitchFamily="34" charset="0"/>
              </a:rPr>
              <a:t>Provides </a:t>
            </a:r>
            <a:r>
              <a:rPr lang="en-GB" sz="1100" b="0" i="0" dirty="0">
                <a:solidFill>
                  <a:srgbClr val="1E1E1E"/>
                </a:solidFill>
                <a:effectLst/>
                <a:latin typeface="EC Square Sans Pro" panose="020B0506040000020004" pitchFamily="34" charset="0"/>
              </a:rPr>
              <a:t>harmonised approach for the collection and reporting of </a:t>
            </a:r>
            <a:r>
              <a:rPr lang="en-GB" sz="1100" b="1" i="0" dirty="0">
                <a:solidFill>
                  <a:srgbClr val="1E1E1E"/>
                </a:solidFill>
                <a:effectLst/>
                <a:latin typeface="EC Square Sans Pro" panose="020B0506040000020004" pitchFamily="34" charset="0"/>
              </a:rPr>
              <a:t>data on the use of antimicrobial agents</a:t>
            </a:r>
            <a:r>
              <a:rPr lang="en-GB" sz="1100" b="0" i="0" dirty="0">
                <a:solidFill>
                  <a:srgbClr val="1E1E1E"/>
                </a:solidFill>
                <a:effectLst/>
                <a:latin typeface="EC Square Sans Pro" panose="020B0506040000020004" pitchFamily="34" charset="0"/>
              </a:rPr>
              <a:t> in animals from EU and European Economic Area (EEA) Member States.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Voluntary participation in the ESVAC project increased from 9 to 31 reporting countries over the years.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The ESVAC project formally came to an end in November 2023 with the publication of its final report.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From January 2024, all EU / EEA Member States must report their data on the </a:t>
            </a:r>
            <a:r>
              <a:rPr lang="en-GB" sz="1100" b="1" i="0" dirty="0">
                <a:solidFill>
                  <a:srgbClr val="1E1E1E"/>
                </a:solidFill>
                <a:effectLst/>
                <a:latin typeface="EC Square Sans Pro" panose="020B0506040000020004" pitchFamily="34" charset="0"/>
              </a:rPr>
              <a:t>volume of sales and</a:t>
            </a:r>
            <a:r>
              <a:rPr lang="en-GB" sz="1100" b="0" i="0" dirty="0">
                <a:solidFill>
                  <a:srgbClr val="1E1E1E"/>
                </a:solidFill>
                <a:effectLst/>
                <a:latin typeface="EC Square Sans Pro" panose="020B0506040000020004" pitchFamily="34" charset="0"/>
              </a:rPr>
              <a:t> </a:t>
            </a:r>
            <a:r>
              <a:rPr lang="en-GB" sz="1100" b="1" i="0" dirty="0">
                <a:solidFill>
                  <a:srgbClr val="1E1E1E"/>
                </a:solidFill>
                <a:effectLst/>
                <a:latin typeface="EC Square Sans Pro" panose="020B0506040000020004" pitchFamily="34" charset="0"/>
              </a:rPr>
              <a:t>use of antimicrobial medicinal products in animals</a:t>
            </a:r>
            <a:r>
              <a:rPr lang="en-GB" sz="1100" b="0" i="0" dirty="0">
                <a:solidFill>
                  <a:srgbClr val="1E1E1E"/>
                </a:solidFill>
                <a:effectLst/>
                <a:latin typeface="EC Square Sans Pro" panose="020B0506040000020004" pitchFamily="34" charset="0"/>
              </a:rPr>
              <a:t>, in line with the </a:t>
            </a:r>
            <a:r>
              <a:rPr lang="en-GB" sz="1100" b="0" i="0" dirty="0">
                <a:solidFill>
                  <a:srgbClr val="1E1E1E"/>
                </a:solidFill>
                <a:effectLst/>
                <a:latin typeface="EC Square Sans Pro" panose="020B0506040000020004" pitchFamily="34" charset="0"/>
                <a:hlinkClick r:id="rId3" tooltip="Veterinary Medicinal Products Regulation"/>
              </a:rPr>
              <a:t>Veterinary Medicinal Products Regulation</a:t>
            </a:r>
            <a:r>
              <a:rPr lang="en-GB" sz="1100" b="0" i="0" dirty="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EU / EEA Member States must use EMA's </a:t>
            </a:r>
            <a:r>
              <a:rPr lang="en-GB" sz="1100" b="1" i="0" dirty="0">
                <a:solidFill>
                  <a:srgbClr val="1E1E1E"/>
                </a:solidFill>
                <a:effectLst/>
                <a:latin typeface="EC Square Sans Pro" panose="020B0506040000020004" pitchFamily="34" charset="0"/>
              </a:rPr>
              <a:t>Antimicrobial Sales and Use Platform</a:t>
            </a:r>
            <a:r>
              <a:rPr lang="en-GB" sz="1100" b="0" i="0" dirty="0">
                <a:solidFill>
                  <a:srgbClr val="1E1E1E"/>
                </a:solidFill>
                <a:effectLst/>
                <a:latin typeface="EC Square Sans Pro" panose="020B0506040000020004" pitchFamily="34" charset="0"/>
              </a:rPr>
              <a:t> to report their data to EMA.</a:t>
            </a:r>
          </a:p>
          <a:p>
            <a:pPr marL="0" indent="0">
              <a:buNone/>
            </a:pPr>
            <a:endParaRPr lang="en-GB" sz="1100" dirty="0">
              <a:latin typeface="EC Square Sans Pro" panose="020B0506040000020004" pitchFamily="34" charset="0"/>
            </a:endParaRPr>
          </a:p>
          <a:p>
            <a:r>
              <a:rPr lang="en-GB" sz="1100" dirty="0">
                <a:latin typeface="EC Square Sans Pro" panose="020B0506040000020004" pitchFamily="34" charset="0"/>
              </a:rPr>
              <a:t>Round figure: shows the proportion of aggregated sales, in mg/PCU on antibiotic VMPs for food producing animals by antibiotic class in 31 European countries in 2022</a:t>
            </a:r>
          </a:p>
          <a:p>
            <a:r>
              <a:rPr lang="en-GB" sz="1100" dirty="0">
                <a:latin typeface="EC Square Sans Pro" panose="020B0506040000020004" pitchFamily="34" charset="0"/>
              </a:rPr>
              <a:t>Other classes” includes amphenicols, cephalosporins, other quinolones and “Others”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Livestock population statistics: </a:t>
            </a:r>
            <a:r>
              <a:rPr lang="en-GB" sz="1100" dirty="0">
                <a:latin typeface="EC Square Sans Pro" panose="020B0506040000020004" pitchFamily="34" charset="0"/>
                <a:hlinkClick r:id="rId3"/>
              </a:rPr>
              <a:t>Statistics | Eurostat (europa.eu)</a:t>
            </a:r>
            <a:r>
              <a:rPr lang="en-GB" sz="1100" dirty="0">
                <a:latin typeface="EC Square Sans Pro" panose="020B0506040000020004" pitchFamily="34" charset="0"/>
              </a:rPr>
              <a:t> (2020)</a:t>
            </a:r>
          </a:p>
          <a:p>
            <a:endParaRPr lang="en-GB" sz="1100" dirty="0">
              <a:latin typeface="EC Square Sans Pro" panose="020B0506040000020004" pitchFamily="34" charset="0"/>
            </a:endParaRPr>
          </a:p>
          <a:p>
            <a:r>
              <a:rPr lang="en-GB" sz="1100" dirty="0">
                <a:latin typeface="EC Square Sans Pro" panose="020B0506040000020004" pitchFamily="34" charset="0"/>
              </a:rPr>
              <a:t>Aquaculture statistics: </a:t>
            </a:r>
            <a:r>
              <a:rPr lang="en-GB" sz="1100" dirty="0">
                <a:latin typeface="EC Square Sans Pro" panose="020B0506040000020004" pitchFamily="34" charset="0"/>
                <a:hlinkClick r:id="rId4"/>
              </a:rPr>
              <a:t>Aquaculture statistics - Statistics Explained (europa.eu)</a:t>
            </a:r>
            <a:endParaRPr lang="en-GB" sz="1100" dirty="0">
              <a:latin typeface="EC Square Sans Pro" panose="020B0506040000020004" pitchFamily="34" charset="0"/>
            </a:endParaRPr>
          </a:p>
          <a:p>
            <a:endParaRPr lang="en-GB" sz="1100" dirty="0">
              <a:latin typeface="EC Square Sans Pro" panose="020B0506040000020004" pitchFamily="34" charset="0"/>
            </a:endParaRPr>
          </a:p>
          <a:p>
            <a:r>
              <a:rPr lang="en-GB" sz="1100" dirty="0">
                <a:latin typeface="EC Square Sans Pro" panose="020B0506040000020004" pitchFamily="34" charset="0"/>
              </a:rPr>
              <a:t>Data per EU country and specific proportion per specie per country.</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1018638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b="0" i="0" u="none" strike="noStrike" baseline="0" dirty="0">
                <a:solidFill>
                  <a:srgbClr val="000000"/>
                </a:solidFill>
                <a:latin typeface="EC Square Sans Pro" panose="020B0506040000020004" pitchFamily="34" charset="0"/>
              </a:rPr>
              <a:t>1 Variations between the countries should be interpreted with great care due to the large differences in dosing schemes between these classes / subclasses of antibiotics. </a:t>
            </a:r>
          </a:p>
          <a:p>
            <a:r>
              <a:rPr lang="en-GB" sz="1800" b="0" i="0" u="none" strike="noStrike" baseline="0" dirty="0">
                <a:solidFill>
                  <a:srgbClr val="000000"/>
                </a:solidFill>
                <a:latin typeface="EC Square Sans Pro" panose="020B0506040000020004" pitchFamily="34" charset="0"/>
              </a:rPr>
              <a:t>2 No sales of other quinolones were reported for Austria, Croatia, Cyprus, Czechia, Estonia, Finland, Germany, Hungary, Iceland, Ireland, Latvia, Lithuania, Luxembourg, Malta, Portugal, Slovenia, Switzerland and the United Kingdom. </a:t>
            </a:r>
          </a:p>
          <a:p>
            <a:r>
              <a:rPr lang="en-GB" sz="1800" b="0" i="0" u="none" strike="noStrike" baseline="0" dirty="0">
                <a:solidFill>
                  <a:srgbClr val="000000"/>
                </a:solidFill>
                <a:latin typeface="EC Square Sans Pro" panose="020B0506040000020004" pitchFamily="34" charset="0"/>
              </a:rPr>
              <a:t>3 No sales of polymyxins were reported for Denmark, Finland, Iceland, Ireland, Norway and the United Kingdom. </a:t>
            </a:r>
          </a:p>
          <a:p>
            <a:r>
              <a:rPr lang="en-GB" sz="1800" b="0" i="0" u="none" strike="noStrike" baseline="0" dirty="0">
                <a:solidFill>
                  <a:srgbClr val="000000"/>
                </a:solidFill>
                <a:latin typeface="EC Square Sans Pro" panose="020B0506040000020004" pitchFamily="34" charset="0"/>
              </a:rPr>
              <a:t>4 The aggregated proportion for 31 European countries is based on the aggregated mg/PCU — total quantity of antibiotic active substances sold (mg) divided by total PCU (kg). </a:t>
            </a:r>
            <a:endParaRPr lang="en-GB" sz="1800"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95</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 objective is to reduce resistance. </a:t>
            </a:r>
          </a:p>
          <a:p>
            <a:pPr algn="l"/>
            <a:r>
              <a:rPr lang="en-GB" sz="1100" b="0" i="0" u="none" strike="noStrike" baseline="0" dirty="0">
                <a:solidFill>
                  <a:srgbClr val="000000"/>
                </a:solidFill>
                <a:latin typeface="EC Square Sans Pro" panose="020B0506040000020004" pitchFamily="34" charset="0"/>
              </a:rPr>
              <a:t>Trends are able to be seen from samples of bacteria identified as resistant between 2009 and 2021. Not all the countries have reported data in all the years. Even though data are not compiled in a harmonised way, it is possible to see the positive trend of reduction.</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There were more decreasing than increasing trends and most noticeable was that a decrease in tetracycline resistance was observed in approximately half of the data sets for pig and calf data (24/43) and poultry data (23/42).</a:t>
            </a:r>
          </a:p>
          <a:p>
            <a:pPr algn="l"/>
            <a:r>
              <a:rPr lang="en-GB" sz="1100" b="0" i="0" u="none" strike="noStrike" baseline="0" dirty="0">
                <a:solidFill>
                  <a:srgbClr val="000000"/>
                </a:solidFill>
                <a:latin typeface="EC Square Sans Pro" panose="020B0506040000020004" pitchFamily="34" charset="0"/>
              </a:rPr>
              <a:t>It is of note that in several countries, levels of resistance were stable over time at low levels, and major changes cannot be expected.</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1:</a:t>
            </a:r>
          </a:p>
          <a:p>
            <a:pPr algn="l"/>
            <a:r>
              <a:rPr lang="en-GB" sz="1100" b="1" i="0" u="none" strike="noStrike" baseline="0" dirty="0">
                <a:solidFill>
                  <a:srgbClr val="000000"/>
                </a:solidFill>
                <a:latin typeface="EC Square Sans Pro" panose="020B0506040000020004" pitchFamily="34" charset="0"/>
              </a:rPr>
              <a:t>Fattening pigs</a:t>
            </a:r>
          </a:p>
          <a:p>
            <a:pPr algn="l"/>
            <a:r>
              <a:rPr lang="en-GB" sz="1100" b="0" i="0" u="none" strike="noStrike" baseline="0" dirty="0">
                <a:solidFill>
                  <a:srgbClr val="000000"/>
                </a:solidFill>
                <a:latin typeface="EC Square Sans Pro" panose="020B0506040000020004" pitchFamily="34" charset="0"/>
              </a:rPr>
              <a:t>The figure shows how each of the 27 member states reported resistance of </a:t>
            </a:r>
            <a:r>
              <a:rPr lang="en-GB" sz="1100" b="0" i="1" u="none" strike="noStrike" baseline="0" dirty="0">
                <a:solidFill>
                  <a:srgbClr val="000000"/>
                </a:solidFill>
                <a:latin typeface="EC Square Sans Pro" panose="020B0506040000020004" pitchFamily="34" charset="0"/>
              </a:rPr>
              <a:t>E. coli </a:t>
            </a:r>
            <a:r>
              <a:rPr lang="en-GB" sz="1100" b="0" i="0" u="none" strike="noStrike" baseline="0" dirty="0">
                <a:solidFill>
                  <a:srgbClr val="000000"/>
                </a:solidFill>
                <a:latin typeface="EC Square Sans Pro" panose="020B0506040000020004" pitchFamily="34" charset="0"/>
              </a:rPr>
              <a:t>bacteria in fattening pigs to different antibiotics (ampicillin, cefotaxime, ciprofloxacin and tetracycline), between 2009 and 2021.</a:t>
            </a:r>
          </a:p>
          <a:p>
            <a:pPr algn="l"/>
            <a:r>
              <a:rPr lang="en-GB" sz="1100" b="0" i="0" u="none" strike="noStrike" baseline="0" dirty="0">
                <a:solidFill>
                  <a:srgbClr val="000000"/>
                </a:solidFill>
                <a:latin typeface="EC Square Sans Pro" panose="020B0506040000020004" pitchFamily="34" charset="0"/>
              </a:rPr>
              <a:t>The general trend is clearly reducing the resistance to tetracycline and ampicillin. Cefotaxime is slightly reducing and ciprofloxacin keeps constant in time).</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presentation will </a:t>
            </a:r>
            <a:r>
              <a:rPr lang="en-US" dirty="0"/>
              <a:t>set the scene with general data and figures on resistance, economic impact, actions taken until now, and from now on. We will look at what is AMR, why should we care and what can we do about it. </a:t>
            </a: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dirty="0"/>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97.</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dirty="0">
                <a:solidFill>
                  <a:srgbClr val="000000"/>
                </a:solidFill>
                <a:latin typeface="EC Square Sans Pro" panose="020B0506040000020004" pitchFamily="34" charset="0"/>
              </a:rPr>
              <a:t>Broilers </a:t>
            </a:r>
            <a:r>
              <a:rPr lang="en-GB" sz="1100" b="0" i="0" u="none" strike="noStrike" baseline="0" dirty="0">
                <a:solidFill>
                  <a:srgbClr val="000000"/>
                </a:solidFill>
                <a:latin typeface="EC Square Sans Pro" panose="020B0506040000020004" pitchFamily="34" charset="0"/>
              </a:rPr>
              <a:t> </a:t>
            </a:r>
            <a:r>
              <a:rPr lang="en-GB" sz="1100" dirty="0">
                <a:latin typeface="EC Square Sans Pro" panose="020B0506040000020004" pitchFamily="34" charset="0"/>
              </a:rPr>
              <a:t>Trends in resistance to selected antimicrobials (</a:t>
            </a:r>
            <a:r>
              <a:rPr lang="en-GB" sz="1100" b="0" i="0" u="none" strike="noStrike" baseline="0" dirty="0">
                <a:solidFill>
                  <a:srgbClr val="000000"/>
                </a:solidFill>
                <a:latin typeface="EC Square Sans Pro" panose="020B0506040000020004" pitchFamily="34" charset="0"/>
              </a:rPr>
              <a:t>ampicillin, cefotaxime, ciprofloxacin and tetracycline),</a:t>
            </a:r>
            <a:r>
              <a:rPr lang="en-GB" sz="1100" dirty="0">
                <a:latin typeface="EC Square Sans Pro" panose="020B0506040000020004" pitchFamily="34" charset="0"/>
              </a:rPr>
              <a:t> in </a:t>
            </a:r>
            <a:r>
              <a:rPr lang="en-GB" sz="1100" i="1" dirty="0">
                <a:latin typeface="EC Square Sans Pro" panose="020B0506040000020004" pitchFamily="34" charset="0"/>
              </a:rPr>
              <a:t>E. coli </a:t>
            </a:r>
            <a:r>
              <a:rPr lang="en-GB" sz="1100" dirty="0">
                <a:latin typeface="EC Square Sans Pro" panose="020B0506040000020004" pitchFamily="34" charset="0"/>
              </a:rPr>
              <a:t>bacteria from broilers, 2009-2021</a:t>
            </a:r>
          </a:p>
          <a:p>
            <a:pPr algn="l"/>
            <a:r>
              <a:rPr lang="en-GB" sz="1100" b="0" i="0" u="none" strike="noStrike" baseline="0" dirty="0">
                <a:solidFill>
                  <a:srgbClr val="000000"/>
                </a:solidFill>
                <a:latin typeface="EC Square Sans Pro" panose="020B0506040000020004" pitchFamily="34" charset="0"/>
              </a:rPr>
              <a:t>In the 30 countries reporting data on bacteria samples from broilers, 68 samples reported decreasing trends and 20 samples reported increasing trends. </a:t>
            </a:r>
          </a:p>
          <a:p>
            <a:pPr algn="l"/>
            <a:r>
              <a:rPr lang="en-GB" sz="1100" b="0" i="0" u="none" strike="noStrike" baseline="0" dirty="0">
                <a:solidFill>
                  <a:srgbClr val="000000"/>
                </a:solidFill>
                <a:latin typeface="EC Square Sans Pro" panose="020B0506040000020004" pitchFamily="34" charset="0"/>
              </a:rPr>
              <a:t>- In 16 countries, only decreasing trends were observed. Notably, in Ireland, Italy, Latvia, the Netherlands and Spain, resistance has decreased for all four antimicrobials</a:t>
            </a:r>
          </a:p>
          <a:p>
            <a:pPr algn="l"/>
            <a:r>
              <a:rPr lang="en-GB" sz="1100" b="0" i="0" u="none" strike="noStrike" baseline="0" dirty="0">
                <a:solidFill>
                  <a:srgbClr val="000000"/>
                </a:solidFill>
                <a:latin typeface="EC Square Sans Pro" panose="020B0506040000020004" pitchFamily="34" charset="0"/>
              </a:rPr>
              <a:t>and in Croatia, Estonia, France, Lithuania and Portugal for three antimicrobials. </a:t>
            </a:r>
          </a:p>
          <a:p>
            <a:pPr marL="285750" indent="-285750" algn="l">
              <a:buFontTx/>
              <a:buChar char="-"/>
            </a:pPr>
            <a:r>
              <a:rPr lang="en-GB" sz="1100" b="0" i="0" u="none" strike="noStrike" baseline="0" dirty="0">
                <a:solidFill>
                  <a:srgbClr val="000000"/>
                </a:solidFill>
                <a:latin typeface="EC Square Sans Pro" panose="020B0506040000020004" pitchFamily="34" charset="0"/>
              </a:rPr>
              <a:t>In contrast, in three countries, only increasing trends were observed. </a:t>
            </a:r>
          </a:p>
          <a:p>
            <a:pPr marL="285750" indent="-285750" algn="l">
              <a:buFontTx/>
              <a:buChar char="-"/>
            </a:pPr>
            <a:r>
              <a:rPr lang="en-GB" sz="1100" b="0" i="0" u="none" strike="noStrike" baseline="0" dirty="0">
                <a:solidFill>
                  <a:srgbClr val="000000"/>
                </a:solidFill>
                <a:latin typeface="EC Square Sans Pro" panose="020B0506040000020004" pitchFamily="34" charset="0"/>
              </a:rPr>
              <a:t>The last square shape shows the summary accumulated trend for all reporting countries (including UK): </a:t>
            </a:r>
            <a:r>
              <a:rPr lang="en-GB" sz="1100" b="0" i="0" u="sng" strike="noStrike" baseline="0" dirty="0">
                <a:solidFill>
                  <a:srgbClr val="000000"/>
                </a:solidFill>
                <a:latin typeface="EC Square Sans Pro" panose="020B0506040000020004" pitchFamily="34" charset="0"/>
              </a:rPr>
              <a:t>resistance to all four antimicrobials has decreased with statistical significance.</a:t>
            </a:r>
            <a:endParaRPr lang="en-GB" sz="1100" u="sng"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n-GB" sz="1100" b="0" i="1" u="none" strike="noStrike" baseline="0" dirty="0">
                <a:solidFill>
                  <a:srgbClr val="818385"/>
                </a:solidFill>
                <a:latin typeface="EC Square Sans Pro" panose="020B0506040000020004" pitchFamily="34" charset="0"/>
              </a:rPr>
              <a:t>‘Tackling drug-resistant infections globally: Final report and recommendations’ - </a:t>
            </a:r>
            <a:r>
              <a:rPr lang="en-GB" sz="1100" b="1" i="0" u="none" strike="noStrike" baseline="0" dirty="0">
                <a:solidFill>
                  <a:srgbClr val="818385"/>
                </a:solidFill>
                <a:latin typeface="EC Square Sans Pro" panose="020B0506040000020004" pitchFamily="34" charset="0"/>
              </a:rPr>
              <a:t>THE REVIEW ON ANTIMICROBIAL RESISTANCE</a:t>
            </a:r>
          </a:p>
          <a:p>
            <a:pPr algn="l"/>
            <a:r>
              <a:rPr lang="en-GB" sz="1100" b="0" i="1" u="none" strike="noStrike" baseline="0" dirty="0">
                <a:solidFill>
                  <a:srgbClr val="818385"/>
                </a:solidFill>
                <a:latin typeface="EC Square Sans Pro" panose="020B0506040000020004" pitchFamily="34" charset="0"/>
              </a:rPr>
              <a:t>CHAIRED BY JIM O’NEILL – May 2016 - https://amr-review.org/sites/default/files/160525_Final%20paper_with%20cover.pdf </a:t>
            </a:r>
            <a:endParaRPr lang="en-GB" sz="1100" b="0" dirty="0">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Over the last two decades, the total consumption of antibiotics in humans increased modestly in OECD and EU/EEA and substantially across non-</a:t>
            </a:r>
          </a:p>
          <a:p>
            <a:pPr algn="l"/>
            <a:r>
              <a:rPr lang="en-GB" sz="1100" b="0" i="0" u="none" strike="noStrike" baseline="0" dirty="0">
                <a:latin typeface="EC Square Sans Pro" panose="020B0506040000020004" pitchFamily="34" charset="0"/>
              </a:rPr>
              <a:t>OECD G20 countries. </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 animal sector has been actively participating in the development and implementation of nearly all action plans developed by OECD, EU/EEA and G20 countries</a:t>
            </a:r>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Enhanced food handling practices and improving biosecurity in farms promise reductions in resistant infections.</a:t>
            </a:r>
          </a:p>
          <a:p>
            <a:pPr algn="l"/>
            <a:r>
              <a:rPr lang="en-GB" sz="1100" b="0" i="0" u="none" strike="noStrike" baseline="0" dirty="0">
                <a:latin typeface="EC Square Sans Pro" panose="020B0506040000020004" pitchFamily="34" charset="0"/>
              </a:rPr>
              <a:t>The benefits of enhancing farm biosecurity entirely offset implementation costs.</a:t>
            </a:r>
          </a:p>
          <a:p>
            <a:pPr algn="l"/>
            <a:endParaRPr lang="en-GB" sz="1100" b="0" i="0" u="none" strike="noStrike" baseline="0" dirty="0">
              <a:latin typeface="EC Square Sans Pro" panose="020B0506040000020004" pitchFamily="34" charset="0"/>
            </a:endParaRPr>
          </a:p>
          <a:p>
            <a:pPr algn="l"/>
            <a:r>
              <a:rPr lang="en-GB" sz="1600" b="0" i="0" dirty="0">
                <a:solidFill>
                  <a:srgbClr val="444444"/>
                </a:solidFill>
                <a:effectLst/>
                <a:latin typeface="Raleway" pitchFamily="2" charset="0"/>
              </a:rPr>
              <a:t>By 2050, the United Nations, based on the Jim O’Neil’s report, estimates that up to 10 million deaths per year could be caused by superbugs and associated forms of antimicrobial resistance. </a:t>
            </a:r>
          </a:p>
          <a:p>
            <a:pPr algn="l"/>
            <a:endParaRPr lang="en-GB" sz="1600" b="0" i="0" u="none" strike="noStrike" baseline="0" dirty="0">
              <a:solidFill>
                <a:srgbClr val="444444"/>
              </a:solidFill>
              <a:effectLst/>
              <a:latin typeface="Raleway" pitchFamily="2" charset="0"/>
            </a:endParaRPr>
          </a:p>
          <a:p>
            <a:pPr algn="l"/>
            <a:r>
              <a:rPr lang="en-GB" sz="1600" b="0" i="0" u="none" strike="noStrike" baseline="0" dirty="0">
                <a:solidFill>
                  <a:srgbClr val="444444"/>
                </a:solidFill>
                <a:effectLst/>
                <a:latin typeface="Raleway" pitchFamily="2" charset="0"/>
              </a:rPr>
              <a:t>The graphic shows the </a:t>
            </a:r>
            <a:r>
              <a:rPr lang="en-GB" sz="1600" b="0" i="0" kern="1200" dirty="0">
                <a:solidFill>
                  <a:srgbClr val="444444"/>
                </a:solidFill>
                <a:effectLst/>
                <a:latin typeface="Raleway" pitchFamily="2" charset="0"/>
                <a:ea typeface="+mn-ea"/>
                <a:cs typeface="+mn-cs"/>
              </a:rPr>
              <a:t>predicted mortality from AMR compared with common causes of current deaths, and its estimates in deaths in the year 2050. </a:t>
            </a:r>
          </a:p>
          <a:p>
            <a:pPr algn="l"/>
            <a:r>
              <a:rPr lang="en-GB" sz="1600" b="0" i="0" kern="1200" dirty="0">
                <a:solidFill>
                  <a:srgbClr val="444444"/>
                </a:solidFill>
                <a:effectLst/>
                <a:latin typeface="Raleway" pitchFamily="2" charset="0"/>
                <a:ea typeface="+mn-ea"/>
                <a:cs typeface="+mn-cs"/>
              </a:rPr>
              <a:t>The data of the different causes of current deaths are taken from the different sources: </a:t>
            </a:r>
          </a:p>
          <a:p>
            <a:pPr marL="171450" indent="-171450" algn="l">
              <a:buFont typeface="Arial" panose="020B0604020202020204" pitchFamily="34" charset="0"/>
              <a:buChar char="•"/>
            </a:pPr>
            <a:r>
              <a:rPr lang="pt-BR" sz="1100" b="0" i="0" u="none" strike="noStrike" baseline="0" dirty="0">
                <a:solidFill>
                  <a:srgbClr val="3C4982"/>
                </a:solidFill>
                <a:latin typeface="EC Square Sans Pro" panose="020B0506040000020004" pitchFamily="34" charset="0"/>
              </a:rPr>
              <a:t>Diabetes: www.whi.int/mediacentre/factsheets/fs312/en/ </a:t>
            </a:r>
            <a:r>
              <a:rPr lang="pt-BR" sz="1100" b="0" i="0" u="none" strike="noStrike" baseline="0" dirty="0" err="1">
                <a:solidFill>
                  <a:srgbClr val="3C4982"/>
                </a:solidFill>
                <a:latin typeface="EC Square Sans Pro" panose="020B0506040000020004" pitchFamily="34" charset="0"/>
              </a:rPr>
              <a:t>Cancer</a:t>
            </a:r>
            <a:r>
              <a:rPr lang="pt-BR" sz="1100" b="0" i="0" u="none" strike="noStrike" baseline="0" dirty="0">
                <a:solidFill>
                  <a:srgbClr val="3C4982"/>
                </a:solidFill>
                <a:latin typeface="EC Square Sans Pro" panose="020B0506040000020004" pitchFamily="34" charset="0"/>
              </a:rPr>
              <a:t>: www.whi.int/mediacentre/factsheets/fs297/en/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Cholera: www.whi.int/mediacentre/factsheets/fs107/en/ Diarrhoeal disease: www.sciencedirect.com/science/article/pii/So140673612617280</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Measles: www.sciencedirect.com/science/article/pii/So140673612617280 Road traffic accidents: www.whi.int/mediacentre/factsheets/fs358/en/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Tetanus: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solidFill>
                  <a:srgbClr val="3C4982"/>
                </a:solidFill>
                <a:latin typeface="EC Square Sans Pro" panose="020B0506040000020004" pitchFamily="34" charset="0"/>
              </a:rPr>
              <a:t>Actually, Antimicrobial Resistance is </a:t>
            </a:r>
            <a:r>
              <a:rPr lang="en-GB" sz="1100" b="0" i="0" u="none" strike="noStrike" baseline="0" dirty="0">
                <a:solidFill>
                  <a:srgbClr val="3C4982"/>
                </a:solidFill>
                <a:highlight>
                  <a:srgbClr val="FFFF00"/>
                </a:highlight>
                <a:latin typeface="EC Square Sans Pro" panose="020B0506040000020004" pitchFamily="34" charset="0"/>
              </a:rPr>
              <a:t>having </a:t>
            </a:r>
            <a:r>
              <a:rPr lang="en-GB" sz="1100" b="0" i="0" u="none" strike="noStrike" baseline="0" dirty="0">
                <a:solidFill>
                  <a:srgbClr val="3C4982"/>
                </a:solidFill>
                <a:latin typeface="EC Square Sans Pro" panose="020B0506040000020004" pitchFamily="34" charset="0"/>
              </a:rPr>
              <a:t>a huge impact on the healthcare systems in Europe, around 1.1 € billion per year, according to data from the </a:t>
            </a:r>
            <a:r>
              <a:rPr lang="en-GB" sz="1600" b="0" i="0" dirty="0">
                <a:solidFill>
                  <a:srgbClr val="4D5156"/>
                </a:solidFill>
                <a:effectLst/>
                <a:latin typeface="arial" panose="020B0604020202020204" pitchFamily="34" charset="0"/>
              </a:rPr>
              <a:t>Organisation for Economic Co-operation and Development </a:t>
            </a:r>
            <a:r>
              <a:rPr lang="en-GB" sz="1600" b="0" i="0" u="none" strike="noStrike" baseline="0" dirty="0">
                <a:solidFill>
                  <a:srgbClr val="3C4982"/>
                </a:solidFill>
                <a:latin typeface="EC Square Sans Pro" panose="020B0506040000020004" pitchFamily="34" charset="0"/>
              </a:rPr>
              <a:t>(OECD)</a:t>
            </a:r>
            <a:r>
              <a:rPr lang="en-GB" sz="1600" b="0" i="0" dirty="0">
                <a:solidFill>
                  <a:srgbClr val="4D5156"/>
                </a:solidFill>
                <a:effectLst/>
                <a:latin typeface="arial" panose="020B0604020202020204" pitchFamily="34" charset="0"/>
              </a:rPr>
              <a:t>.</a:t>
            </a:r>
          </a:p>
          <a:p>
            <a:pPr algn="l"/>
            <a:r>
              <a:rPr lang="en-GB" sz="1100" b="0" i="0" dirty="0">
                <a:solidFill>
                  <a:srgbClr val="3F4A52"/>
                </a:solidFill>
                <a:effectLst/>
                <a:latin typeface="EC Square Sans Pro" panose="020B0506040000020004" pitchFamily="34" charset="0"/>
              </a:rPr>
              <a:t>When an infection does not respond to a first-line antimicrobial treatment </a:t>
            </a:r>
            <a:r>
              <a:rPr lang="en-GB" sz="1800" b="0" i="0" u="none" strike="noStrike" dirty="0">
                <a:solidFill>
                  <a:srgbClr val="3F4A52"/>
                </a:solidFill>
                <a:effectLst/>
                <a:latin typeface="EC Square Sans Pro" panose="020B0506040000020004" pitchFamily="34" charset="0"/>
              </a:rPr>
              <a:t>("First-line treatment is the first recommended treatment option"), </a:t>
            </a:r>
            <a:r>
              <a:rPr lang="en-GB" sz="1100" b="0" i="0" dirty="0">
                <a:solidFill>
                  <a:srgbClr val="3F4A52"/>
                </a:solidFill>
                <a:effectLst/>
                <a:latin typeface="EC Square Sans Pro" panose="020B0506040000020004" pitchFamily="34" charset="0"/>
              </a:rPr>
              <a:t>healthcare professionals turn to </a:t>
            </a:r>
            <a:r>
              <a:rPr lang="en-GB" sz="1100" b="1" i="0" dirty="0">
                <a:solidFill>
                  <a:srgbClr val="3F4A52"/>
                </a:solidFill>
                <a:effectLst/>
                <a:latin typeface="EC Square Sans Pro" panose="020B0506040000020004" pitchFamily="34" charset="0"/>
              </a:rPr>
              <a:t>more expensive</a:t>
            </a:r>
            <a:r>
              <a:rPr lang="en-GB" sz="1100" b="0" i="0" dirty="0">
                <a:solidFill>
                  <a:srgbClr val="3F4A52"/>
                </a:solidFill>
                <a:effectLst/>
                <a:latin typeface="EC Square Sans Pro" panose="020B0506040000020004" pitchFamily="34" charset="0"/>
              </a:rPr>
              <a:t> </a:t>
            </a:r>
            <a:r>
              <a:rPr lang="en-GB" sz="1100" b="1" i="0" dirty="0">
                <a:solidFill>
                  <a:srgbClr val="3F4A52"/>
                </a:solidFill>
                <a:effectLst/>
                <a:latin typeface="EC Square Sans Pro" panose="020B0506040000020004" pitchFamily="34" charset="0"/>
              </a:rPr>
              <a:t>alternatives</a:t>
            </a:r>
            <a:r>
              <a:rPr lang="en-GB" sz="1100" b="0" i="0" dirty="0">
                <a:solidFill>
                  <a:srgbClr val="3F4A52"/>
                </a:solidFill>
                <a:effectLst/>
                <a:latin typeface="EC Square Sans Pro" panose="020B0506040000020004" pitchFamily="34" charset="0"/>
              </a:rPr>
              <a:t>, such as second-and third-line drugs (the last treatment options available). Complications or the longer duration of a disease or treatment sometimes require </a:t>
            </a:r>
            <a:r>
              <a:rPr lang="en-GB" sz="1100" b="1" i="0" dirty="0">
                <a:solidFill>
                  <a:srgbClr val="3F4A52"/>
                </a:solidFill>
                <a:effectLst/>
                <a:latin typeface="EC Square Sans Pro" panose="020B0506040000020004" pitchFamily="34" charset="0"/>
              </a:rPr>
              <a:t>longer hospital stays</a:t>
            </a:r>
            <a:r>
              <a:rPr lang="en-GB" sz="1100" b="0" i="0" dirty="0">
                <a:solidFill>
                  <a:srgbClr val="3F4A52"/>
                </a:solidFill>
                <a:effectLst/>
                <a:latin typeface="EC Square Sans Pro" panose="020B0506040000020004" pitchFamily="34" charset="0"/>
              </a:rPr>
              <a:t>, with the corresponding costs.</a:t>
            </a:r>
          </a:p>
          <a:p>
            <a:pPr algn="l"/>
            <a:r>
              <a:rPr lang="en-GB" sz="1100" b="0" i="1" dirty="0">
                <a:solidFill>
                  <a:srgbClr val="000000"/>
                </a:solidFill>
                <a:effectLst/>
                <a:latin typeface="EC Square Sans Pro" panose="020B0506040000020004" pitchFamily="34" charset="0"/>
              </a:rPr>
              <a:t>Source:</a:t>
            </a:r>
            <a:r>
              <a:rPr lang="en-GB" sz="1100" b="0" i="0" dirty="0">
                <a:solidFill>
                  <a:srgbClr val="000000"/>
                </a:solidFill>
                <a:effectLst/>
                <a:latin typeface="EC Square Sans Pro" panose="020B0506040000020004" pitchFamily="34" charset="0"/>
              </a:rPr>
              <a:t> OECD (2018), </a:t>
            </a:r>
            <a:r>
              <a:rPr lang="en-GB" sz="1100" b="0" i="1" dirty="0">
                <a:solidFill>
                  <a:srgbClr val="000000"/>
                </a:solidFill>
                <a:effectLst/>
                <a:latin typeface="EC Square Sans Pro" panose="020B0506040000020004" pitchFamily="34" charset="0"/>
              </a:rPr>
              <a:t>Stemming the Superbug Tide: Just A Few Dollars More</a:t>
            </a:r>
            <a:r>
              <a:rPr lang="en-GB" sz="1100" b="0" i="0" dirty="0">
                <a:solidFill>
                  <a:srgbClr val="000000"/>
                </a:solidFill>
                <a:effectLst/>
                <a:latin typeface="EC Square Sans Pro" panose="020B0506040000020004" pitchFamily="34" charset="0"/>
              </a:rPr>
              <a:t>, OECD Health Policy Studies, OECD Publishing, Paris, </a:t>
            </a:r>
            <a:r>
              <a:rPr lang="en-GB" sz="1100" b="0" i="0" dirty="0">
                <a:solidFill>
                  <a:srgbClr val="000000"/>
                </a:solidFill>
                <a:effectLst/>
                <a:latin typeface="EC Square Sans Pro" panose="020B0506040000020004" pitchFamily="34" charset="0"/>
                <a:hlinkClick r:id="rId3"/>
              </a:rPr>
              <a:t>https://doi.org/10.1787/9789264307599-en</a:t>
            </a:r>
            <a:r>
              <a:rPr lang="en-GB"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algn="l"/>
            <a:r>
              <a:rPr lang="en-GB" sz="1100" b="0" i="0" dirty="0">
                <a:solidFill>
                  <a:srgbClr val="000000"/>
                </a:solidFill>
                <a:effectLst/>
                <a:latin typeface="EC Square Sans Pro" panose="020B0506040000020004" pitchFamily="34" charset="0"/>
              </a:rPr>
              <a:t>In 2023, a new report “</a:t>
            </a:r>
            <a:r>
              <a:rPr lang="en-US" sz="1100" b="0" i="0" dirty="0">
                <a:solidFill>
                  <a:srgbClr val="000000"/>
                </a:solidFill>
                <a:effectLst/>
                <a:latin typeface="EC Square Sans Pro" panose="020B0506040000020004" pitchFamily="34" charset="0"/>
              </a:rPr>
              <a:t>Embracing a One Health Framework to Fight Antimicrobial Resistance” from the OECD</a:t>
            </a:r>
            <a:r>
              <a:rPr lang="en-GB" sz="1100" b="0" i="0" dirty="0">
                <a:solidFill>
                  <a:srgbClr val="000000"/>
                </a:solidFill>
                <a:effectLst/>
                <a:latin typeface="EC Square Sans Pro" panose="020B0506040000020004" pitchFamily="34" charset="0"/>
              </a:rPr>
              <a:t> came out calculating the economic damage of AMR in OECD countries and the EU.  They not only look at healthcare but also productivity loss costs. They estimate the economic impact much higher in the EU, from 7 to 12 billion per year, depending on the scenario used. </a:t>
            </a:r>
          </a:p>
          <a:p>
            <a:pPr algn="l"/>
            <a:r>
              <a:rPr lang="en-GB" sz="1100" b="0" i="0" dirty="0">
                <a:solidFill>
                  <a:srgbClr val="000000"/>
                </a:solidFill>
                <a:effectLst/>
                <a:latin typeface="EC Square Sans Pro" panose="020B0506040000020004" pitchFamily="34" charset="0"/>
              </a:rPr>
              <a:t>https://www.oecd.org/en/publications/embracing-a-one-health-framework-to-fight-antimicrobial-resistance_ce44c755-en.html</a:t>
            </a:r>
          </a:p>
          <a:p>
            <a:pPr algn="l"/>
            <a:endParaRPr lang="en-GB" sz="1100" b="0" i="0" dirty="0">
              <a:solidFill>
                <a:srgbClr val="000000"/>
              </a:solidFill>
              <a:effectLst/>
              <a:latin typeface="EC Square Sans Pro" panose="020B0506040000020004" pitchFamily="34" charset="0"/>
            </a:endParaRP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Antimicrobial resistance (AMR) is the ability of micro-organisms to survive or grow despite antimicrobial agent that normally inhibits or kills that </a:t>
            </a:r>
            <a:r>
              <a:rPr lang="en-GB" sz="1100" dirty="0">
                <a:solidFill>
                  <a:srgbClr val="404040"/>
                </a:solidFill>
                <a:latin typeface="arial" panose="020B0604020202020204" pitchFamily="34" charset="0"/>
              </a:rPr>
              <a:t>micro-organism. </a:t>
            </a:r>
          </a:p>
          <a:p>
            <a:pPr algn="l"/>
            <a:r>
              <a:rPr lang="en-GB" sz="1100" dirty="0">
                <a:solidFill>
                  <a:srgbClr val="404040"/>
                </a:solidFill>
                <a:latin typeface="arial" panose="020B0604020202020204" pitchFamily="34" charset="0"/>
              </a:rPr>
              <a:t>It is the consequence of a natural selection and genetics. </a:t>
            </a:r>
            <a:r>
              <a:rPr lang="en-GB" sz="1100" b="0" i="0" dirty="0">
                <a:solidFill>
                  <a:srgbClr val="1F1F1F"/>
                </a:solidFill>
                <a:effectLst/>
                <a:latin typeface="Google Sans"/>
              </a:rPr>
              <a:t>Antibiotic resistance occurs too when bacteria change to protect themselves from an antibiotic. </a:t>
            </a:r>
          </a:p>
          <a:p>
            <a:pPr algn="l"/>
            <a:r>
              <a:rPr lang="en-GB" sz="1100" dirty="0">
                <a:solidFill>
                  <a:srgbClr val="404040"/>
                </a:solidFill>
                <a:latin typeface="arial" panose="020B0604020202020204" pitchFamily="34" charset="0"/>
              </a:rPr>
              <a:t>And additional human drivers promote resistance development such as: </a:t>
            </a:r>
          </a:p>
          <a:p>
            <a:pPr marL="285750" indent="-285750" algn="l">
              <a:buFont typeface="Arial" panose="020B0604020202020204" pitchFamily="34" charset="0"/>
              <a:buChar char="•"/>
            </a:pPr>
            <a:r>
              <a:rPr lang="en-GB" sz="1100" dirty="0">
                <a:solidFill>
                  <a:srgbClr val="404040"/>
                </a:solidFill>
                <a:latin typeface="arial" panose="020B0604020202020204" pitchFamily="34" charset="0"/>
              </a:rPr>
              <a:t>Inappropriate use: </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Overuse: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sharing antibiotics</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without the need for that</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for viral infections and inflammation</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Misuse: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antimicrobials as animal growth promoters on farms or in aquaculture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not completing the course or taking an insufficient dose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taking antibiotics for the wrong indications such as viral infection and inflammation</a:t>
            </a:r>
          </a:p>
          <a:p>
            <a:pPr algn="l"/>
            <a:endParaRPr lang="en-GB" sz="1100" dirty="0">
              <a:solidFill>
                <a:srgbClr val="404040"/>
              </a:solidFill>
              <a:latin typeface="arial" panose="020B0604020202020204" pitchFamily="34" charset="0"/>
            </a:endParaRPr>
          </a:p>
          <a:p>
            <a:pPr algn="l"/>
            <a:r>
              <a:rPr lang="en-GB" sz="1100" b="0" i="0" u="none" strike="noStrike" baseline="0" dirty="0">
                <a:latin typeface="ECSquareSansPro-Regular"/>
              </a:rPr>
              <a:t>Over time, this makes antimicrobials less effective and ultimately useless in human and </a:t>
            </a:r>
            <a:r>
              <a:rPr lang="en-GB" sz="1100" b="0" i="0" u="none" strike="noStrike" baseline="0" dirty="0">
                <a:solidFill>
                  <a:srgbClr val="FFFFFF"/>
                </a:solidFill>
                <a:latin typeface="ECSquareSansPro-Regular"/>
              </a:rPr>
              <a:t>veterinary medicine.</a:t>
            </a:r>
            <a:endParaRPr lang="en-GB" sz="1100" b="0" i="0" u="none" strike="noStrike" baseline="0" dirty="0">
              <a:latin typeface="ArialMT"/>
            </a:endParaRPr>
          </a:p>
          <a:p>
            <a:r>
              <a:rPr lang="en-GB" sz="1100" b="0" i="0" dirty="0">
                <a:solidFill>
                  <a:srgbClr val="1F1F1F"/>
                </a:solidFill>
                <a:effectLst/>
                <a:latin typeface="Google Sans"/>
              </a:rPr>
              <a:t>All bacteria spread through air, water, soil, food or living vectors. </a:t>
            </a:r>
          </a:p>
          <a:p>
            <a:r>
              <a:rPr lang="en-GB" sz="1100" b="0" i="0" dirty="0">
                <a:solidFill>
                  <a:srgbClr val="1F1F1F"/>
                </a:solidFill>
                <a:effectLst/>
                <a:latin typeface="Google Sans"/>
              </a:rPr>
              <a:t>Next slide illustrates the various directions of spread.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0" u="none" strike="noStrike" baseline="0" dirty="0">
                <a:latin typeface="EC Square Sans Pro" panose="020B0506040000020004" pitchFamily="34" charset="0"/>
              </a:rPr>
              <a:t>The One Health concept recognises that human health is tightly connected to the health of animals and the environment, i.e. that animal feed, human food, animal and</a:t>
            </a:r>
          </a:p>
          <a:p>
            <a:pPr algn="l"/>
            <a:r>
              <a:rPr lang="en-GB" sz="1100" b="0" i="0" u="none" strike="noStrike" baseline="0" dirty="0">
                <a:latin typeface="EC Square Sans Pro" panose="020B0506040000020004" pitchFamily="34" charset="0"/>
              </a:rPr>
              <a:t>human health, and environmental contamination are closely linked. </a:t>
            </a:r>
          </a:p>
          <a:p>
            <a:pPr algn="l"/>
            <a:endParaRPr lang="en-GB" sz="1100" b="0" i="0" u="none" strike="noStrike" baseline="0" dirty="0">
              <a:solidFill>
                <a:srgbClr val="404040"/>
              </a:solidFill>
              <a:effectLst/>
              <a:latin typeface="EC Square Sans Pro" panose="020B0506040000020004" pitchFamily="34" charset="0"/>
            </a:endParaRPr>
          </a:p>
          <a:p>
            <a:r>
              <a:rPr lang="en-GB" sz="1100" b="0" i="0" dirty="0">
                <a:solidFill>
                  <a:srgbClr val="1C1D1E"/>
                </a:solidFill>
                <a:effectLst/>
                <a:latin typeface="EC Square Sans Pro" panose="020B0506040000020004" pitchFamily="34" charset="0"/>
              </a:rPr>
              <a:t>This reflects the European Commission's 'One Health' approach to AMR, by addressing the human and veterinary sectors together in a holistic and coordinated approach</a:t>
            </a:r>
          </a:p>
          <a:p>
            <a:endParaRPr lang="en-GB" sz="1100" b="0" i="0" dirty="0">
              <a:solidFill>
                <a:srgbClr val="1C1D1E"/>
              </a:solidFill>
              <a:effectLst/>
              <a:latin typeface="EC Square Sans Pro" panose="020B0506040000020004" pitchFamily="34" charset="0"/>
            </a:endParaRPr>
          </a:p>
          <a:p>
            <a:r>
              <a:rPr lang="en-GB" sz="1100" b="0" i="0" dirty="0">
                <a:solidFill>
                  <a:srgbClr val="202122"/>
                </a:solidFill>
                <a:effectLst/>
                <a:latin typeface="EC Square Sans Pro" panose="020B0506040000020004" pitchFamily="34" charset="0"/>
              </a:rPr>
              <a:t>Increased antibiotic use is a matter </a:t>
            </a:r>
            <a:r>
              <a:rPr lang="en-GB" sz="1100" b="0" i="0" kern="1200" dirty="0">
                <a:solidFill>
                  <a:srgbClr val="202122"/>
                </a:solidFill>
                <a:effectLst/>
                <a:latin typeface="EC Square Sans Pro" panose="020B0506040000020004" pitchFamily="34" charset="0"/>
              </a:rPr>
              <a:t>of concern as </a:t>
            </a:r>
            <a:r>
              <a:rPr lang="en-GB" sz="1100" b="0" i="0" kern="1200" dirty="0">
                <a:solidFill>
                  <a:srgbClr val="202122"/>
                </a:solidFill>
                <a:effectLst/>
                <a:latin typeface="EC Square Sans Pro" panose="020B0506040000020004" pitchFamily="34" charset="0"/>
                <a:hlinkClick r:id="rId3" tooltip="Antibiotic resistance">
                  <a:extLst>
                    <a:ext uri="{A12FA001-AC4F-418D-AE19-62706E023703}">
                      <ahyp:hlinkClr xmlns:ahyp="http://schemas.microsoft.com/office/drawing/2018/hyperlinkcolor" val="tx"/>
                    </a:ext>
                  </a:extLst>
                </a:hlinkClick>
              </a:rPr>
              <a:t>antibiotic resistance</a:t>
            </a:r>
            <a:r>
              <a:rPr lang="en-GB" sz="1100" b="0" i="0" kern="1200" dirty="0">
                <a:solidFill>
                  <a:srgbClr val="202122"/>
                </a:solidFill>
                <a:effectLst/>
                <a:latin typeface="EC Square Sans Pro" panose="020B0506040000020004" pitchFamily="34" charset="0"/>
              </a:rPr>
              <a:t> is considered to be a serious threat to human and animal health and welfare in the future, and growing levels of antibiotics or antibiotic-resistant bacteria in the environment could increase the </a:t>
            </a:r>
            <a:r>
              <a:rPr lang="en-GB" sz="1100" b="0" i="0" dirty="0">
                <a:solidFill>
                  <a:srgbClr val="202122"/>
                </a:solidFill>
                <a:effectLst/>
                <a:latin typeface="EC Square Sans Pro" panose="020B0506040000020004" pitchFamily="34" charset="0"/>
              </a:rPr>
              <a:t>numbers of drug-resistant infections in both.</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02122"/>
                </a:solidFill>
                <a:effectLst/>
                <a:latin typeface="EC Square Sans Pro" panose="020B0506040000020004" pitchFamily="34" charset="0"/>
              </a:rPr>
              <a:t>The wording of the graphic focuses on antimicrobial consumption in food-producing animals. But </a:t>
            </a:r>
            <a:r>
              <a:rPr lang="en-GB" sz="1800" dirty="0">
                <a:solidFill>
                  <a:srgbClr val="000000"/>
                </a:solidFill>
                <a:latin typeface="Adobe Clean DC"/>
              </a:rPr>
              <a:t>in principle, it is not limited to food-producing animals only despite the fact we're talking to farmers and food-producing animal vets. </a:t>
            </a:r>
            <a:endParaRPr lang="en-GB" sz="1800" dirty="0">
              <a:solidFill>
                <a:prstClr val="black"/>
              </a:solidFill>
              <a:latin typeface="Adobe Clean DC"/>
            </a:endParaRP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3F4A52"/>
                </a:solidFill>
                <a:effectLst/>
                <a:latin typeface="Open Sans" panose="020B0606030504020204" pitchFamily="34" charset="0"/>
              </a:rPr>
              <a:t>In 2020, over </a:t>
            </a:r>
            <a:r>
              <a:rPr lang="en-GB" sz="1100" b="1" i="0" dirty="0">
                <a:solidFill>
                  <a:srgbClr val="3F4A52"/>
                </a:solidFill>
                <a:effectLst/>
                <a:latin typeface="Open Sans" panose="020B0606030504020204" pitchFamily="34" charset="0"/>
              </a:rPr>
              <a:t>800 000</a:t>
            </a:r>
            <a:r>
              <a:rPr lang="en-GB" sz="1100" b="0" i="0" dirty="0">
                <a:solidFill>
                  <a:srgbClr val="3F4A52"/>
                </a:solidFill>
                <a:effectLst/>
                <a:latin typeface="Open Sans" panose="020B0606030504020204" pitchFamily="34" charset="0"/>
              </a:rPr>
              <a:t> people were </a:t>
            </a:r>
            <a:r>
              <a:rPr lang="en-GB" sz="1100" b="1" i="0" dirty="0">
                <a:solidFill>
                  <a:srgbClr val="3F4A52"/>
                </a:solidFill>
                <a:effectLst/>
                <a:latin typeface="Open Sans" panose="020B0606030504020204" pitchFamily="34" charset="0"/>
              </a:rPr>
              <a:t>infected</a:t>
            </a:r>
            <a:r>
              <a:rPr lang="en-GB" sz="1100" b="0" i="0" dirty="0">
                <a:solidFill>
                  <a:srgbClr val="3F4A52"/>
                </a:solidFill>
                <a:effectLst/>
                <a:latin typeface="Open Sans" panose="020B0606030504020204" pitchFamily="34" charset="0"/>
              </a:rPr>
              <a:t> by antibiotic-resistant bacteria in Europe. The resultant diseases included pneumonia and bloodstream and intra-abdominal infections. (Source: ECDC European Centre for Disease Prevention and Control).</a:t>
            </a:r>
          </a:p>
          <a:p>
            <a:endParaRPr lang="es-ES" sz="1100" dirty="0"/>
          </a:p>
          <a:p>
            <a:r>
              <a:rPr lang="en-GB" sz="1100" b="0" i="0" dirty="0">
                <a:solidFill>
                  <a:srgbClr val="333333"/>
                </a:solidFill>
                <a:effectLst/>
                <a:latin typeface="Roboto" panose="02000000000000000000" pitchFamily="2" charset="0"/>
              </a:rPr>
              <a:t>Overall in the EU/EEA, AMR percentages for the bacterial species–antimicrobial group combinations under surveillance continue to be high:</a:t>
            </a:r>
          </a:p>
          <a:p>
            <a:pPr marL="171450" indent="-171450">
              <a:buFontTx/>
              <a:buChar char="-"/>
            </a:pPr>
            <a:r>
              <a:rPr lang="en-GB" sz="1100" b="0" i="0" dirty="0">
                <a:solidFill>
                  <a:srgbClr val="333333"/>
                </a:solidFill>
                <a:effectLst/>
                <a:latin typeface="Roboto" panose="02000000000000000000" pitchFamily="2" charset="0"/>
              </a:rPr>
              <a:t>carbapenem resistance in </a:t>
            </a:r>
            <a:r>
              <a:rPr lang="en-GB" sz="1100" b="0" i="1" dirty="0">
                <a:solidFill>
                  <a:srgbClr val="333333"/>
                </a:solidFill>
                <a:effectLst/>
                <a:latin typeface="Roboto" panose="02000000000000000000" pitchFamily="2" charset="0"/>
              </a:rPr>
              <a:t>Escherichia coli</a:t>
            </a:r>
            <a:r>
              <a:rPr lang="en-GB" sz="1100" b="0" i="0" dirty="0">
                <a:solidFill>
                  <a:srgbClr val="333333"/>
                </a:solidFill>
                <a:effectLst/>
                <a:latin typeface="Roboto" panose="02000000000000000000" pitchFamily="2" charset="0"/>
              </a:rPr>
              <a:t> and </a:t>
            </a:r>
            <a:r>
              <a:rPr lang="en-GB" sz="1100" b="0" i="1" dirty="0">
                <a:solidFill>
                  <a:srgbClr val="333333"/>
                </a:solidFill>
                <a:effectLst/>
                <a:latin typeface="Roboto" panose="02000000000000000000" pitchFamily="2" charset="0"/>
              </a:rPr>
              <a:t>Klebsiella pneumoniae </a:t>
            </a: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K. pneumoniae</a:t>
            </a:r>
            <a:r>
              <a:rPr lang="en-GB" sz="1100" b="0" i="0" dirty="0">
                <a:solidFill>
                  <a:srgbClr val="333333"/>
                </a:solidFill>
                <a:effectLst/>
                <a:latin typeface="Roboto" panose="02000000000000000000" pitchFamily="2" charset="0"/>
              </a:rPr>
              <a:t>),</a:t>
            </a:r>
          </a:p>
          <a:p>
            <a:pPr marL="171450" indent="-171450">
              <a:buFontTx/>
              <a:buChar char="-"/>
            </a:pPr>
            <a:r>
              <a:rPr lang="en-GB" sz="1100" b="0" i="0" dirty="0">
                <a:solidFill>
                  <a:srgbClr val="333333"/>
                </a:solidFill>
                <a:effectLst/>
                <a:latin typeface="Roboto" panose="02000000000000000000" pitchFamily="2" charset="0"/>
              </a:rPr>
              <a:t>vancomycin resistance in </a:t>
            </a:r>
            <a:r>
              <a:rPr lang="en-GB" sz="1100" b="0" i="1" dirty="0">
                <a:solidFill>
                  <a:srgbClr val="333333"/>
                </a:solidFill>
                <a:effectLst/>
                <a:latin typeface="Roboto" panose="02000000000000000000" pitchFamily="2" charset="0"/>
              </a:rPr>
              <a:t>Enterococcus faecium</a:t>
            </a:r>
            <a:r>
              <a:rPr lang="en-GB" sz="1100" b="0" i="0" dirty="0">
                <a:solidFill>
                  <a:srgbClr val="333333"/>
                </a:solidFill>
                <a:effectLst/>
                <a:latin typeface="Roboto" panose="02000000000000000000" pitchFamily="2" charset="0"/>
              </a:rPr>
              <a:t> showing a significant increase during 2016–2020. </a:t>
            </a:r>
          </a:p>
          <a:p>
            <a:pPr marL="171450" indent="-171450">
              <a:buFontTx/>
              <a:buChar char="-"/>
            </a:pPr>
            <a:r>
              <a:rPr lang="en-GB" sz="1100" b="0" i="0" dirty="0">
                <a:solidFill>
                  <a:srgbClr val="333333"/>
                </a:solidFill>
                <a:effectLst/>
                <a:latin typeface="Roboto" panose="02000000000000000000" pitchFamily="2" charset="0"/>
              </a:rPr>
              <a:t>High percentages of resistance to third-generation cephalosporins and carbapenems in </a:t>
            </a:r>
            <a:r>
              <a:rPr lang="en-GB" sz="1100" b="0" i="1" dirty="0">
                <a:solidFill>
                  <a:srgbClr val="333333"/>
                </a:solidFill>
                <a:effectLst/>
                <a:latin typeface="Roboto" panose="02000000000000000000" pitchFamily="2" charset="0"/>
              </a:rPr>
              <a:t>K.  Pneumoniae</a:t>
            </a:r>
            <a:endParaRPr lang="en-GB" sz="1100" b="0" i="0" dirty="0">
              <a:solidFill>
                <a:srgbClr val="333333"/>
              </a:solidFill>
              <a:effectLst/>
              <a:latin typeface="Roboto" panose="02000000000000000000" pitchFamily="2" charset="0"/>
            </a:endParaRPr>
          </a:p>
          <a:p>
            <a:pPr marL="171450" indent="-171450">
              <a:buFontTx/>
              <a:buChar char="-"/>
            </a:pPr>
            <a:r>
              <a:rPr lang="en-GB" sz="1100" b="0" i="0" dirty="0">
                <a:solidFill>
                  <a:srgbClr val="333333"/>
                </a:solidFill>
                <a:effectLst/>
                <a:latin typeface="Roboto" panose="02000000000000000000" pitchFamily="2" charset="0"/>
              </a:rPr>
              <a:t>high percentages of carbapenem-resistant </a:t>
            </a:r>
            <a:r>
              <a:rPr lang="en-GB" sz="1100" b="0" i="1" dirty="0">
                <a:solidFill>
                  <a:srgbClr val="333333"/>
                </a:solidFill>
                <a:effectLst/>
                <a:latin typeface="Roboto" panose="02000000000000000000" pitchFamily="2" charset="0"/>
              </a:rPr>
              <a:t>Acinetobacter </a:t>
            </a:r>
            <a:r>
              <a:rPr lang="en-GB" sz="1100" b="0" i="0" dirty="0">
                <a:solidFill>
                  <a:srgbClr val="333333"/>
                </a:solidFill>
                <a:effectLst/>
                <a:latin typeface="Roboto" panose="02000000000000000000" pitchFamily="2" charset="0"/>
              </a:rPr>
              <a:t>species and </a:t>
            </a:r>
            <a:r>
              <a:rPr lang="en-GB" sz="1100" b="0" i="1" dirty="0">
                <a:solidFill>
                  <a:srgbClr val="333333"/>
                </a:solidFill>
                <a:effectLst/>
                <a:latin typeface="Roboto" panose="02000000000000000000" pitchFamily="2" charset="0"/>
              </a:rPr>
              <a:t>Pseudomonas aeruginosa</a:t>
            </a: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Source</a:t>
            </a:r>
            <a:r>
              <a:rPr lang="en-GB" sz="1100" b="0" i="0" dirty="0">
                <a:solidFill>
                  <a:srgbClr val="333333"/>
                </a:solidFill>
                <a:effectLst/>
                <a:latin typeface="Roboto" panose="02000000000000000000" pitchFamily="2" charset="0"/>
              </a:rPr>
              <a:t>: Antimicrobial resistance surveillance in Europe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in several countries in the European Region are of concern. </a:t>
            </a:r>
            <a:endParaRPr lang="es-ES" sz="110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dirty="0"/>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https://www.efsa.europa.eu/en/microstrategy/dashboard-antimicrobial-resistance</a:t>
            </a:r>
          </a:p>
          <a:p>
            <a:endParaRPr lang="es-ES" dirty="0"/>
          </a:p>
          <a:p>
            <a:r>
              <a:rPr lang="es-ES" dirty="0" err="1"/>
              <a:t>Provide</a:t>
            </a:r>
            <a:r>
              <a:rPr lang="es-ES" dirty="0"/>
              <a:t> </a:t>
            </a:r>
            <a:r>
              <a:rPr lang="es-ES" dirty="0" err="1"/>
              <a:t>an</a:t>
            </a:r>
            <a:r>
              <a:rPr lang="es-ES" dirty="0"/>
              <a:t> </a:t>
            </a:r>
            <a:r>
              <a:rPr lang="es-ES" dirty="0" err="1"/>
              <a:t>overview</a:t>
            </a:r>
            <a:r>
              <a:rPr lang="es-ES" dirty="0"/>
              <a:t> </a:t>
            </a:r>
            <a:r>
              <a:rPr lang="es-ES" dirty="0" err="1"/>
              <a:t>of</a:t>
            </a:r>
            <a:r>
              <a:rPr lang="es-ES" dirty="0"/>
              <a:t> </a:t>
            </a:r>
            <a:r>
              <a:rPr lang="es-ES" dirty="0" err="1"/>
              <a:t>the</a:t>
            </a:r>
            <a:r>
              <a:rPr lang="es-ES" dirty="0"/>
              <a:t> </a:t>
            </a:r>
            <a:r>
              <a:rPr lang="es-ES" dirty="0" err="1"/>
              <a:t>monitoring</a:t>
            </a:r>
            <a:r>
              <a:rPr lang="es-ES" dirty="0"/>
              <a:t> data </a:t>
            </a:r>
            <a:r>
              <a:rPr lang="es-ES" dirty="0" err="1"/>
              <a:t>ocurrence</a:t>
            </a:r>
            <a:r>
              <a:rPr lang="es-ES" dirty="0"/>
              <a:t> </a:t>
            </a:r>
            <a:r>
              <a:rPr lang="es-ES" dirty="0" err="1"/>
              <a:t>of</a:t>
            </a:r>
            <a:r>
              <a:rPr lang="es-ES" dirty="0"/>
              <a:t> AMR.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43065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1F1F1F"/>
                </a:solidFill>
                <a:effectLst/>
                <a:latin typeface="Google Sans"/>
              </a:rPr>
              <a:t>Based on AMEG  listing  and Regulation 2022/1255</a:t>
            </a:r>
          </a:p>
          <a:p>
            <a:r>
              <a:rPr lang="en-GB" sz="1100" b="0" i="0" dirty="0">
                <a:solidFill>
                  <a:srgbClr val="1F1F1F"/>
                </a:solidFill>
                <a:effectLst/>
                <a:latin typeface="Google Sans"/>
              </a:rPr>
              <a:t>The aim is to explain many antimicrobials are the same classes we use in human and veterinary medicines and the difference between the different sorts of antimicrobials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solidFill>
                  <a:srgbClr val="6490A2"/>
                </a:solidFill>
                <a:latin typeface="Whitney-Book"/>
              </a:rPr>
              <a:t>A sustained and robust pipeline of new antibacterial drugs and therapies is critical to preserve</a:t>
            </a:r>
          </a:p>
          <a:p>
            <a:pPr algn="l"/>
            <a:r>
              <a:rPr lang="es-ES" sz="1800" b="0" i="0" u="none" strike="noStrike" baseline="0" dirty="0" err="1">
                <a:solidFill>
                  <a:srgbClr val="6490A2"/>
                </a:solidFill>
                <a:latin typeface="Whitney-Book"/>
              </a:rPr>
              <a:t>public</a:t>
            </a:r>
            <a:r>
              <a:rPr lang="es-ES" sz="1800" b="0" i="0" u="none" strike="noStrike" baseline="0" dirty="0">
                <a:solidFill>
                  <a:srgbClr val="6490A2"/>
                </a:solidFill>
                <a:latin typeface="Whitney-Book"/>
              </a:rPr>
              <a:t> </a:t>
            </a:r>
            <a:r>
              <a:rPr lang="es-ES" sz="1800" b="0" i="0" u="none" strike="noStrike" baseline="0" dirty="0" err="1">
                <a:solidFill>
                  <a:srgbClr val="6490A2"/>
                </a:solidFill>
                <a:latin typeface="Whitney-Book"/>
              </a:rPr>
              <a:t>health</a:t>
            </a:r>
            <a:r>
              <a:rPr lang="es-ES" sz="1800" b="0" i="0" u="none" strike="noStrike" baseline="0" dirty="0">
                <a:solidFill>
                  <a:srgbClr val="6490A2"/>
                </a:solidFill>
                <a:latin typeface="Whitney-Book"/>
              </a:rPr>
              <a:t>. </a:t>
            </a:r>
            <a:r>
              <a:rPr lang="en-US" sz="1800" b="0" i="0" u="none" strike="noStrike" baseline="0" dirty="0">
                <a:latin typeface="Whitney-Book"/>
              </a:rPr>
              <a:t>Antibiotic discovery peaked in the 1950s, but then dropped precipitously from the 1980s onward. (See Figure 1.)1</a:t>
            </a:r>
          </a:p>
          <a:p>
            <a:pPr algn="l"/>
            <a:r>
              <a:rPr lang="en-US" sz="1800" b="0" i="0" u="none" strike="noStrike" baseline="0" dirty="0">
                <a:latin typeface="Whitney-Book"/>
              </a:rPr>
              <a:t>Every antibiotic in clinical use today is based on a discovery made more than 30 years ago.</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4187181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10/10/2024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10/10/2024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10/10/2024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10/10/2024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10/10/2024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10/10/2024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10/10/2024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10/10/2024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10/10/2024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10/10/2024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10/10/2024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10/10/2024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0.png"/><Relationship Id="rId7"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79.jpeg"/><Relationship Id="rId11" Type="http://schemas.openxmlformats.org/officeDocument/2006/relationships/image" Target="../media/image82.png"/><Relationship Id="rId5" Type="http://schemas.openxmlformats.org/officeDocument/2006/relationships/image" Target="../media/image63.png"/><Relationship Id="rId10" Type="http://schemas.openxmlformats.org/officeDocument/2006/relationships/image" Target="../media/image81.png"/><Relationship Id="rId4" Type="http://schemas.openxmlformats.org/officeDocument/2006/relationships/image" Target="../media/image64.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hyperlink" Target="ttps://www.bing.com/search?q=Sales+trends+(mg%2FPCU)+of+antibiotic+VMPs+AUSTRIA+for+food-producing+animals&amp;cvid=be6a9101e3014c02826db95767c9a710&amp;gs_lcrp=EgZjaHJvbWUyBggAEEUYOTIICAEQ6QcY_FXSAQc4NTFqMGoxqAIAsAIA&amp;FORM=ANAB01&amp;PC=U531"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64.png"/><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jpe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91.png"/><Relationship Id="rId5" Type="http://schemas.microsoft.com/office/2017/06/relationships/model3d" Target="../media/model3d1.glb"/><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4.xml"/><Relationship Id="rId16" Type="http://schemas.openxmlformats.org/officeDocument/2006/relationships/image" Target="../media/image56.svg"/><Relationship Id="rId1" Type="http://schemas.openxmlformats.org/officeDocument/2006/relationships/slideLayout" Target="../slideLayouts/slideLayout26.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s://www.efsa.europa.eu/en/microstrategy/dashboard-antimicrobial-resist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s-ES" sz="3600" b="1" dirty="0">
                <a:latin typeface="EC Square Sans Pro" panose="020B0506040000020004" pitchFamily="34" charset="0"/>
              </a:rPr>
              <a:t>AUSTRIA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a:latin typeface="EC Square Sans Pro" panose="020B0506040000020004" pitchFamily="34" charset="0"/>
              </a:rPr>
              <a:t>27 FEBRUARY 2025</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dirty="0">
                <a:solidFill>
                  <a:schemeClr val="bg1"/>
                </a:solidFill>
                <a:latin typeface="EC Square Sans Pro" panose="020B0506040000020004" pitchFamily="34" charset="0"/>
              </a:rPr>
              <a:t>What can we do? </a:t>
            </a:r>
            <a:endParaRPr lang="en-GB" sz="4000" b="1" kern="0" dirty="0">
              <a:solidFill>
                <a:schemeClr val="bg1"/>
              </a:solidFill>
              <a:latin typeface="EC Square Sans Pro" panose="020B0506040000020004" pitchFamily="34" charset="0"/>
            </a:endParaRP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en-GB" sz="1400" dirty="0"/>
              <a:t>EFSA Journal 2024;22(2):8589</a:t>
            </a:r>
            <a:endParaRPr lang="LID4096" sz="1400" dirty="0"/>
          </a:p>
        </p:txBody>
      </p:sp>
    </p:spTree>
    <p:extLst>
      <p:ext uri="{BB962C8B-B14F-4D97-AF65-F5344CB8AC3E}">
        <p14:creationId xmlns:p14="http://schemas.microsoft.com/office/powerpoint/2010/main" val="87881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4800" b="1" dirty="0">
                <a:solidFill>
                  <a:srgbClr val="003399"/>
                </a:solidFill>
                <a:latin typeface="EC Square Sans Pro" panose="020B0506040000020004" pitchFamily="34" charset="0"/>
              </a:rPr>
              <a:t>“</a:t>
            </a:r>
            <a:r>
              <a:rPr lang="es-ES" sz="4800" b="1" dirty="0" err="1">
                <a:solidFill>
                  <a:srgbClr val="003399"/>
                </a:solidFill>
                <a:latin typeface="EC Square Sans Pro" panose="020B0506040000020004" pitchFamily="34" charset="0"/>
              </a:rPr>
              <a:t>Farm</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to</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fork</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Objective</a:t>
            </a:r>
            <a:endParaRPr lang="es-ES" sz="4800" b="1" kern="0" dirty="0">
              <a:solidFill>
                <a:srgbClr val="003399"/>
              </a:solidFill>
              <a:latin typeface="EC Square Sans Pro" panose="020B0506040000020004" pitchFamily="34" charset="0"/>
            </a:endParaRP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0" i="0" u="none" strike="noStrike" baseline="0" dirty="0">
                <a:solidFill>
                  <a:schemeClr val="bg1"/>
                </a:solidFill>
                <a:latin typeface="EC Square Sans Pro" panose="020B0506040000020004" pitchFamily="34" charset="0"/>
              </a:rPr>
              <a:t>50% reduction of overall EU </a:t>
            </a:r>
          </a:p>
          <a:p>
            <a:pPr algn="ctr"/>
            <a:r>
              <a:rPr lang="en-GB" sz="4400" b="0" i="0" u="none" strike="noStrike" baseline="0" dirty="0">
                <a:solidFill>
                  <a:schemeClr val="bg1"/>
                </a:solidFill>
                <a:latin typeface="EC Square Sans Pro" panose="020B0506040000020004" pitchFamily="34" charset="0"/>
              </a:rPr>
              <a:t>sales of antimicrobials for </a:t>
            </a:r>
          </a:p>
          <a:p>
            <a:pPr algn="ctr"/>
            <a:r>
              <a:rPr lang="en-GB" sz="4400" b="0" i="0" u="none" strike="noStrike" baseline="0" dirty="0">
                <a:solidFill>
                  <a:schemeClr val="bg1"/>
                </a:solidFill>
                <a:latin typeface="EC Square Sans Pro" panose="020B0506040000020004" pitchFamily="34" charset="0"/>
              </a:rPr>
              <a:t>farmed animals and </a:t>
            </a:r>
          </a:p>
          <a:p>
            <a:pPr algn="ctr"/>
            <a:r>
              <a:rPr lang="en-GB" sz="4400" b="0" i="0" u="none" strike="noStrike" baseline="0" dirty="0">
                <a:solidFill>
                  <a:schemeClr val="bg1"/>
                </a:solidFill>
                <a:latin typeface="EC Square Sans Pro" panose="020B0506040000020004" pitchFamily="34" charset="0"/>
              </a:rPr>
              <a:t>in aquaculture by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a:bodyPr>
          <a:lstStyle/>
          <a:p>
            <a:pPr marL="0" indent="0">
              <a:buNone/>
            </a:pPr>
            <a:r>
              <a:rPr lang="en-GB" sz="1800" dirty="0">
                <a:latin typeface="EC Square Sans Pro" panose="020B0506040000020004" pitchFamily="34" charset="0"/>
              </a:rPr>
              <a:t>European Medicines Agency (EMA) - Thirteen </a:t>
            </a:r>
            <a:r>
              <a:rPr lang="en-GB" sz="1800" b="1" dirty="0">
                <a:latin typeface="EC Square Sans Pro" panose="020B0506040000020004" pitchFamily="34" charset="0"/>
              </a:rPr>
              <a:t>E</a:t>
            </a:r>
            <a:r>
              <a:rPr lang="en-GB" sz="1800" dirty="0">
                <a:latin typeface="EC Square Sans Pro" panose="020B0506040000020004" pitchFamily="34" charset="0"/>
              </a:rPr>
              <a:t>uropean </a:t>
            </a:r>
            <a:r>
              <a:rPr lang="en-GB" sz="1800" b="1" dirty="0">
                <a:latin typeface="EC Square Sans Pro" panose="020B0506040000020004" pitchFamily="34" charset="0"/>
              </a:rPr>
              <a:t>S</a:t>
            </a:r>
            <a:r>
              <a:rPr lang="en-GB" sz="1800" dirty="0">
                <a:latin typeface="EC Square Sans Pro" panose="020B0506040000020004" pitchFamily="34" charset="0"/>
              </a:rPr>
              <a:t>urveillance of </a:t>
            </a:r>
            <a:r>
              <a:rPr lang="en-GB" sz="1800" b="1" dirty="0">
                <a:latin typeface="EC Square Sans Pro" panose="020B0506040000020004" pitchFamily="34" charset="0"/>
              </a:rPr>
              <a:t>V</a:t>
            </a:r>
            <a:r>
              <a:rPr lang="en-GB" sz="1800" dirty="0">
                <a:latin typeface="EC Square Sans Pro" panose="020B0506040000020004" pitchFamily="34" charset="0"/>
              </a:rPr>
              <a:t>eterinary </a:t>
            </a:r>
            <a:r>
              <a:rPr lang="en-GB" sz="1800" b="1" dirty="0">
                <a:latin typeface="EC Square Sans Pro" panose="020B0506040000020004" pitchFamily="34" charset="0"/>
              </a:rPr>
              <a:t>A</a:t>
            </a:r>
            <a:r>
              <a:rPr lang="en-GB" sz="1800" dirty="0">
                <a:latin typeface="EC Square Sans Pro" panose="020B0506040000020004" pitchFamily="34" charset="0"/>
              </a:rPr>
              <a:t>ntimicrobial </a:t>
            </a:r>
            <a:r>
              <a:rPr lang="en-GB" sz="1800" b="1" dirty="0">
                <a:latin typeface="EC Square Sans Pro" panose="020B0506040000020004" pitchFamily="34" charset="0"/>
              </a:rPr>
              <a:t>C</a:t>
            </a:r>
            <a:r>
              <a:rPr lang="en-GB" sz="1800" dirty="0">
                <a:latin typeface="EC Square Sans Pro" panose="020B0506040000020004" pitchFamily="34" charset="0"/>
              </a:rPr>
              <a:t>onsumption – ESVAC report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en-US" sz="2800" dirty="0">
                <a:solidFill>
                  <a:schemeClr val="bg1"/>
                </a:solidFill>
                <a:latin typeface="EC Square Sans Pro" panose="020B0506040000020004" pitchFamily="34" charset="0"/>
              </a:rPr>
              <a:t>ESVAC = European Surveillance of Veterinary Antimicrobial Consumption</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en-US" sz="2400" dirty="0">
                <a:latin typeface="EC Square Sans Pro" panose="020B0506040000020004"/>
              </a:rPr>
              <a:t>- Overall sales of veterinary antibiotics in 2022 for 31 countries</a:t>
            </a:r>
            <a:br>
              <a:rPr lang="en-US" sz="2400" dirty="0">
                <a:latin typeface="EC Square Sans Pro" panose="020B0506040000020004"/>
              </a:rPr>
            </a:br>
            <a:endParaRPr lang="en-US" sz="2400" dirty="0">
              <a:latin typeface="EC Square Sans Pro" panose="020B0506040000020004"/>
            </a:endParaRPr>
          </a:p>
          <a:p>
            <a:r>
              <a:rPr lang="en-US" sz="2400" dirty="0">
                <a:latin typeface="EC Square Sans Pro" panose="020B0506040000020004"/>
              </a:rPr>
              <a:t>- Trends from 2011 to 2022 in 25 ESVAC-participating countries: </a:t>
            </a:r>
          </a:p>
          <a:p>
            <a:pPr marL="342900" indent="-342900">
              <a:buFont typeface="Wingdings" panose="05000000000000000000" pitchFamily="2" charset="2"/>
              <a:buChar char="ü"/>
            </a:pPr>
            <a:r>
              <a:rPr lang="en-US" sz="2400" b="1" dirty="0">
                <a:solidFill>
                  <a:schemeClr val="accent6">
                    <a:lumMod val="75000"/>
                  </a:schemeClr>
                </a:solidFill>
                <a:latin typeface="EC Square Sans Pro" panose="020B0506040000020004"/>
              </a:rPr>
              <a:t>- 53.0% total sales </a:t>
            </a:r>
          </a:p>
          <a:p>
            <a:pPr marL="342900" indent="-342900">
              <a:buFont typeface="Wingdings" panose="05000000000000000000" pitchFamily="2" charset="2"/>
              <a:buChar char="ü"/>
            </a:pPr>
            <a:r>
              <a:rPr lang="en-US" sz="2400" dirty="0">
                <a:latin typeface="EC Square Sans Pro" panose="020B0506040000020004"/>
              </a:rPr>
              <a:t>- 49.0% sales of 3rd- and 4th-gen cephalosporins </a:t>
            </a:r>
          </a:p>
          <a:p>
            <a:pPr marL="342900" indent="-342900">
              <a:buFont typeface="Wingdings" panose="05000000000000000000" pitchFamily="2" charset="2"/>
              <a:buChar char="ü"/>
            </a:pPr>
            <a:r>
              <a:rPr lang="en-US" sz="2400" dirty="0">
                <a:latin typeface="EC Square Sans Pro" panose="020B0506040000020004"/>
              </a:rPr>
              <a:t>- 44.0% sales of all quinolones </a:t>
            </a:r>
          </a:p>
          <a:p>
            <a:pPr marL="342900" indent="-342900">
              <a:buFont typeface="Wingdings" panose="05000000000000000000" pitchFamily="2" charset="2"/>
              <a:buChar char="ü"/>
            </a:pPr>
            <a:r>
              <a:rPr lang="en-US" sz="2400" dirty="0">
                <a:latin typeface="EC Square Sans Pro" panose="020B0506040000020004"/>
              </a:rPr>
              <a:t>- 81.0% sales of polymyxins</a:t>
            </a:r>
          </a:p>
        </p:txBody>
      </p:sp>
    </p:spTree>
    <p:extLst>
      <p:ext uri="{BB962C8B-B14F-4D97-AF65-F5344CB8AC3E}">
        <p14:creationId xmlns:p14="http://schemas.microsoft.com/office/powerpoint/2010/main" val="376570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As of 2024, EU Member States must report annual data on the volume of </a:t>
            </a:r>
            <a:r>
              <a:rPr kumimoji="0" lang="en-US" sz="2000" b="1" i="0" u="sng" strike="noStrike" kern="0" cap="none" spc="0" normalizeH="0" baseline="0" noProof="0" dirty="0">
                <a:ln>
                  <a:noFill/>
                </a:ln>
                <a:solidFill>
                  <a:srgbClr val="FFFFFF"/>
                </a:solidFill>
                <a:effectLst/>
                <a:uLnTx/>
                <a:uFillTx/>
                <a:latin typeface="Montserrat" panose="00000500000000000000" pitchFamily="2" charset="0"/>
                <a:ea typeface="+mn-ea"/>
                <a:cs typeface="+mn-cs"/>
              </a:rPr>
              <a:t>sales and use </a:t>
            </a: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of antimicrobial medicinal products in animals for the preceding year</a:t>
            </a:r>
            <a:endParaRPr kumimoji="0" lang="es-E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en-GB"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Data Collection on sales and use of antimicrobials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EU countries must start collecting on use data: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Cattle, pigs, poultry → as of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All other food-producing animals → from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Dogs, cats and fur animals → from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EMA will publish the first report on 31 March 2025, afterwards by 31 December covering the preceding year</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Data will be detailed with relevant animal species, categories or stages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Data to be collected for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Antidiarrheals, intestinal anti-inflammatory and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a:t>
            </a:r>
            <a:r>
              <a:rPr kumimoji="0" lang="en-US" sz="1800" b="0" i="0" u="none" strike="noStrike" kern="0" cap="none" spc="0" normalizeH="0" baseline="0" noProof="0" dirty="0">
                <a:ln>
                  <a:noFill/>
                </a:ln>
                <a:solidFill>
                  <a:srgbClr val="000000"/>
                </a:solidFill>
                <a:effectLst/>
                <a:uLnTx/>
                <a:uFillTx/>
                <a:latin typeface="EC Square Sans Pro" panose="020B0506040000020004"/>
              </a:rPr>
              <a:t> agents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2. Gynecological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antiinfectives</a:t>
            </a:r>
            <a:r>
              <a:rPr kumimoji="0" lang="en-US" sz="1800" b="0" i="0" u="none" strike="noStrike" kern="0" cap="none" spc="0" normalizeH="0" baseline="0" noProof="0" dirty="0">
                <a:ln>
                  <a:noFill/>
                </a:ln>
                <a:solidFill>
                  <a:srgbClr val="000000"/>
                </a:solidFill>
                <a:effectLst/>
                <a:uLnTx/>
                <a:uFillTx/>
                <a:latin typeface="EC Square Sans Pro" panose="020B0506040000020004"/>
              </a:rPr>
              <a:t> &amp; antiseptics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3. Anti-infectives &amp; antiseptics for intrauterine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4. Antibacterials for systemic use</a:t>
            </a:r>
            <a:br>
              <a:rPr kumimoji="0" lang="en-US" sz="1800" b="0" i="0" u="none" strike="noStrike" kern="0" cap="none" spc="0" normalizeH="0" baseline="0" noProof="0" dirty="0">
                <a:ln>
                  <a:noFill/>
                </a:ln>
                <a:solidFill>
                  <a:srgbClr val="000000"/>
                </a:solidFill>
                <a:effectLst/>
                <a:uLnTx/>
                <a:uFillTx/>
                <a:latin typeface="EC Square Sans Pro" panose="020B0506040000020004"/>
              </a:rPr>
            </a:br>
            <a:r>
              <a:rPr kumimoji="0" lang="en-US" sz="1800" b="0" i="0" u="none" strike="noStrike" kern="0" cap="none" spc="0" normalizeH="0" baseline="0" noProof="0" dirty="0">
                <a:ln>
                  <a:noFill/>
                </a:ln>
                <a:solidFill>
                  <a:srgbClr val="000000"/>
                </a:solidFill>
                <a:effectLst/>
                <a:uLnTx/>
                <a:uFillTx/>
                <a:latin typeface="EC Square Sans Pro" panose="020B0506040000020004"/>
              </a:rPr>
              <a:t>5. Antibacterials for intramammary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6. Antiprotozoals (with antibacterial effect)</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7.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Antimycobacterials</a:t>
            </a:r>
            <a:r>
              <a:rPr kumimoji="0" lang="en-US" sz="1800" b="0" i="0" u="none" strike="noStrike" kern="0" cap="none" spc="0" normalizeH="0" baseline="0" noProof="0" dirty="0">
                <a:ln>
                  <a:noFill/>
                </a:ln>
                <a:solidFill>
                  <a:srgbClr val="000000"/>
                </a:solidFill>
                <a:effectLst/>
                <a:uLnTx/>
                <a:uFillTx/>
                <a:latin typeface="EC Square Sans Pro" panose="020B0506040000020004"/>
              </a:rPr>
              <a:t> for intramammary use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en-US" sz="3600" dirty="0">
                <a:latin typeface="EC Square Sans Pro" panose="020B0506040000020004" pitchFamily="34" charset="0"/>
              </a:rPr>
              <a:t>NATIONAL FIGURES</a:t>
            </a:r>
            <a:endParaRPr lang="LID4096" sz="3600" dirty="0">
              <a:latin typeface="EC Square Sans Pro" panose="020B0506040000020004" pitchFamily="34" charset="0"/>
            </a:endParaRP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09939" y="2264682"/>
            <a:ext cx="2568388" cy="1663031"/>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81112"/>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205584" y="4304439"/>
            <a:ext cx="5986258" cy="1488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9010649" y="6283176"/>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7552150" y="4611990"/>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21129" b="17041"/>
          <a:stretch/>
        </p:blipFill>
        <p:spPr bwMode="auto">
          <a:xfrm>
            <a:off x="3962400" y="62774"/>
            <a:ext cx="4724400" cy="27706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6703047" y="1222998"/>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3200" b="1" kern="0" dirty="0">
                <a:solidFill>
                  <a:schemeClr val="bg1"/>
                </a:solidFill>
                <a:latin typeface="EC Square Sans Pro" panose="020B0506040000020004" pitchFamily="34" charset="0"/>
              </a:rPr>
              <a:t>AUSTRIA</a:t>
            </a:r>
          </a:p>
          <a:p>
            <a:pPr algn="ctr">
              <a:lnSpc>
                <a:spcPct val="120000"/>
              </a:lnSpc>
              <a:defRPr/>
            </a:pPr>
            <a:r>
              <a:rPr lang="es-ES" sz="3200" b="1" kern="0" dirty="0">
                <a:solidFill>
                  <a:schemeClr val="bg1"/>
                </a:solidFill>
                <a:latin typeface="EC Square Sans Pro" panose="020B0506040000020004" pitchFamily="34" charset="0"/>
              </a:rPr>
              <a:t> Animal </a:t>
            </a:r>
            <a:r>
              <a:rPr lang="es-ES" sz="3200" b="1" kern="0" dirty="0" err="1">
                <a:solidFill>
                  <a:schemeClr val="bg1"/>
                </a:solidFill>
                <a:latin typeface="EC Square Sans Pro" panose="020B0506040000020004" pitchFamily="34" charset="0"/>
              </a:rPr>
              <a:t>food-producers</a:t>
            </a:r>
            <a:r>
              <a:rPr lang="es-ES" sz="3200" b="1" kern="0" dirty="0">
                <a:solidFill>
                  <a:schemeClr val="bg1"/>
                </a:solidFill>
                <a:latin typeface="EC Square Sans Pro" panose="020B0506040000020004" pitchFamily="34" charset="0"/>
              </a:rPr>
              <a:t> data</a:t>
            </a:r>
          </a:p>
        </p:txBody>
      </p:sp>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rotWithShape="1">
          <a:blip r:embed="rId8"/>
          <a:srcRect r="42963" b="26214"/>
          <a:stretch/>
        </p:blipFill>
        <p:spPr>
          <a:xfrm>
            <a:off x="9010650" y="2903326"/>
            <a:ext cx="2299132" cy="382326"/>
          </a:xfrm>
          <a:prstGeom prst="rect">
            <a:avLst/>
          </a:prstGeom>
        </p:spPr>
      </p:pic>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7324725" y="2634587"/>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27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4461B8EE-FACF-3B81-7A85-EDA22C5651CF}"/>
              </a:ext>
            </a:extLst>
          </p:cNvPr>
          <p:cNvSpPr>
            <a:spLocks noGrp="1"/>
          </p:cNvSpPr>
          <p:nvPr>
            <p:ph type="body" sz="quarter" idx="10"/>
          </p:nvPr>
        </p:nvSpPr>
        <p:spPr>
          <a:xfrm>
            <a:off x="699005" y="171817"/>
            <a:ext cx="8008938" cy="533400"/>
          </a:xfrm>
        </p:spPr>
        <p:txBody>
          <a:bodyPr>
            <a:normAutofit/>
          </a:bodyPr>
          <a:lstStyle/>
          <a:p>
            <a:pPr marL="0" indent="0">
              <a:buNone/>
            </a:pPr>
            <a:r>
              <a:rPr lang="en-GB" sz="2795" b="1" dirty="0">
                <a:latin typeface="EC Square Sans Pro" panose="020B0506040000020004" pitchFamily="34" charset="0"/>
              </a:rPr>
              <a:t>Sales of VMP in AUSTRIA</a:t>
            </a:r>
          </a:p>
        </p:txBody>
      </p:sp>
      <p:graphicFrame>
        <p:nvGraphicFramePr>
          <p:cNvPr id="5" name="Table 4">
            <a:extLst>
              <a:ext uri="{FF2B5EF4-FFF2-40B4-BE49-F238E27FC236}">
                <a16:creationId xmlns:a16="http://schemas.microsoft.com/office/drawing/2014/main" id="{EE068692-28D6-1841-DEBF-A1D9B7D4747D}"/>
              </a:ext>
            </a:extLst>
          </p:cNvPr>
          <p:cNvGraphicFramePr>
            <a:graphicFrameLocks noGrp="1"/>
          </p:cNvGraphicFramePr>
          <p:nvPr>
            <p:extLst>
              <p:ext uri="{D42A27DB-BD31-4B8C-83A1-F6EECF244321}">
                <p14:modId xmlns:p14="http://schemas.microsoft.com/office/powerpoint/2010/main" val="3454513564"/>
              </p:ext>
            </p:extLst>
          </p:nvPr>
        </p:nvGraphicFramePr>
        <p:xfrm>
          <a:off x="457200" y="1377950"/>
          <a:ext cx="2667000" cy="5303520"/>
        </p:xfrm>
        <a:graphic>
          <a:graphicData uri="http://schemas.openxmlformats.org/drawingml/2006/table">
            <a:tbl>
              <a:tblPr firstRow="1" bandRow="1">
                <a:tableStyleId>{69CF1AB2-1976-4502-BF36-3FF5EA218861}</a:tableStyleId>
              </a:tblPr>
              <a:tblGrid>
                <a:gridCol w="1295400">
                  <a:extLst>
                    <a:ext uri="{9D8B030D-6E8A-4147-A177-3AD203B41FA5}">
                      <a16:colId xmlns:a16="http://schemas.microsoft.com/office/drawing/2014/main" val="753088491"/>
                    </a:ext>
                  </a:extLst>
                </a:gridCol>
                <a:gridCol w="1371600">
                  <a:extLst>
                    <a:ext uri="{9D8B030D-6E8A-4147-A177-3AD203B41FA5}">
                      <a16:colId xmlns:a16="http://schemas.microsoft.com/office/drawing/2014/main" val="29054603"/>
                    </a:ext>
                  </a:extLst>
                </a:gridCol>
              </a:tblGrid>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433</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960203558"/>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342</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114845265"/>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91</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1869848636"/>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38</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4156667451"/>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0</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1500765795"/>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EC Square Sans Pro" panose="020B0506040000020004" pitchFamily="34" charset="0"/>
                          <a:ea typeface="+mn-ea"/>
                          <a:cs typeface="+mn-cs"/>
                        </a:rPr>
                        <a:t>     0	</a:t>
                      </a:r>
                    </a:p>
                    <a:p>
                      <a:pPr algn="ct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882644144"/>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42</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157444402"/>
                  </a:ext>
                </a:extLst>
              </a:tr>
              <a:tr h="370840">
                <a:tc>
                  <a:txBody>
                    <a:bodyPr/>
                    <a:lstStyle/>
                    <a:p>
                      <a:pPr algn="ctr"/>
                      <a:r>
                        <a:rPr lang="en-GB" sz="2000" b="0" dirty="0">
                          <a:latin typeface="EC Square Sans Pro" panose="020B0506040000020004" pitchFamily="34" charset="0"/>
                        </a:rPr>
                        <a:t>TOTAL</a:t>
                      </a:r>
                    </a:p>
                  </a:txBody>
                  <a:tcPr>
                    <a:noFill/>
                  </a:tcPr>
                </a:tc>
                <a:tc>
                  <a:txBody>
                    <a:bodyPr/>
                    <a:lstStyle/>
                    <a:p>
                      <a:pPr algn="ctr"/>
                      <a:r>
                        <a:rPr lang="es-ES" sz="2000" b="0" dirty="0">
                          <a:latin typeface="EC Square Sans Pro" panose="020B0506040000020004" pitchFamily="34" charset="0"/>
                        </a:rPr>
                        <a:t>946</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738255626"/>
                  </a:ext>
                </a:extLst>
              </a:tr>
            </a:tbl>
          </a:graphicData>
        </a:graphic>
      </p:graphicFrame>
      <p:sp>
        <p:nvSpPr>
          <p:cNvPr id="6" name="CuadroTexto 34">
            <a:extLst>
              <a:ext uri="{FF2B5EF4-FFF2-40B4-BE49-F238E27FC236}">
                <a16:creationId xmlns:a16="http://schemas.microsoft.com/office/drawing/2014/main" id="{582D7E90-09BF-13BE-B023-C6A2E200B0BA}"/>
              </a:ext>
            </a:extLst>
          </p:cNvPr>
          <p:cNvSpPr txBox="1"/>
          <p:nvPr/>
        </p:nvSpPr>
        <p:spPr>
          <a:xfrm>
            <a:off x="1771650" y="840337"/>
            <a:ext cx="1241554" cy="537613"/>
          </a:xfrm>
          <a:prstGeom prst="rect">
            <a:avLst/>
          </a:prstGeom>
          <a:noFill/>
        </p:spPr>
        <p:txBody>
          <a:bodyPr wrap="square" rtlCol="0">
            <a:spAutoFit/>
          </a:bodyPr>
          <a:lstStyle/>
          <a:p>
            <a:pPr algn="ctr"/>
            <a:r>
              <a:rPr lang="en-GB" sz="1797" b="1" dirty="0">
                <a:solidFill>
                  <a:srgbClr val="003399"/>
                </a:solidFill>
              </a:rPr>
              <a:t>PCU</a:t>
            </a:r>
          </a:p>
          <a:p>
            <a:pPr algn="ctr"/>
            <a:r>
              <a:rPr lang="en-GB" sz="1098" b="1" dirty="0">
                <a:solidFill>
                  <a:srgbClr val="003399"/>
                </a:solidFill>
              </a:rPr>
              <a:t>2022 </a:t>
            </a:r>
            <a:r>
              <a:rPr lang="en-GB" sz="799" b="1" dirty="0">
                <a:solidFill>
                  <a:srgbClr val="003399"/>
                </a:solidFill>
              </a:rPr>
              <a:t>(1.000 tonnes)</a:t>
            </a:r>
          </a:p>
        </p:txBody>
      </p:sp>
      <p:pic>
        <p:nvPicPr>
          <p:cNvPr id="7" name="Picture 6" descr="840+ Heifer Illustrations, Royalty-Free Vector Graphics &amp; Clip Art - iStock  | Heifer cows, Heifer vector, Heifer milk">
            <a:extLst>
              <a:ext uri="{FF2B5EF4-FFF2-40B4-BE49-F238E27FC236}">
                <a16:creationId xmlns:a16="http://schemas.microsoft.com/office/drawing/2014/main" id="{1AA01191-3655-4874-AE0D-AB890313EBB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6340" t="28652" r="15867" b="28682"/>
          <a:stretch/>
        </p:blipFill>
        <p:spPr bwMode="auto">
          <a:xfrm flipH="1">
            <a:off x="762000" y="1454150"/>
            <a:ext cx="448735" cy="4689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descr="Silhouette of a pig Royalty Free Vector Image - VectorStock">
            <a:extLst>
              <a:ext uri="{FF2B5EF4-FFF2-40B4-BE49-F238E27FC236}">
                <a16:creationId xmlns:a16="http://schemas.microsoft.com/office/drawing/2014/main" id="{4E80FA01-15A6-4026-B7D9-200B1AE9FBB8}"/>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844" t="18131" r="2411" b="24735"/>
          <a:stretch/>
        </p:blipFill>
        <p:spPr bwMode="auto">
          <a:xfrm flipH="1">
            <a:off x="699005" y="2134132"/>
            <a:ext cx="456885" cy="468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oat Vector Art Stock Images | Depositphotos">
            <a:extLst>
              <a:ext uri="{FF2B5EF4-FFF2-40B4-BE49-F238E27FC236}">
                <a16:creationId xmlns:a16="http://schemas.microsoft.com/office/drawing/2014/main" id="{D71D1E27-B698-4724-B38B-E98A26B8A84E}"/>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8755" t="14682" r="10177" b="14207"/>
          <a:stretch/>
        </p:blipFill>
        <p:spPr bwMode="auto">
          <a:xfrm flipH="1">
            <a:off x="824275" y="3536302"/>
            <a:ext cx="361883" cy="4934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descr="Chicken Icon Vector Art, Icons, and Graphics for Free Download">
            <a:extLst>
              <a:ext uri="{FF2B5EF4-FFF2-40B4-BE49-F238E27FC236}">
                <a16:creationId xmlns:a16="http://schemas.microsoft.com/office/drawing/2014/main" id="{1539A8E2-898C-4113-874B-117C89CA4A6A}"/>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24649" t="19410" r="24531" b="22786"/>
          <a:stretch/>
        </p:blipFill>
        <p:spPr bwMode="auto">
          <a:xfrm>
            <a:off x="783854" y="2814114"/>
            <a:ext cx="287186" cy="566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descr="Rabbit Icons - Free SVG &amp; PNG Rabbit Images - Noun Project">
            <a:extLst>
              <a:ext uri="{FF2B5EF4-FFF2-40B4-BE49-F238E27FC236}">
                <a16:creationId xmlns:a16="http://schemas.microsoft.com/office/drawing/2014/main" id="{5610B2E1-E484-4798-BC08-72BC78FBC13B}"/>
              </a:ext>
            </a:extLst>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753849" y="4830401"/>
            <a:ext cx="390768" cy="553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ish Icon Vector Isolated Stock Illustration - Download Image Now - Fish,  Icon, Vector - iStock">
            <a:extLst>
              <a:ext uri="{FF2B5EF4-FFF2-40B4-BE49-F238E27FC236}">
                <a16:creationId xmlns:a16="http://schemas.microsoft.com/office/drawing/2014/main" id="{534CF701-9F97-43C6-BA0E-F6D238E43343}"/>
              </a:ext>
            </a:extLst>
          </p:cNvPr>
          <p:cNvPicPr>
            <a:picLocks noChangeAspect="1" noChangeArrowheads="1"/>
          </p:cNvPicPr>
          <p:nvPr/>
        </p:nvPicPr>
        <p:blipFill rotWithShape="1">
          <a:blip r:embed="rId8" cstate="email">
            <a:biLevel thresh="75000"/>
            <a:extLst>
              <a:ext uri="{28A0092B-C50C-407E-A947-70E740481C1C}">
                <a14:useLocalDpi xmlns:a14="http://schemas.microsoft.com/office/drawing/2010/main" val="0"/>
              </a:ext>
            </a:extLst>
          </a:blip>
          <a:srcRect l="12037" t="29604" r="9625" b="30401"/>
          <a:stretch/>
        </p:blipFill>
        <p:spPr bwMode="auto">
          <a:xfrm flipH="1">
            <a:off x="779843" y="4267637"/>
            <a:ext cx="390768" cy="4700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descr="Over 900 Free Horse Vectors - Pixabay - Pixabay">
            <a:extLst>
              <a:ext uri="{FF2B5EF4-FFF2-40B4-BE49-F238E27FC236}">
                <a16:creationId xmlns:a16="http://schemas.microsoft.com/office/drawing/2014/main" id="{11CECAB7-7CD2-4835-96EF-DEE3A5687C25}"/>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24275" y="5711120"/>
            <a:ext cx="331615" cy="462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CuadroTexto 38">
            <a:extLst>
              <a:ext uri="{FF2B5EF4-FFF2-40B4-BE49-F238E27FC236}">
                <a16:creationId xmlns:a16="http://schemas.microsoft.com/office/drawing/2014/main" id="{2E32AFCA-9020-3F54-865B-29506A86A212}"/>
              </a:ext>
            </a:extLst>
          </p:cNvPr>
          <p:cNvSpPr txBox="1"/>
          <p:nvPr/>
        </p:nvSpPr>
        <p:spPr>
          <a:xfrm>
            <a:off x="3248127" y="924818"/>
            <a:ext cx="2409268" cy="368649"/>
          </a:xfrm>
          <a:prstGeom prst="rect">
            <a:avLst/>
          </a:prstGeom>
          <a:noFill/>
        </p:spPr>
        <p:txBody>
          <a:bodyPr wrap="square" rtlCol="0">
            <a:spAutoFit/>
          </a:bodyPr>
          <a:lstStyle/>
          <a:p>
            <a:pPr algn="ctr"/>
            <a:r>
              <a:rPr lang="en-GB" sz="1797" b="1" dirty="0">
                <a:solidFill>
                  <a:srgbClr val="003399"/>
                </a:solidFill>
              </a:rPr>
              <a:t>Antimicrobial sales</a:t>
            </a:r>
          </a:p>
        </p:txBody>
      </p:sp>
      <p:sp>
        <p:nvSpPr>
          <p:cNvPr id="16" name="Rectángulo 28">
            <a:extLst>
              <a:ext uri="{FF2B5EF4-FFF2-40B4-BE49-F238E27FC236}">
                <a16:creationId xmlns:a16="http://schemas.microsoft.com/office/drawing/2014/main" id="{44FA2BA8-D249-0546-028B-46EE2D09D0C8}"/>
              </a:ext>
            </a:extLst>
          </p:cNvPr>
          <p:cNvSpPr/>
          <p:nvPr/>
        </p:nvSpPr>
        <p:spPr>
          <a:xfrm>
            <a:off x="3248127" y="1371599"/>
            <a:ext cx="2381045" cy="39559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18" name="CuadroTexto 10">
            <a:extLst>
              <a:ext uri="{FF2B5EF4-FFF2-40B4-BE49-F238E27FC236}">
                <a16:creationId xmlns:a16="http://schemas.microsoft.com/office/drawing/2014/main" id="{4596F090-6BEF-77F2-EBA3-2D576F224142}"/>
              </a:ext>
            </a:extLst>
          </p:cNvPr>
          <p:cNvSpPr txBox="1"/>
          <p:nvPr/>
        </p:nvSpPr>
        <p:spPr>
          <a:xfrm>
            <a:off x="3349598" y="1509367"/>
            <a:ext cx="2345061" cy="553228"/>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2018</a:t>
            </a:r>
          </a:p>
          <a:p>
            <a:pPr algn="ctr"/>
            <a:r>
              <a:rPr lang="en-GB" sz="1797" b="1" dirty="0">
                <a:solidFill>
                  <a:schemeClr val="lt1"/>
                </a:solidFill>
                <a:latin typeface="EC Square Sans Pro" panose="020B0506040000020004" pitchFamily="34" charset="0"/>
              </a:rPr>
              <a:t>50,2 mg/PCU</a:t>
            </a:r>
          </a:p>
        </p:txBody>
      </p:sp>
      <p:sp>
        <p:nvSpPr>
          <p:cNvPr id="19" name="Flecha: hacia abajo 11">
            <a:extLst>
              <a:ext uri="{FF2B5EF4-FFF2-40B4-BE49-F238E27FC236}">
                <a16:creationId xmlns:a16="http://schemas.microsoft.com/office/drawing/2014/main" id="{5EDEED4F-C502-6DB8-5C8C-6E0A539A94FA}"/>
              </a:ext>
            </a:extLst>
          </p:cNvPr>
          <p:cNvSpPr/>
          <p:nvPr/>
        </p:nvSpPr>
        <p:spPr>
          <a:xfrm>
            <a:off x="4103873" y="2091702"/>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20" name="CuadroTexto 51">
            <a:extLst>
              <a:ext uri="{FF2B5EF4-FFF2-40B4-BE49-F238E27FC236}">
                <a16:creationId xmlns:a16="http://schemas.microsoft.com/office/drawing/2014/main" id="{89B1365E-8D7C-1DA7-0DAA-58517DE90052}"/>
              </a:ext>
            </a:extLst>
          </p:cNvPr>
          <p:cNvSpPr txBox="1"/>
          <p:nvPr/>
        </p:nvSpPr>
        <p:spPr>
          <a:xfrm>
            <a:off x="3321936" y="2480228"/>
            <a:ext cx="2345061" cy="1382879"/>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2022</a:t>
            </a:r>
          </a:p>
          <a:p>
            <a:pPr algn="ctr"/>
            <a:r>
              <a:rPr lang="en-GB" sz="3594" b="1" dirty="0">
                <a:solidFill>
                  <a:schemeClr val="lt1"/>
                </a:solidFill>
                <a:latin typeface="EC Square Sans Pro" panose="020B0506040000020004" pitchFamily="34" charset="0"/>
              </a:rPr>
              <a:t>36,2 mg/PCU</a:t>
            </a:r>
          </a:p>
        </p:txBody>
      </p:sp>
      <p:sp>
        <p:nvSpPr>
          <p:cNvPr id="21" name="CuadroTexto 52">
            <a:extLst>
              <a:ext uri="{FF2B5EF4-FFF2-40B4-BE49-F238E27FC236}">
                <a16:creationId xmlns:a16="http://schemas.microsoft.com/office/drawing/2014/main" id="{C5D9B750-8A57-57B3-CD20-488D760F3C8C}"/>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en-GB" sz="1597" b="1" dirty="0">
                <a:solidFill>
                  <a:srgbClr val="003399"/>
                </a:solidFill>
                <a:latin typeface="EC Square Sans Pro" panose="020B0506040000020004" pitchFamily="34" charset="0"/>
              </a:rPr>
              <a:t>-28%</a:t>
            </a:r>
            <a:endParaRPr lang="en-GB" sz="4392" b="1" dirty="0">
              <a:solidFill>
                <a:srgbClr val="003399"/>
              </a:solidFill>
              <a:latin typeface="EC Square Sans Pro" panose="020B0506040000020004" pitchFamily="34" charset="0"/>
            </a:endParaRPr>
          </a:p>
        </p:txBody>
      </p:sp>
      <p:sp>
        <p:nvSpPr>
          <p:cNvPr id="22" name="CuadroTexto 42">
            <a:extLst>
              <a:ext uri="{FF2B5EF4-FFF2-40B4-BE49-F238E27FC236}">
                <a16:creationId xmlns:a16="http://schemas.microsoft.com/office/drawing/2014/main" id="{C2135BAF-CBED-A336-29B8-2BA158C33AD4}"/>
              </a:ext>
            </a:extLst>
          </p:cNvPr>
          <p:cNvSpPr txBox="1"/>
          <p:nvPr/>
        </p:nvSpPr>
        <p:spPr>
          <a:xfrm>
            <a:off x="7921419" y="860682"/>
            <a:ext cx="3422662" cy="368649"/>
          </a:xfrm>
          <a:prstGeom prst="rect">
            <a:avLst/>
          </a:prstGeom>
          <a:noFill/>
        </p:spPr>
        <p:txBody>
          <a:bodyPr wrap="square" rtlCol="0">
            <a:spAutoFit/>
          </a:bodyPr>
          <a:lstStyle/>
          <a:p>
            <a:pPr algn="ctr"/>
            <a:r>
              <a:rPr lang="en-GB" sz="1797" b="1" dirty="0">
                <a:solidFill>
                  <a:srgbClr val="003399"/>
                </a:solidFill>
              </a:rPr>
              <a:t>Sales trends (2010-2022)</a:t>
            </a:r>
          </a:p>
        </p:txBody>
      </p:sp>
      <p:pic>
        <p:nvPicPr>
          <p:cNvPr id="24" name="Picture 23">
            <a:extLst>
              <a:ext uri="{FF2B5EF4-FFF2-40B4-BE49-F238E27FC236}">
                <a16:creationId xmlns:a16="http://schemas.microsoft.com/office/drawing/2014/main" id="{EA7BE650-59DD-99D0-5C97-CE97B304B1D8}"/>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1200" y="1323326"/>
            <a:ext cx="6096000" cy="3584273"/>
          </a:xfrm>
          <a:prstGeom prst="rect">
            <a:avLst/>
          </a:prstGeom>
        </p:spPr>
      </p:pic>
      <p:pic>
        <p:nvPicPr>
          <p:cNvPr id="26" name="Picture 25">
            <a:extLst>
              <a:ext uri="{FF2B5EF4-FFF2-40B4-BE49-F238E27FC236}">
                <a16:creationId xmlns:a16="http://schemas.microsoft.com/office/drawing/2014/main" id="{7BD5C7EF-8151-D4FB-5759-99AD19279E2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24200" y="4971736"/>
            <a:ext cx="8991600" cy="1709734"/>
          </a:xfrm>
          <a:prstGeom prst="rect">
            <a:avLst/>
          </a:prstGeom>
        </p:spPr>
      </p:pic>
    </p:spTree>
    <p:extLst>
      <p:ext uri="{BB962C8B-B14F-4D97-AF65-F5344CB8AC3E}">
        <p14:creationId xmlns:p14="http://schemas.microsoft.com/office/powerpoint/2010/main" val="143965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525000" y="1802502"/>
            <a:ext cx="2505075" cy="307777"/>
          </a:xfrm>
          <a:prstGeom prst="rect">
            <a:avLst/>
          </a:prstGeom>
          <a:solidFill>
            <a:srgbClr val="6BB188"/>
          </a:solidFill>
        </p:spPr>
        <p:txBody>
          <a:bodyPr wrap="square">
            <a:spAutoFit/>
          </a:bodyPr>
          <a:lstStyle/>
          <a:p>
            <a:r>
              <a:rPr lang="en-GB" sz="1400" b="1" i="0" u="none" strike="noStrike" baseline="0" dirty="0">
                <a:solidFill>
                  <a:srgbClr val="003399"/>
                </a:solidFill>
                <a:latin typeface="Verdana" panose="020B0604030504040204" pitchFamily="34" charset="0"/>
                <a:hlinkClick r:id="rId3"/>
              </a:rPr>
              <a:t>Country information </a:t>
            </a:r>
            <a:endParaRPr lang="en-GB" sz="1400" b="1" i="0" u="none" strike="noStrike" baseline="0" dirty="0">
              <a:solidFill>
                <a:srgbClr val="003399"/>
              </a:solidFill>
              <a:latin typeface="Verdana" panose="020B0604030504040204" pitchFamily="34" charset="0"/>
            </a:endParaRPr>
          </a:p>
        </p:txBody>
      </p:sp>
      <p:sp>
        <p:nvSpPr>
          <p:cNvPr id="8" name="CuadroTexto 7">
            <a:extLst>
              <a:ext uri="{FF2B5EF4-FFF2-40B4-BE49-F238E27FC236}">
                <a16:creationId xmlns:a16="http://schemas.microsoft.com/office/drawing/2014/main" id="{289DEF0B-35EA-44F6-91E3-B7F31236D5B3}"/>
              </a:ext>
            </a:extLst>
          </p:cNvPr>
          <p:cNvSpPr txBox="1"/>
          <p:nvPr/>
        </p:nvSpPr>
        <p:spPr>
          <a:xfrm>
            <a:off x="9744075" y="2262096"/>
            <a:ext cx="2286000" cy="307777"/>
          </a:xfrm>
          <a:prstGeom prst="rect">
            <a:avLst/>
          </a:prstGeom>
          <a:solidFill>
            <a:schemeClr val="bg1">
              <a:lumMod val="75000"/>
            </a:schemeClr>
          </a:solidFill>
        </p:spPr>
        <p:txBody>
          <a:bodyPr wrap="square">
            <a:spAutoFit/>
          </a:bodyPr>
          <a:lstStyle/>
          <a:p>
            <a:pPr algn="ctr"/>
            <a:r>
              <a:rPr lang="en-GB" sz="1400" b="1" i="0" u="none" strike="noStrike" baseline="0" dirty="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ESVAC report</a:t>
            </a:r>
            <a:endParaRPr lang="en-GB" sz="1400" b="1" i="0" u="none" strike="noStrike" baseline="0" dirty="0">
              <a:solidFill>
                <a:srgbClr val="003399"/>
              </a:solidFill>
              <a:latin typeface="Verdana" panose="020B0604030504040204" pitchFamily="34" charset="0"/>
              <a:ea typeface="Verdana" panose="020B0604030504040204" pitchFamily="34" charset="0"/>
            </a:endParaRP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en-GB" sz="2800" b="1" dirty="0">
                <a:latin typeface="EC Square Sans Pro" panose="020B0506040000020004" pitchFamily="34" charset="0"/>
              </a:rPr>
              <a:t>Sales of VMP in AUSTRIA</a:t>
            </a:r>
          </a:p>
        </p:txBody>
      </p:sp>
      <p:pic>
        <p:nvPicPr>
          <p:cNvPr id="15" name="Imagen 14">
            <a:extLst>
              <a:ext uri="{FF2B5EF4-FFF2-40B4-BE49-F238E27FC236}">
                <a16:creationId xmlns:a16="http://schemas.microsoft.com/office/drawing/2014/main" id="{ED90EBFC-295D-411D-8B79-CECB89C2A2C3}"/>
              </a:ext>
            </a:extLst>
          </p:cNvPr>
          <p:cNvPicPr>
            <a:picLocks noChangeAspect="1"/>
          </p:cNvPicPr>
          <p:nvPr/>
        </p:nvPicPr>
        <p:blipFill rotWithShape="1">
          <a:blip r:embed="rId5">
            <a:extLst>
              <a:ext uri="{28A0092B-C50C-407E-A947-70E740481C1C}">
                <a14:useLocalDpi xmlns:a14="http://schemas.microsoft.com/office/drawing/2010/main" val="0"/>
              </a:ext>
            </a:extLst>
          </a:blip>
          <a:srcRect t="4846" b="4846"/>
          <a:stretch/>
        </p:blipFill>
        <p:spPr>
          <a:xfrm>
            <a:off x="304800" y="4033730"/>
            <a:ext cx="8382902" cy="1693085"/>
          </a:xfrm>
          <a:prstGeom prst="rect">
            <a:avLst/>
          </a:prstGeom>
        </p:spPr>
      </p:pic>
      <p:pic>
        <p:nvPicPr>
          <p:cNvPr id="3" name="Picture 2">
            <a:extLst>
              <a:ext uri="{FF2B5EF4-FFF2-40B4-BE49-F238E27FC236}">
                <a16:creationId xmlns:a16="http://schemas.microsoft.com/office/drawing/2014/main" id="{C28E199D-AF32-7F6B-3BAA-F2E5BF31F4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5396" y="1143885"/>
            <a:ext cx="8283477" cy="2609473"/>
          </a:xfrm>
          <a:prstGeom prst="rect">
            <a:avLst/>
          </a:prstGeom>
        </p:spPr>
      </p:pic>
    </p:spTree>
    <p:extLst>
      <p:ext uri="{BB962C8B-B14F-4D97-AF65-F5344CB8AC3E}">
        <p14:creationId xmlns:p14="http://schemas.microsoft.com/office/powerpoint/2010/main" val="17633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222249"/>
            <a:ext cx="11353800" cy="914400"/>
          </a:xfrm>
        </p:spPr>
        <p:txBody>
          <a:bodyPr>
            <a:normAutofit fontScale="32500" lnSpcReduction="20000"/>
          </a:bodyPr>
          <a:lstStyle/>
          <a:p>
            <a:pPr marL="0" indent="0">
              <a:lnSpc>
                <a:spcPct val="170000"/>
              </a:lnSpc>
              <a:buNone/>
            </a:pPr>
            <a:r>
              <a:rPr lang="en-GB" sz="5500" dirty="0">
                <a:latin typeface="EC Square Sans Pro" panose="020B0506040000020004" pitchFamily="34" charset="0"/>
              </a:rPr>
              <a:t>Consumption of </a:t>
            </a:r>
            <a:r>
              <a:rPr lang="en-GB" sz="5500" b="1" dirty="0">
                <a:latin typeface="EC Square Sans Pro" panose="020B0506040000020004" pitchFamily="34" charset="0"/>
              </a:rPr>
              <a:t>3rd</a:t>
            </a:r>
            <a:r>
              <a:rPr lang="en-GB" sz="5500" dirty="0">
                <a:latin typeface="EC Square Sans Pro" panose="020B0506040000020004" pitchFamily="34" charset="0"/>
              </a:rPr>
              <a:t> and </a:t>
            </a:r>
            <a:r>
              <a:rPr lang="en-GB" sz="5500" b="1" dirty="0">
                <a:latin typeface="EC Square Sans Pro" panose="020B0506040000020004" pitchFamily="34" charset="0"/>
              </a:rPr>
              <a:t>4th-generation </a:t>
            </a:r>
            <a:r>
              <a:rPr lang="en-GB" sz="5500" b="1" dirty="0" err="1">
                <a:latin typeface="EC Square Sans Pro" panose="020B0506040000020004" pitchFamily="34" charset="0"/>
              </a:rPr>
              <a:t>cephalosporings</a:t>
            </a:r>
            <a:r>
              <a:rPr lang="en-GB" sz="5500" b="1" dirty="0">
                <a:latin typeface="EC Square Sans Pro" panose="020B0506040000020004" pitchFamily="34" charset="0"/>
              </a:rPr>
              <a:t>, fluoroquinolones, other quinolones and </a:t>
            </a:r>
            <a:r>
              <a:rPr lang="en-GB" sz="5500" b="1" dirty="0" err="1">
                <a:latin typeface="EC Square Sans Pro" panose="020B0506040000020004" pitchFamily="34" charset="0"/>
              </a:rPr>
              <a:t>polymixins</a:t>
            </a:r>
            <a:r>
              <a:rPr lang="en-GB" sz="5500" b="1" dirty="0">
                <a:latin typeface="EC Square Sans Pro" panose="020B0506040000020004" pitchFamily="34" charset="0"/>
              </a:rPr>
              <a:t> (mg/PCU), food producing animals in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762000" y="1454150"/>
            <a:ext cx="10591799" cy="5416550"/>
          </a:xfrm>
          <a:prstGeom prst="rect">
            <a:avLst/>
          </a:prstGeom>
        </p:spPr>
      </p:pic>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306386" y="3813176"/>
            <a:ext cx="4264026"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en-GB" sz="1050" i="1" dirty="0">
                <a:solidFill>
                  <a:srgbClr val="003399"/>
                </a:solidFill>
              </a:rPr>
              <a:t>Source:</a:t>
            </a:r>
            <a:r>
              <a:rPr lang="en-GB" sz="1050" dirty="0">
                <a:solidFill>
                  <a:srgbClr val="003399"/>
                </a:solidFill>
              </a:rPr>
              <a:t> 13</a:t>
            </a:r>
            <a:r>
              <a:rPr lang="en-GB" sz="1050" baseline="30000" dirty="0">
                <a:solidFill>
                  <a:srgbClr val="003399"/>
                </a:solidFill>
              </a:rPr>
              <a:t>th</a:t>
            </a:r>
            <a:r>
              <a:rPr lang="en-GB" sz="1050" dirty="0">
                <a:solidFill>
                  <a:srgbClr val="003399"/>
                </a:solidFill>
              </a:rPr>
              <a:t> ESVAC report</a:t>
            </a:r>
          </a:p>
        </p:txBody>
      </p:sp>
    </p:spTree>
    <p:extLst>
      <p:ext uri="{BB962C8B-B14F-4D97-AF65-F5344CB8AC3E}">
        <p14:creationId xmlns:p14="http://schemas.microsoft.com/office/powerpoint/2010/main" val="54646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a:srcRect l="36785" t="25890" r="8750" b="26491"/>
          <a:stretch/>
        </p:blipFill>
        <p:spPr>
          <a:xfrm>
            <a:off x="609600" y="9969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105233" y="1003300"/>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50556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en-GB" sz="3200" b="1" dirty="0">
                <a:solidFill>
                  <a:srgbClr val="003399"/>
                </a:solidFill>
                <a:latin typeface="EC Square Sans Pro" panose="020B0506040000020004" pitchFamily="34" charset="0"/>
              </a:rPr>
              <a:t>General introduction to the AMR impact. Focus on country’s AMU &amp; AMR figures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137407" y="554900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a:latin typeface="EC Square Sans Pro" panose="020B0506040000020004" pitchFamily="34" charset="0"/>
              </a:rPr>
              <a:t>Austria, 27 </a:t>
            </a:r>
            <a:r>
              <a:rPr lang="es-ES" dirty="0" err="1">
                <a:latin typeface="EC Square Sans Pro" panose="020B0506040000020004" pitchFamily="34" charset="0"/>
              </a:rPr>
              <a:t>February</a:t>
            </a:r>
            <a:r>
              <a:rPr lang="es-ES">
                <a:latin typeface="EC Square Sans Pro" panose="020B0506040000020004" pitchFamily="34" charset="0"/>
              </a:rPr>
              <a:t> 2025</a:t>
            </a:r>
            <a:endParaRPr lang="es-ES" dirty="0">
              <a:latin typeface="EC Square Sans Pro" panose="020B0506040000020004" pitchFamily="34" charset="0"/>
            </a:endParaRP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1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a:t>
            </a:r>
            <a:r>
              <a:rPr lang="en-GB" sz="2400" dirty="0">
                <a:latin typeface="EC Square Sans Pro" panose="020B0506040000020004" pitchFamily="34" charset="0"/>
              </a:rPr>
              <a:t> to selected </a:t>
            </a:r>
            <a:r>
              <a:rPr lang="en-GB" sz="2400" b="1" dirty="0">
                <a:latin typeface="EC Square Sans Pro" panose="020B0506040000020004" pitchFamily="34" charset="0"/>
              </a:rPr>
              <a:t>antimicrobials </a:t>
            </a:r>
            <a:r>
              <a:rPr lang="en-GB" sz="2400" dirty="0">
                <a:latin typeface="EC Square Sans Pro" panose="020B0506040000020004" pitchFamily="34" charset="0"/>
              </a:rPr>
              <a:t>in indicator </a:t>
            </a:r>
            <a:r>
              <a:rPr lang="en-GB" sz="2400" b="1" i="1" dirty="0">
                <a:latin typeface="EC Square Sans Pro" panose="020B0506040000020004" pitchFamily="34" charset="0"/>
              </a:rPr>
              <a:t>E. coli </a:t>
            </a:r>
            <a:r>
              <a:rPr lang="en-GB" sz="2400" dirty="0">
                <a:latin typeface="EC Square Sans Pro" panose="020B0506040000020004" pitchFamily="34" charset="0"/>
              </a:rPr>
              <a:t>from </a:t>
            </a:r>
            <a:r>
              <a:rPr lang="en-GB" sz="2400" b="1" dirty="0">
                <a:latin typeface="EC Square Sans Pro" panose="020B0506040000020004" pitchFamily="34" charset="0"/>
              </a:rPr>
              <a:t>pigs,</a:t>
            </a:r>
            <a:r>
              <a:rPr lang="en-GB" sz="2400" dirty="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447436" y="75901"/>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en-GB" sz="3200" dirty="0">
                <a:latin typeface="EC Square Sans Pro" panose="020B0506040000020004" pitchFamily="34" charset="0"/>
              </a:rPr>
              <a:t>Resistance to:</a:t>
            </a:r>
          </a:p>
          <a:p>
            <a:endParaRPr lang="en-GB" sz="3200" dirty="0">
              <a:latin typeface="EC Square Sans Pro" panose="020B0506040000020004" pitchFamily="34" charset="0"/>
            </a:endParaRP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466725" y="99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4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19125" y="-20425"/>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2</a:t>
            </a:r>
            <a:r>
              <a:rPr lang="en-GB" sz="2400" dirty="0">
                <a:latin typeface="EC Square Sans Pro" panose="020B0506040000020004" pitchFamily="34" charset="0"/>
              </a:rPr>
              <a:t>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 </a:t>
            </a:r>
            <a:r>
              <a:rPr lang="en-GB" sz="2400" dirty="0">
                <a:latin typeface="EC Square Sans Pro" panose="020B0506040000020004" pitchFamily="34" charset="0"/>
              </a:rPr>
              <a:t>to selected </a:t>
            </a:r>
            <a:r>
              <a:rPr lang="en-GB" sz="2400" b="1" dirty="0">
                <a:latin typeface="EC Square Sans Pro" panose="020B0506040000020004" pitchFamily="34" charset="0"/>
              </a:rPr>
              <a:t>antimicrobials</a:t>
            </a:r>
            <a:r>
              <a:rPr lang="en-GB" sz="2400" dirty="0">
                <a:latin typeface="EC Square Sans Pro" panose="020B0506040000020004" pitchFamily="34" charset="0"/>
              </a:rPr>
              <a:t> in indicator </a:t>
            </a:r>
            <a:r>
              <a:rPr lang="en-GB" sz="2400" b="1" i="1" dirty="0">
                <a:latin typeface="EC Square Sans Pro" panose="020B0506040000020004" pitchFamily="34" charset="0"/>
              </a:rPr>
              <a:t>E. coli </a:t>
            </a:r>
            <a:r>
              <a:rPr lang="en-GB" sz="2400" b="1" dirty="0">
                <a:latin typeface="EC Square Sans Pro" panose="020B0506040000020004" pitchFamily="34" charset="0"/>
              </a:rPr>
              <a:t>from broilers</a:t>
            </a:r>
            <a:r>
              <a:rPr lang="en-GB" sz="24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en-GB" sz="3200" dirty="0">
                <a:latin typeface="EC Square Sans Pro" panose="020B0506040000020004" pitchFamily="34" charset="0"/>
              </a:rPr>
              <a:t>Resistance to:</a:t>
            </a: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ángulo 21">
            <a:extLst>
              <a:ext uri="{FF2B5EF4-FFF2-40B4-BE49-F238E27FC236}">
                <a16:creationId xmlns:a16="http://schemas.microsoft.com/office/drawing/2014/main" id="{611BE222-C18A-4132-B90F-CA64B56986C3}"/>
              </a:ext>
            </a:extLst>
          </p:cNvPr>
          <p:cNvSpPr/>
          <p:nvPr/>
        </p:nvSpPr>
        <p:spPr>
          <a:xfrm>
            <a:off x="743451" y="-4661"/>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4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A Global threat</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Economic impact</a:t>
            </a: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en-GB" sz="2800" dirty="0">
                <a:latin typeface="EC Square Sans Pro" panose="020B0506040000020004" pitchFamily="34" charset="0"/>
              </a:rPr>
              <a:t>Antimicrobial Resistance</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705600" y="2238132"/>
            <a:ext cx="4953000" cy="1723549"/>
          </a:xfrm>
          <a:prstGeom prst="rect">
            <a:avLst/>
          </a:prstGeom>
          <a:noFill/>
        </p:spPr>
        <p:txBody>
          <a:bodyPr wrap="square">
            <a:spAutoFit/>
          </a:bodyPr>
          <a:lstStyle/>
          <a:p>
            <a:pPr algn="l"/>
            <a:r>
              <a:rPr lang="en-GB" b="0" i="0" dirty="0">
                <a:solidFill>
                  <a:srgbClr val="3F4A52"/>
                </a:solidFill>
                <a:effectLst/>
                <a:latin typeface="EC Square Sans Pro" panose="020B0506040000020004" pitchFamily="34" charset="0"/>
              </a:rPr>
              <a:t>The estimated cost of AMR for healthcare systems in Europe is:</a:t>
            </a:r>
            <a:endParaRPr lang="en-GB" sz="4000" dirty="0">
              <a:solidFill>
                <a:srgbClr val="3F4A52"/>
              </a:solidFill>
              <a:latin typeface="Open Sans" panose="020B0606030504020204" pitchFamily="34" charset="0"/>
            </a:endParaRPr>
          </a:p>
          <a:p>
            <a:pPr algn="ctr"/>
            <a:r>
              <a:rPr lang="en-GB" sz="4800" b="1" i="0" dirty="0">
                <a:solidFill>
                  <a:srgbClr val="003399"/>
                </a:solidFill>
                <a:effectLst/>
                <a:latin typeface="EC Square Sans Pro" panose="020B0506040000020004" pitchFamily="34" charset="0"/>
              </a:rPr>
              <a:t>€1.1 billion/ year </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en-GB" dirty="0">
                <a:solidFill>
                  <a:srgbClr val="3F4A52"/>
                </a:solidFill>
                <a:latin typeface="EC Square Sans Pro" panose="020B0506040000020004" pitchFamily="34" charset="0"/>
              </a:rPr>
              <a:t>Estimated number of deaths caused by AMR in 2050 in comparison with current common causes of deaths</a:t>
            </a:r>
          </a:p>
        </p:txBody>
      </p:sp>
      <p:pic>
        <p:nvPicPr>
          <p:cNvPr id="8" name="Picture 7">
            <a:extLst>
              <a:ext uri="{FF2B5EF4-FFF2-40B4-BE49-F238E27FC236}">
                <a16:creationId xmlns:a16="http://schemas.microsoft.com/office/drawing/2014/main" id="{90B716D8-9625-1DFF-BDE4-6B34148141A1}"/>
              </a:ext>
            </a:extLst>
          </p:cNvPr>
          <p:cNvPicPr>
            <a:picLocks noChangeAspect="1"/>
          </p:cNvPicPr>
          <p:nvPr/>
        </p:nvPicPr>
        <p:blipFill>
          <a:blip r:embed="rId4"/>
          <a:stretch>
            <a:fillRect/>
          </a:stretch>
        </p:blipFill>
        <p:spPr>
          <a:xfrm>
            <a:off x="6934200" y="4121149"/>
            <a:ext cx="2136461" cy="2624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9FA4421-ED24-D424-07D1-6E4AE6C01B9A}"/>
              </a:ext>
            </a:extLst>
          </p:cNvPr>
          <p:cNvSpPr txBox="1"/>
          <p:nvPr/>
        </p:nvSpPr>
        <p:spPr>
          <a:xfrm>
            <a:off x="9296400" y="4218281"/>
            <a:ext cx="2590800" cy="2123658"/>
          </a:xfrm>
          <a:prstGeom prst="rect">
            <a:avLst/>
          </a:prstGeom>
          <a:noFill/>
        </p:spPr>
        <p:txBody>
          <a:bodyPr wrap="square" rtlCol="0">
            <a:spAutoFit/>
          </a:bodyPr>
          <a:lstStyle/>
          <a:p>
            <a:r>
              <a:rPr lang="en-US" sz="2800" b="1" dirty="0"/>
              <a:t>New report 2023: </a:t>
            </a:r>
          </a:p>
          <a:p>
            <a:endParaRPr lang="en-US" sz="2800" b="1" dirty="0"/>
          </a:p>
          <a:p>
            <a:r>
              <a:rPr lang="en-US" sz="4800" b="1" dirty="0">
                <a:solidFill>
                  <a:srgbClr val="003399"/>
                </a:solidFill>
                <a:latin typeface="EC Square Sans Pro" panose="020B0506040000020004" pitchFamily="34" charset="0"/>
              </a:rPr>
              <a:t>$$ ↑↑</a:t>
            </a:r>
            <a:endParaRPr lang="en-GB" sz="4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815882"/>
          </a:xfrm>
          <a:prstGeom prst="rect">
            <a:avLst/>
          </a:prstGeom>
          <a:noFill/>
        </p:spPr>
        <p:txBody>
          <a:bodyPr wrap="square" rtlCol="0">
            <a:spAutoFit/>
          </a:bodyPr>
          <a:lstStyle/>
          <a:p>
            <a:r>
              <a:rPr lang="en-GB" sz="2800" dirty="0">
                <a:latin typeface="EC Square Sans Pro" panose="020B0506040000020004" pitchFamily="34" charset="0"/>
              </a:rPr>
              <a:t>Use, overuse and misuse </a:t>
            </a:r>
            <a:r>
              <a:rPr lang="en-GB" sz="2800" dirty="0">
                <a:solidFill>
                  <a:schemeClr val="tx1"/>
                </a:solidFill>
                <a:latin typeface="EC Square Sans Pro" panose="020B0506040000020004" pitchFamily="34" charset="0"/>
              </a:rPr>
              <a:t>of antimicrobials</a:t>
            </a:r>
          </a:p>
          <a:p>
            <a:endParaRPr lang="en-GB" sz="28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384995"/>
          </a:xfrm>
          <a:prstGeom prst="rect">
            <a:avLst/>
          </a:prstGeom>
          <a:noFill/>
        </p:spPr>
        <p:txBody>
          <a:bodyPr wrap="square" rtlCol="0">
            <a:spAutoFit/>
          </a:bodyPr>
          <a:lstStyle/>
          <a:p>
            <a:r>
              <a:rPr lang="en-GB" sz="2800" dirty="0">
                <a:solidFill>
                  <a:schemeClr val="tx1"/>
                </a:solidFill>
                <a:latin typeface="EC Square Sans Pro" panose="020B0506040000020004" pitchFamily="34" charset="0"/>
              </a:rPr>
              <a:t>Microbes </a:t>
            </a:r>
            <a:r>
              <a:rPr lang="en-GB" sz="2800" dirty="0">
                <a:latin typeface="EC Square Sans Pro" panose="020B0506040000020004" pitchFamily="34" charset="0"/>
              </a:rPr>
              <a:t>develop resistance</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spAutoFit/>
          </a:bodyPr>
          <a:lstStyle/>
          <a:p>
            <a:r>
              <a:rPr lang="en-GB" sz="2800" dirty="0">
                <a:latin typeface="EC Square Sans Pro" panose="020B0506040000020004" pitchFamily="34" charset="0"/>
              </a:rPr>
              <a:t>Antimicrob</a:t>
            </a:r>
            <a:r>
              <a:rPr lang="en-GB" sz="2800" dirty="0">
                <a:solidFill>
                  <a:schemeClr val="tx1"/>
                </a:solidFill>
                <a:latin typeface="EC Square Sans Pro" panose="020B0506040000020004" pitchFamily="34" charset="0"/>
              </a:rPr>
              <a:t>ial</a:t>
            </a:r>
            <a:r>
              <a:rPr lang="en-GB" sz="2800" dirty="0">
                <a:latin typeface="EC Square Sans Pro" panose="020B0506040000020004" pitchFamily="34" charset="0"/>
              </a:rPr>
              <a:t>s become less effective</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083386" cy="1815882"/>
          </a:xfrm>
          <a:prstGeom prst="rect">
            <a:avLst/>
          </a:prstGeom>
          <a:noFill/>
        </p:spPr>
        <p:txBody>
          <a:bodyPr wrap="square" rtlCol="0">
            <a:spAutoFit/>
          </a:bodyPr>
          <a:lstStyle/>
          <a:p>
            <a:r>
              <a:rPr lang="en-GB" sz="2800" dirty="0">
                <a:latin typeface="EC Square Sans Pro" panose="020B0506040000020004" pitchFamily="34" charset="0"/>
              </a:rPr>
              <a:t>Diseases spread more easily, persist or kill</a:t>
            </a:r>
            <a:endParaRPr lang="en-GB" sz="2800" strike="dblStrike" dirty="0">
              <a:solidFill>
                <a:srgbClr val="FF0000"/>
              </a:solidFill>
              <a:latin typeface="EC Square Sans Pro" panose="020B0506040000020004" pitchFamily="34" charset="0"/>
            </a:endParaRP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kern="0" dirty="0">
                <a:solidFill>
                  <a:schemeClr val="bg1"/>
                </a:solidFill>
                <a:latin typeface="EC Square Sans Pro" panose="020B0506040000020004" pitchFamily="34" charset="0"/>
              </a:rPr>
              <a:t>What is AMR and how does AMR occur?</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en-US" sz="2800" dirty="0">
                <a:latin typeface="EC Square Sans Pro" panose="020B0506040000020004"/>
              </a:rPr>
              <a:t>Antimicrobial resistance (AMR) occurs when germs (bacteria, virus, or fungus) that cause infections resist the effects of the medicines used to treat them. </a:t>
            </a:r>
            <a:endParaRPr lang="LID4096" sz="2800" dirty="0">
              <a:latin typeface="EC Square Sans Pro" panose="020B0506040000020004"/>
            </a:endParaRP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en-GB" sz="4000" b="1" dirty="0">
                <a:solidFill>
                  <a:schemeClr val="bg1"/>
                </a:solidFill>
                <a:latin typeface="EC Square Sans Pro" panose="020B0506040000020004" pitchFamily="34" charset="0"/>
              </a:rPr>
              <a:t>AMR is present in humans, animals, plants and the environment</a:t>
            </a:r>
            <a:endParaRPr lang="en-US" sz="4000" b="1" dirty="0">
              <a:solidFill>
                <a:schemeClr val="bg1"/>
              </a:solidFill>
              <a:latin typeface="EC Square Sans Pro" panose="020B0506040000020004" pitchFamily="34" charset="0"/>
            </a:endParaRP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descr="One Health - Wikipedia">
            <a:extLst>
              <a:ext uri="{FF2B5EF4-FFF2-40B4-BE49-F238E27FC236}">
                <a16:creationId xmlns:a16="http://schemas.microsoft.com/office/drawing/2014/main" id="{0E8A1558-21C3-4246-9A71-9A92ECE4C170}"/>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0231"/>
            <a:ext cx="3851252"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en-GB" sz="1100" dirty="0"/>
              <a:t>Antimicrobial consumption in animals</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spAutoFit/>
          </a:bodyPr>
          <a:lstStyle/>
          <a:p>
            <a:pPr algn="ctr"/>
            <a:r>
              <a:rPr lang="en-GB" sz="1100"/>
              <a:t>Antimicrobial consumption in humans</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en-GB"/>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en-GB"/>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Resistant bacteria infect 800.000 people in EU/EFTA every year</a:t>
            </a:r>
          </a:p>
          <a:p>
            <a:pPr algn="ctr"/>
            <a:r>
              <a:rPr lang="en-GB" sz="2400" b="1" dirty="0">
                <a:solidFill>
                  <a:srgbClr val="2C7470"/>
                </a:solidFill>
                <a:latin typeface="EC Square Sans Pro" panose="020B0506040000020004" pitchFamily="34" charset="0"/>
              </a:rPr>
              <a:t>(ECDC data 2022)</a:t>
            </a:r>
            <a:endParaRPr lang="en-US" sz="2400" b="1" dirty="0">
              <a:solidFill>
                <a:srgbClr val="2C7470"/>
              </a:solidFill>
              <a:latin typeface="EC Square Sans Pro" panose="020B0506040000020004" pitchFamily="34" charset="0"/>
            </a:endParaRP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en-GB" sz="1100" b="0" i="1" dirty="0">
                <a:solidFill>
                  <a:srgbClr val="3F4A52"/>
                </a:solidFill>
                <a:effectLst/>
                <a:latin typeface="EC Square Sans Pro" panose="020B0506040000020004" pitchFamily="34" charset="0"/>
              </a:rPr>
              <a:t>Source</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29064-E304-535F-88F9-AF8222B2E65E}"/>
              </a:ext>
            </a:extLst>
          </p:cNvPr>
          <p:cNvSpPr>
            <a:spLocks noGrp="1"/>
          </p:cNvSpPr>
          <p:nvPr>
            <p:ph type="body" sz="quarter" idx="10"/>
          </p:nvPr>
        </p:nvSpPr>
        <p:spPr>
          <a:xfrm>
            <a:off x="609600" y="844550"/>
            <a:ext cx="4076792" cy="1219200"/>
          </a:xfrm>
        </p:spPr>
        <p:txBody>
          <a:bodyPr>
            <a:normAutofit lnSpcReduction="10000"/>
          </a:bodyPr>
          <a:lstStyle/>
          <a:p>
            <a:pPr marL="0" indent="0">
              <a:buNone/>
            </a:pPr>
            <a:r>
              <a:rPr lang="en-US" sz="2800" b="1" dirty="0"/>
              <a:t>Resistance endangers public health AND animal health</a:t>
            </a:r>
            <a:endParaRPr lang="en-GB" b="1" dirty="0"/>
          </a:p>
        </p:txBody>
      </p:sp>
      <p:pic>
        <p:nvPicPr>
          <p:cNvPr id="4" name="Picture 3">
            <a:extLst>
              <a:ext uri="{FF2B5EF4-FFF2-40B4-BE49-F238E27FC236}">
                <a16:creationId xmlns:a16="http://schemas.microsoft.com/office/drawing/2014/main" id="{D277FCF1-ADF9-885E-8887-E8961B4FD1AD}"/>
              </a:ext>
            </a:extLst>
          </p:cNvPr>
          <p:cNvPicPr>
            <a:picLocks noChangeAspect="1"/>
          </p:cNvPicPr>
          <p:nvPr/>
        </p:nvPicPr>
        <p:blipFill>
          <a:blip r:embed="rId3"/>
          <a:stretch>
            <a:fillRect/>
          </a:stretch>
        </p:blipFill>
        <p:spPr>
          <a:xfrm>
            <a:off x="5715000" y="996950"/>
            <a:ext cx="5425910" cy="5319221"/>
          </a:xfrm>
          <a:prstGeom prst="rect">
            <a:avLst/>
          </a:prstGeom>
        </p:spPr>
      </p:pic>
      <p:sp>
        <p:nvSpPr>
          <p:cNvPr id="5" name="TextBox 4">
            <a:extLst>
              <a:ext uri="{FF2B5EF4-FFF2-40B4-BE49-F238E27FC236}">
                <a16:creationId xmlns:a16="http://schemas.microsoft.com/office/drawing/2014/main" id="{19390E1F-0E92-BF6B-8A63-B8A0FB7D3E27}"/>
              </a:ext>
            </a:extLst>
          </p:cNvPr>
          <p:cNvSpPr txBox="1"/>
          <p:nvPr/>
        </p:nvSpPr>
        <p:spPr>
          <a:xfrm>
            <a:off x="762000" y="3130550"/>
            <a:ext cx="3810000" cy="2308324"/>
          </a:xfrm>
          <a:prstGeom prst="rect">
            <a:avLst/>
          </a:prstGeom>
          <a:noFill/>
        </p:spPr>
        <p:txBody>
          <a:bodyPr wrap="square" rtlCol="0">
            <a:spAutoFit/>
          </a:bodyPr>
          <a:lstStyle/>
          <a:p>
            <a:r>
              <a:rPr lang="en-US" sz="2400" dirty="0">
                <a:hlinkClick r:id="rId4"/>
              </a:rPr>
              <a:t>EFSA dashboard</a:t>
            </a:r>
            <a:r>
              <a:rPr lang="en-US" sz="2400" dirty="0"/>
              <a:t>: </a:t>
            </a:r>
          </a:p>
          <a:p>
            <a:endParaRPr lang="en-US" sz="2400" dirty="0"/>
          </a:p>
          <a:p>
            <a:r>
              <a:rPr lang="en-US" sz="2400" dirty="0"/>
              <a:t>Occurrence </a:t>
            </a:r>
            <a:r>
              <a:rPr lang="en-US" sz="2400" dirty="0">
                <a:solidFill>
                  <a:schemeClr val="tx1"/>
                </a:solidFill>
              </a:rPr>
              <a:t>of</a:t>
            </a:r>
            <a:r>
              <a:rPr lang="en-US" sz="2400" dirty="0">
                <a:solidFill>
                  <a:srgbClr val="FF0000"/>
                </a:solidFill>
              </a:rPr>
              <a:t> </a:t>
            </a:r>
            <a:r>
              <a:rPr lang="en-US" sz="2400" dirty="0"/>
              <a:t>AMR in broilers for </a:t>
            </a:r>
            <a:r>
              <a:rPr lang="en-US" sz="2400" i="1" dirty="0"/>
              <a:t>Campylobacter</a:t>
            </a:r>
            <a:r>
              <a:rPr lang="en-US" sz="2400" i="1" dirty="0">
                <a:latin typeface="Times New Roman" panose="02020603050405020304" pitchFamily="18" charset="0"/>
                <a:cs typeface="Times New Roman" panose="02020603050405020304" pitchFamily="18" charset="0"/>
              </a:rPr>
              <a:t> </a:t>
            </a:r>
            <a:r>
              <a:rPr lang="en-US" sz="2400" i="1" dirty="0"/>
              <a:t>j.</a:t>
            </a:r>
            <a:r>
              <a:rPr lang="en-US" sz="2400" dirty="0"/>
              <a:t> against tetracycline</a:t>
            </a:r>
            <a:endParaRPr lang="en-GB" sz="2400" dirty="0"/>
          </a:p>
        </p:txBody>
      </p:sp>
    </p:spTree>
    <p:extLst>
      <p:ext uri="{BB962C8B-B14F-4D97-AF65-F5344CB8AC3E}">
        <p14:creationId xmlns:p14="http://schemas.microsoft.com/office/powerpoint/2010/main" val="67105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a:stretch>
            <a:fillRect/>
          </a:stretch>
        </p:blipFill>
        <p:spPr>
          <a:xfrm>
            <a:off x="1600200" y="426758"/>
            <a:ext cx="8591921" cy="6443942"/>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Different classes of antimicrobials </a:t>
            </a:r>
            <a:endParaRPr lang="en-GB" sz="3200" b="1" kern="0" dirty="0">
              <a:solidFill>
                <a:schemeClr val="bg1"/>
              </a:solidFill>
              <a:latin typeface="EC Square Sans Pro" panose="020B0506040000020004" pitchFamily="34" charset="0"/>
            </a:endParaRPr>
          </a:p>
        </p:txBody>
      </p:sp>
    </p:spTree>
    <p:extLst>
      <p:ext uri="{BB962C8B-B14F-4D97-AF65-F5344CB8AC3E}">
        <p14:creationId xmlns:p14="http://schemas.microsoft.com/office/powerpoint/2010/main" val="348201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We need to keep the current antimicrobials effective! </a:t>
            </a:r>
            <a:endParaRPr lang="en-GB" sz="3200" b="1" kern="0" dirty="0">
              <a:solidFill>
                <a:schemeClr val="bg1"/>
              </a:solidFill>
              <a:latin typeface="EC Square Sans Pro" panose="020B0506040000020004" pitchFamily="34" charset="0"/>
            </a:endParaRP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stretch>
            <a:fillRect/>
          </a:stretch>
        </p:blipFill>
        <p:spPr>
          <a:xfrm>
            <a:off x="236178" y="1454150"/>
            <a:ext cx="11540690" cy="5029200"/>
          </a:xfrm>
          <a:prstGeom prst="rect">
            <a:avLst/>
          </a:prstGeom>
        </p:spPr>
      </p:pic>
    </p:spTree>
    <p:extLst>
      <p:ext uri="{BB962C8B-B14F-4D97-AF65-F5344CB8AC3E}">
        <p14:creationId xmlns:p14="http://schemas.microsoft.com/office/powerpoint/2010/main" val="2792435232"/>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30869E5C-3B56-4D79-AC5C-374A171E1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3.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 ds:uri="647396e3-6a7c-49e4-86bb-38ecec5b669c"/>
    <ds:schemaRef ds:uri="cf327815-79d0-4fc2-8b8d-cf7e72fbbfb7"/>
  </ds:schemaRefs>
</ds:datastoreItem>
</file>

<file path=docProps/app.xml><?xml version="1.0" encoding="utf-8"?>
<Properties xmlns="http://schemas.openxmlformats.org/officeDocument/2006/extended-properties" xmlns:vt="http://schemas.openxmlformats.org/officeDocument/2006/docPropsVTypes">
  <Template/>
  <TotalTime>0</TotalTime>
  <Words>2998</Words>
  <Application>Microsoft Office PowerPoint</Application>
  <PresentationFormat>Custom</PresentationFormat>
  <Paragraphs>273</Paragraphs>
  <Slides>22</Slides>
  <Notes>21</Notes>
  <HiddenSlides>1</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22</vt:i4>
      </vt:variant>
    </vt:vector>
  </HeadingPairs>
  <TitlesOfParts>
    <vt:vector size="42" baseType="lpstr">
      <vt:lpstr>Adobe Clean DC</vt:lpstr>
      <vt:lpstr>Arial</vt:lpstr>
      <vt:lpstr>Arial</vt:lpstr>
      <vt:lpstr>ArialMT</vt:lpstr>
      <vt:lpstr>Calibri</vt:lpstr>
      <vt:lpstr>Calibri Light</vt:lpstr>
      <vt:lpstr>EC Square Sans Pro</vt:lpstr>
      <vt:lpstr>ECSquareSansPro-Regular</vt:lpstr>
      <vt:lpstr>Google Sans</vt:lpstr>
      <vt:lpstr>Montserrat</vt:lpstr>
      <vt:lpstr>Open Sans</vt:lpstr>
      <vt:lpstr>Raleway</vt:lpstr>
      <vt:lpstr>Roboto</vt:lpstr>
      <vt:lpstr>Segoe UI</vt:lpstr>
      <vt:lpstr>Times New Roman</vt:lpstr>
      <vt:lpstr>Verdana</vt:lpstr>
      <vt:lpstr>Whitney-Book</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265</cp:revision>
  <dcterms:created xsi:type="dcterms:W3CDTF">2023-11-20T15:58:16Z</dcterms:created>
  <dcterms:modified xsi:type="dcterms:W3CDTF">2024-10-10T08:41:36Z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0x010100C78BAB6A1C84F545963E0C901C12A503</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y fmtid="{D5CDD505-2E9C-101B-9397-08002B2CF9AE}" pid="16" name="Order">
    <vt:r8>13362800</vt:r8>
  </property>
</Properties>
</file>