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5" r:id="rId5"/>
  </p:sldMasterIdLst>
  <p:notesMasterIdLst>
    <p:notesMasterId r:id="rId24"/>
  </p:notesMasterIdLst>
  <p:sldIdLst>
    <p:sldId id="261" r:id="rId6"/>
    <p:sldId id="262" r:id="rId7"/>
    <p:sldId id="264" r:id="rId8"/>
    <p:sldId id="2425" r:id="rId9"/>
    <p:sldId id="2442" r:id="rId10"/>
    <p:sldId id="2426" r:id="rId11"/>
    <p:sldId id="2427" r:id="rId12"/>
    <p:sldId id="295" r:id="rId13"/>
    <p:sldId id="2444" r:id="rId14"/>
    <p:sldId id="2445" r:id="rId15"/>
    <p:sldId id="2443" r:id="rId16"/>
    <p:sldId id="2447" r:id="rId17"/>
    <p:sldId id="2448" r:id="rId18"/>
    <p:sldId id="2449" r:id="rId19"/>
    <p:sldId id="2450" r:id="rId20"/>
    <p:sldId id="2451" r:id="rId21"/>
    <p:sldId id="2452" r:id="rId22"/>
    <p:sldId id="270" r:id="rId23"/>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00" autoAdjust="0"/>
  </p:normalViewPr>
  <p:slideViewPr>
    <p:cSldViewPr>
      <p:cViewPr varScale="1">
        <p:scale>
          <a:sx n="102" d="100"/>
          <a:sy n="102" d="100"/>
        </p:scale>
        <p:origin x="918"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Castro Troya" userId="58fec591-b333-4c59-a2df-1c57e39d4266" providerId="ADAL" clId="{1CBBDC71-3CDA-45EC-AF6B-4A19A122260F}"/>
    <pc:docChg chg="modSld">
      <pc:chgData name="Andrea Castro Troya" userId="58fec591-b333-4c59-a2df-1c57e39d4266" providerId="ADAL" clId="{1CBBDC71-3CDA-45EC-AF6B-4A19A122260F}" dt="2024-10-10T08:43:31.781" v="68" actId="14826"/>
      <pc:docMkLst>
        <pc:docMk/>
      </pc:docMkLst>
      <pc:sldChg chg="modSp mod">
        <pc:chgData name="Andrea Castro Troya" userId="58fec591-b333-4c59-a2df-1c57e39d4266" providerId="ADAL" clId="{1CBBDC71-3CDA-45EC-AF6B-4A19A122260F}" dt="2024-10-10T08:42:51.083" v="48" actId="20577"/>
        <pc:sldMkLst>
          <pc:docMk/>
          <pc:sldMk cId="2499853343" sldId="261"/>
        </pc:sldMkLst>
        <pc:spChg chg="mod">
          <ac:chgData name="Andrea Castro Troya" userId="58fec591-b333-4c59-a2df-1c57e39d4266" providerId="ADAL" clId="{1CBBDC71-3CDA-45EC-AF6B-4A19A122260F}" dt="2024-10-10T08:42:35.422" v="20" actId="20577"/>
          <ac:spMkLst>
            <pc:docMk/>
            <pc:sldMk cId="2499853343" sldId="261"/>
            <ac:spMk id="2" creationId="{FFCA7E40-6B2B-9773-C96F-35BFBF3437D7}"/>
          </ac:spMkLst>
        </pc:spChg>
        <pc:spChg chg="mod">
          <ac:chgData name="Andrea Castro Troya" userId="58fec591-b333-4c59-a2df-1c57e39d4266" providerId="ADAL" clId="{1CBBDC71-3CDA-45EC-AF6B-4A19A122260F}" dt="2024-10-10T08:42:51.083" v="48" actId="20577"/>
          <ac:spMkLst>
            <pc:docMk/>
            <pc:sldMk cId="2499853343" sldId="261"/>
            <ac:spMk id="3" creationId="{6199F5CC-8AF0-EA86-41C2-17755419A88E}"/>
          </ac:spMkLst>
        </pc:spChg>
      </pc:sldChg>
      <pc:sldChg chg="modSp mod">
        <pc:chgData name="Andrea Castro Troya" userId="58fec591-b333-4c59-a2df-1c57e39d4266" providerId="ADAL" clId="{1CBBDC71-3CDA-45EC-AF6B-4A19A122260F}" dt="2024-10-10T08:43:06.623" v="67" actId="20577"/>
        <pc:sldMkLst>
          <pc:docMk/>
          <pc:sldMk cId="3971793997" sldId="262"/>
        </pc:sldMkLst>
        <pc:spChg chg="mod">
          <ac:chgData name="Andrea Castro Troya" userId="58fec591-b333-4c59-a2df-1c57e39d4266" providerId="ADAL" clId="{1CBBDC71-3CDA-45EC-AF6B-4A19A122260F}" dt="2024-10-10T08:43:06.623" v="67" actId="20577"/>
          <ac:spMkLst>
            <pc:docMk/>
            <pc:sldMk cId="3971793997" sldId="262"/>
            <ac:spMk id="3" creationId="{A38D9E58-19B1-E7ED-7608-24282A0A681D}"/>
          </ac:spMkLst>
        </pc:spChg>
      </pc:sldChg>
      <pc:sldChg chg="modSp mod">
        <pc:chgData name="Andrea Castro Troya" userId="58fec591-b333-4c59-a2df-1c57e39d4266" providerId="ADAL" clId="{1CBBDC71-3CDA-45EC-AF6B-4A19A122260F}" dt="2024-10-10T08:43:31.781" v="68" actId="14826"/>
        <pc:sldMkLst>
          <pc:docMk/>
          <pc:sldMk cId="534925672" sldId="2443"/>
        </pc:sldMkLst>
        <pc:picChg chg="mod">
          <ac:chgData name="Andrea Castro Troya" userId="58fec591-b333-4c59-a2df-1c57e39d4266" providerId="ADAL" clId="{1CBBDC71-3CDA-45EC-AF6B-4A19A122260F}" dt="2024-10-10T08:43:31.781" v="68" actId="14826"/>
          <ac:picMkLst>
            <pc:docMk/>
            <pc:sldMk cId="534925672" sldId="2443"/>
            <ac:picMk id="3" creationId="{82A74780-676E-E432-D0A0-B7CD1BD719B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840940-B5E0-4C2F-A221-69B1A7F07BA3}"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GB"/>
        </a:p>
      </dgm:t>
    </dgm:pt>
    <dgm:pt modelId="{F52243D7-8410-4BE7-A94A-4C97B1EEE0FA}">
      <dgm:prSet phldrT="[Text]"/>
      <dgm:spPr>
        <a:solidFill>
          <a:srgbClr val="ECEBEB"/>
        </a:solidFill>
      </dgm:spPr>
      <dgm:t>
        <a:bodyPr/>
        <a:lstStyle/>
        <a:p>
          <a:r>
            <a:rPr lang="en-US">
              <a:solidFill>
                <a:schemeClr val="tx1"/>
              </a:solidFill>
              <a:latin typeface="EC Square Sans Pro" panose="020B0506040000020004" pitchFamily="34" charset="0"/>
            </a:rPr>
            <a:t>Different rules apply for </a:t>
          </a:r>
          <a:endParaRPr lang="en-GB">
            <a:solidFill>
              <a:schemeClr val="tx1"/>
            </a:solidFill>
            <a:latin typeface="EC Square Sans Pro" panose="020B0506040000020004" pitchFamily="34" charset="0"/>
          </a:endParaRPr>
        </a:p>
      </dgm:t>
    </dgm:pt>
    <dgm:pt modelId="{52DB4A73-99B0-46DE-BAE9-D04FCA0F7A67}" type="parTrans" cxnId="{3BE01E08-3C91-4526-A69A-30E916C1961C}">
      <dgm:prSet/>
      <dgm:spPr/>
      <dgm:t>
        <a:bodyPr/>
        <a:lstStyle/>
        <a:p>
          <a:endParaRPr lang="en-GB">
            <a:latin typeface="EC Square Sans Pro" panose="020B0506040000020004" pitchFamily="34" charset="0"/>
          </a:endParaRPr>
        </a:p>
      </dgm:t>
    </dgm:pt>
    <dgm:pt modelId="{F3D1F278-7628-498E-AB69-41339A6FF3F2}" type="sibTrans" cxnId="{3BE01E08-3C91-4526-A69A-30E916C1961C}">
      <dgm:prSet/>
      <dgm:spPr/>
      <dgm:t>
        <a:bodyPr/>
        <a:lstStyle/>
        <a:p>
          <a:endParaRPr lang="en-GB">
            <a:latin typeface="EC Square Sans Pro" panose="020B0506040000020004" pitchFamily="34" charset="0"/>
          </a:endParaRPr>
        </a:p>
      </dgm:t>
    </dgm:pt>
    <dgm:pt modelId="{90621425-3EF3-425D-A15A-D33091B77DC6}">
      <dgm:prSet phldrT="[Text]" custT="1"/>
      <dgm:spPr>
        <a:solidFill>
          <a:srgbClr val="2C7470"/>
        </a:solidFill>
      </dgm:spPr>
      <dgm:t>
        <a:bodyPr/>
        <a:lstStyle/>
        <a:p>
          <a:r>
            <a:rPr lang="en-US" sz="2800" dirty="0">
              <a:latin typeface="EC Square Sans Pro" panose="020B0506040000020004" pitchFamily="34" charset="0"/>
            </a:rPr>
            <a:t>Oral Medication </a:t>
          </a:r>
        </a:p>
        <a:p>
          <a:r>
            <a:rPr lang="en-US" sz="2000" dirty="0">
              <a:latin typeface="EC Square Sans Pro" panose="020B0506040000020004" pitchFamily="34" charset="0"/>
            </a:rPr>
            <a:t>(on-farm mixing in feed or water by the animal keeper)</a:t>
          </a:r>
          <a:endParaRPr lang="en-GB" sz="2400" dirty="0">
            <a:latin typeface="EC Square Sans Pro" panose="020B0506040000020004" pitchFamily="34" charset="0"/>
          </a:endParaRPr>
        </a:p>
      </dgm:t>
    </dgm:pt>
    <dgm:pt modelId="{EE132CA6-C8A5-488D-8638-EE246B8D858E}" type="parTrans" cxnId="{ADA76392-8724-4931-824F-743FC4925DCA}">
      <dgm:prSet/>
      <dgm:spPr/>
      <dgm:t>
        <a:bodyPr/>
        <a:lstStyle/>
        <a:p>
          <a:endParaRPr lang="en-GB">
            <a:latin typeface="EC Square Sans Pro" panose="020B0506040000020004" pitchFamily="34" charset="0"/>
          </a:endParaRPr>
        </a:p>
      </dgm:t>
    </dgm:pt>
    <dgm:pt modelId="{BFC522AD-BF74-4440-9867-2E12B6355D2A}" type="sibTrans" cxnId="{ADA76392-8724-4931-824F-743FC4925DCA}">
      <dgm:prSet/>
      <dgm:spPr/>
      <dgm:t>
        <a:bodyPr/>
        <a:lstStyle/>
        <a:p>
          <a:endParaRPr lang="en-GB">
            <a:latin typeface="EC Square Sans Pro" panose="020B0506040000020004" pitchFamily="34" charset="0"/>
          </a:endParaRPr>
        </a:p>
      </dgm:t>
    </dgm:pt>
    <dgm:pt modelId="{74F68A50-1B98-476E-BEA5-1D097A21F5CA}">
      <dgm:prSet phldrT="[Text]"/>
      <dgm:spPr>
        <a:solidFill>
          <a:srgbClr val="2C7470"/>
        </a:solidFill>
      </dgm:spPr>
      <dgm:t>
        <a:bodyPr/>
        <a:lstStyle/>
        <a:p>
          <a:r>
            <a:rPr lang="en-US">
              <a:solidFill>
                <a:schemeClr val="bg1"/>
              </a:solidFill>
              <a:latin typeface="EC Square Sans Pro" panose="020B0506040000020004" pitchFamily="34" charset="0"/>
            </a:rPr>
            <a:t>Via Feed</a:t>
          </a:r>
          <a:endParaRPr lang="en-GB">
            <a:solidFill>
              <a:schemeClr val="bg1"/>
            </a:solidFill>
            <a:latin typeface="EC Square Sans Pro" panose="020B0506040000020004" pitchFamily="34" charset="0"/>
          </a:endParaRPr>
        </a:p>
      </dgm:t>
    </dgm:pt>
    <dgm:pt modelId="{3D5A27C2-6AFF-4304-BCA4-D3E224288C62}" type="parTrans" cxnId="{6D1B5F07-E06C-481D-82B7-EC46E0E1C11A}">
      <dgm:prSet/>
      <dgm:spPr/>
      <dgm:t>
        <a:bodyPr/>
        <a:lstStyle/>
        <a:p>
          <a:endParaRPr lang="en-GB">
            <a:latin typeface="EC Square Sans Pro" panose="020B0506040000020004" pitchFamily="34" charset="0"/>
          </a:endParaRPr>
        </a:p>
      </dgm:t>
    </dgm:pt>
    <dgm:pt modelId="{3E079627-616D-459E-B204-92AF86E56083}" type="sibTrans" cxnId="{6D1B5F07-E06C-481D-82B7-EC46E0E1C11A}">
      <dgm:prSet/>
      <dgm:spPr/>
      <dgm:t>
        <a:bodyPr/>
        <a:lstStyle/>
        <a:p>
          <a:endParaRPr lang="en-GB">
            <a:latin typeface="EC Square Sans Pro" panose="020B0506040000020004" pitchFamily="34" charset="0"/>
          </a:endParaRPr>
        </a:p>
      </dgm:t>
    </dgm:pt>
    <dgm:pt modelId="{D1EA0228-EDA9-431F-82B1-1C012D4C5921}">
      <dgm:prSet phldrT="[Text]"/>
      <dgm:spPr>
        <a:solidFill>
          <a:srgbClr val="2C7470"/>
        </a:solidFill>
      </dgm:spPr>
      <dgm:t>
        <a:bodyPr/>
        <a:lstStyle/>
        <a:p>
          <a:r>
            <a:rPr lang="en-US">
              <a:latin typeface="EC Square Sans Pro" panose="020B0506040000020004" pitchFamily="34" charset="0"/>
            </a:rPr>
            <a:t>Via Water</a:t>
          </a:r>
          <a:endParaRPr lang="en-GB">
            <a:latin typeface="EC Square Sans Pro" panose="020B0506040000020004" pitchFamily="34" charset="0"/>
          </a:endParaRPr>
        </a:p>
      </dgm:t>
    </dgm:pt>
    <dgm:pt modelId="{4024C9D4-D69C-42D8-AD58-E4F4D1B799B8}" type="parTrans" cxnId="{FBC3B2A8-523A-4845-BA80-5D502E0B77BF}">
      <dgm:prSet/>
      <dgm:spPr/>
      <dgm:t>
        <a:bodyPr/>
        <a:lstStyle/>
        <a:p>
          <a:endParaRPr lang="en-GB">
            <a:latin typeface="EC Square Sans Pro" panose="020B0506040000020004" pitchFamily="34" charset="0"/>
          </a:endParaRPr>
        </a:p>
      </dgm:t>
    </dgm:pt>
    <dgm:pt modelId="{62BEDA8A-7276-48D3-B211-47B64C2555DF}" type="sibTrans" cxnId="{FBC3B2A8-523A-4845-BA80-5D502E0B77BF}">
      <dgm:prSet/>
      <dgm:spPr/>
      <dgm:t>
        <a:bodyPr/>
        <a:lstStyle/>
        <a:p>
          <a:endParaRPr lang="en-GB">
            <a:latin typeface="EC Square Sans Pro" panose="020B0506040000020004" pitchFamily="34" charset="0"/>
          </a:endParaRPr>
        </a:p>
      </dgm:t>
    </dgm:pt>
    <dgm:pt modelId="{6C6F50E1-24CC-4110-86E5-D49A5C367B16}">
      <dgm:prSet phldrT="[Text]" custT="1"/>
      <dgm:spPr>
        <a:solidFill>
          <a:srgbClr val="6BB188"/>
        </a:solidFill>
      </dgm:spPr>
      <dgm:t>
        <a:bodyPr/>
        <a:lstStyle/>
        <a:p>
          <a:r>
            <a:rPr lang="en-US" sz="2800" dirty="0">
              <a:solidFill>
                <a:schemeClr val="tx1"/>
              </a:solidFill>
              <a:latin typeface="EC Square Sans Pro" panose="020B0506040000020004" pitchFamily="34" charset="0"/>
            </a:rPr>
            <a:t>Medicated Feed</a:t>
          </a:r>
        </a:p>
        <a:p>
          <a:r>
            <a:rPr lang="en-US" sz="2000" dirty="0">
              <a:solidFill>
                <a:schemeClr val="tx1"/>
              </a:solidFill>
              <a:latin typeface="EC Square Sans Pro" panose="020B0506040000020004" pitchFamily="34" charset="0"/>
            </a:rPr>
            <a:t>(feed mixed with medicines in feed mill or mobile mixer or via special equipped vehicle by feed business operator )</a:t>
          </a:r>
          <a:endParaRPr lang="en-GB" sz="2000" dirty="0">
            <a:solidFill>
              <a:schemeClr val="tx1"/>
            </a:solidFill>
            <a:latin typeface="EC Square Sans Pro" panose="020B0506040000020004" pitchFamily="34" charset="0"/>
          </a:endParaRPr>
        </a:p>
      </dgm:t>
    </dgm:pt>
    <dgm:pt modelId="{865A933C-C587-45D5-ADCB-A31B7DCA0276}" type="parTrans" cxnId="{21153BDA-B4FE-42E3-84F8-E3D5583E68FD}">
      <dgm:prSet/>
      <dgm:spPr/>
      <dgm:t>
        <a:bodyPr/>
        <a:lstStyle/>
        <a:p>
          <a:endParaRPr lang="en-GB">
            <a:latin typeface="EC Square Sans Pro" panose="020B0506040000020004" pitchFamily="34" charset="0"/>
          </a:endParaRPr>
        </a:p>
      </dgm:t>
    </dgm:pt>
    <dgm:pt modelId="{78A400A5-03C1-4E12-A31A-ECFAEFEFDEB9}" type="sibTrans" cxnId="{21153BDA-B4FE-42E3-84F8-E3D5583E68FD}">
      <dgm:prSet/>
      <dgm:spPr/>
      <dgm:t>
        <a:bodyPr/>
        <a:lstStyle/>
        <a:p>
          <a:endParaRPr lang="en-GB">
            <a:latin typeface="EC Square Sans Pro" panose="020B0506040000020004" pitchFamily="34" charset="0"/>
          </a:endParaRPr>
        </a:p>
      </dgm:t>
    </dgm:pt>
    <dgm:pt modelId="{E290FBA2-CC32-43EB-A64A-BB03076940A3}" type="pres">
      <dgm:prSet presAssocID="{49840940-B5E0-4C2F-A221-69B1A7F07BA3}" presName="mainComposite" presStyleCnt="0">
        <dgm:presLayoutVars>
          <dgm:chPref val="1"/>
          <dgm:dir/>
          <dgm:animOne val="branch"/>
          <dgm:animLvl val="lvl"/>
          <dgm:resizeHandles val="exact"/>
        </dgm:presLayoutVars>
      </dgm:prSet>
      <dgm:spPr/>
      <dgm:t>
        <a:bodyPr/>
        <a:lstStyle/>
        <a:p>
          <a:endParaRPr lang="de-DE"/>
        </a:p>
      </dgm:t>
    </dgm:pt>
    <dgm:pt modelId="{E988E32B-7B91-4254-AD9B-322C412F5E7E}" type="pres">
      <dgm:prSet presAssocID="{49840940-B5E0-4C2F-A221-69B1A7F07BA3}" presName="hierFlow" presStyleCnt="0"/>
      <dgm:spPr/>
    </dgm:pt>
    <dgm:pt modelId="{86576499-25C2-467E-BED1-C60952E7D081}" type="pres">
      <dgm:prSet presAssocID="{49840940-B5E0-4C2F-A221-69B1A7F07BA3}" presName="hierChild1" presStyleCnt="0">
        <dgm:presLayoutVars>
          <dgm:chPref val="1"/>
          <dgm:animOne val="branch"/>
          <dgm:animLvl val="lvl"/>
        </dgm:presLayoutVars>
      </dgm:prSet>
      <dgm:spPr/>
    </dgm:pt>
    <dgm:pt modelId="{8496E231-9178-4857-B2E5-82537379A7ED}" type="pres">
      <dgm:prSet presAssocID="{F52243D7-8410-4BE7-A94A-4C97B1EEE0FA}" presName="Name17" presStyleCnt="0"/>
      <dgm:spPr/>
    </dgm:pt>
    <dgm:pt modelId="{2CA438B9-42DF-4AF0-A43A-7B1C6D523173}" type="pres">
      <dgm:prSet presAssocID="{F52243D7-8410-4BE7-A94A-4C97B1EEE0FA}" presName="level1Shape" presStyleLbl="node0" presStyleIdx="0" presStyleCnt="1">
        <dgm:presLayoutVars>
          <dgm:chPref val="3"/>
        </dgm:presLayoutVars>
      </dgm:prSet>
      <dgm:spPr/>
      <dgm:t>
        <a:bodyPr/>
        <a:lstStyle/>
        <a:p>
          <a:endParaRPr lang="de-DE"/>
        </a:p>
      </dgm:t>
    </dgm:pt>
    <dgm:pt modelId="{68276634-D688-4176-B046-22644173D86F}" type="pres">
      <dgm:prSet presAssocID="{F52243D7-8410-4BE7-A94A-4C97B1EEE0FA}" presName="hierChild2" presStyleCnt="0"/>
      <dgm:spPr/>
    </dgm:pt>
    <dgm:pt modelId="{FBF1D535-BA08-43A6-99DE-E066AFB0E81C}" type="pres">
      <dgm:prSet presAssocID="{865A933C-C587-45D5-ADCB-A31B7DCA0276}" presName="Name25" presStyleLbl="parChTrans1D2" presStyleIdx="0" presStyleCnt="2"/>
      <dgm:spPr/>
      <dgm:t>
        <a:bodyPr/>
        <a:lstStyle/>
        <a:p>
          <a:endParaRPr lang="de-DE"/>
        </a:p>
      </dgm:t>
    </dgm:pt>
    <dgm:pt modelId="{C8FBC1DD-3B75-4A30-BDF0-72869C171122}" type="pres">
      <dgm:prSet presAssocID="{865A933C-C587-45D5-ADCB-A31B7DCA0276}" presName="connTx" presStyleLbl="parChTrans1D2" presStyleIdx="0" presStyleCnt="2"/>
      <dgm:spPr/>
      <dgm:t>
        <a:bodyPr/>
        <a:lstStyle/>
        <a:p>
          <a:endParaRPr lang="de-DE"/>
        </a:p>
      </dgm:t>
    </dgm:pt>
    <dgm:pt modelId="{104B4E32-9102-40AC-B4B3-8D3751C50400}" type="pres">
      <dgm:prSet presAssocID="{6C6F50E1-24CC-4110-86E5-D49A5C367B16}" presName="Name30" presStyleCnt="0"/>
      <dgm:spPr/>
    </dgm:pt>
    <dgm:pt modelId="{2D3E6146-CCB2-4079-B87F-FBE50FFB8125}" type="pres">
      <dgm:prSet presAssocID="{6C6F50E1-24CC-4110-86E5-D49A5C367B16}" presName="level2Shape" presStyleLbl="node2" presStyleIdx="0" presStyleCnt="2" custScaleX="163599" custScaleY="181101" custLinFactNeighborX="-2233" custLinFactNeighborY="-33128"/>
      <dgm:spPr/>
      <dgm:t>
        <a:bodyPr/>
        <a:lstStyle/>
        <a:p>
          <a:endParaRPr lang="de-DE"/>
        </a:p>
      </dgm:t>
    </dgm:pt>
    <dgm:pt modelId="{ECD8ADEF-7A64-4169-AC76-F54BCA627A13}" type="pres">
      <dgm:prSet presAssocID="{6C6F50E1-24CC-4110-86E5-D49A5C367B16}" presName="hierChild3" presStyleCnt="0"/>
      <dgm:spPr/>
    </dgm:pt>
    <dgm:pt modelId="{61694B86-253D-4A40-931A-F8F2732E8B11}" type="pres">
      <dgm:prSet presAssocID="{EE132CA6-C8A5-488D-8638-EE246B8D858E}" presName="Name25" presStyleLbl="parChTrans1D2" presStyleIdx="1" presStyleCnt="2"/>
      <dgm:spPr/>
      <dgm:t>
        <a:bodyPr/>
        <a:lstStyle/>
        <a:p>
          <a:endParaRPr lang="de-DE"/>
        </a:p>
      </dgm:t>
    </dgm:pt>
    <dgm:pt modelId="{27551C29-51E4-4FD4-9B7D-8BDA8DC047E0}" type="pres">
      <dgm:prSet presAssocID="{EE132CA6-C8A5-488D-8638-EE246B8D858E}" presName="connTx" presStyleLbl="parChTrans1D2" presStyleIdx="1" presStyleCnt="2"/>
      <dgm:spPr/>
      <dgm:t>
        <a:bodyPr/>
        <a:lstStyle/>
        <a:p>
          <a:endParaRPr lang="de-DE"/>
        </a:p>
      </dgm:t>
    </dgm:pt>
    <dgm:pt modelId="{C914C555-0659-4029-834D-657F814C296F}" type="pres">
      <dgm:prSet presAssocID="{90621425-3EF3-425D-A15A-D33091B77DC6}" presName="Name30" presStyleCnt="0"/>
      <dgm:spPr/>
    </dgm:pt>
    <dgm:pt modelId="{F95EF68C-ADEC-4363-9740-CB6CEB0E641C}" type="pres">
      <dgm:prSet presAssocID="{90621425-3EF3-425D-A15A-D33091B77DC6}" presName="level2Shape" presStyleLbl="node2" presStyleIdx="1" presStyleCnt="2" custScaleX="167809" custScaleY="203074" custLinFactNeighborX="-3634" custLinFactNeighborY="28914"/>
      <dgm:spPr/>
      <dgm:t>
        <a:bodyPr/>
        <a:lstStyle/>
        <a:p>
          <a:endParaRPr lang="de-DE"/>
        </a:p>
      </dgm:t>
    </dgm:pt>
    <dgm:pt modelId="{053A5CCF-BBEE-4CFE-8DA9-5E6EF07E7C8B}" type="pres">
      <dgm:prSet presAssocID="{90621425-3EF3-425D-A15A-D33091B77DC6}" presName="hierChild3" presStyleCnt="0"/>
      <dgm:spPr/>
    </dgm:pt>
    <dgm:pt modelId="{EEA59F76-1A8C-4C30-BAA1-8734A5405816}" type="pres">
      <dgm:prSet presAssocID="{3D5A27C2-6AFF-4304-BCA4-D3E224288C62}" presName="Name25" presStyleLbl="parChTrans1D3" presStyleIdx="0" presStyleCnt="2"/>
      <dgm:spPr/>
      <dgm:t>
        <a:bodyPr/>
        <a:lstStyle/>
        <a:p>
          <a:endParaRPr lang="de-DE"/>
        </a:p>
      </dgm:t>
    </dgm:pt>
    <dgm:pt modelId="{E2C9B4E6-C99F-4AD2-B0A6-7F40A0A3A94B}" type="pres">
      <dgm:prSet presAssocID="{3D5A27C2-6AFF-4304-BCA4-D3E224288C62}" presName="connTx" presStyleLbl="parChTrans1D3" presStyleIdx="0" presStyleCnt="2"/>
      <dgm:spPr/>
      <dgm:t>
        <a:bodyPr/>
        <a:lstStyle/>
        <a:p>
          <a:endParaRPr lang="de-DE"/>
        </a:p>
      </dgm:t>
    </dgm:pt>
    <dgm:pt modelId="{A7E2DF2D-C817-4A79-B7F2-6E73B8BAED9F}" type="pres">
      <dgm:prSet presAssocID="{74F68A50-1B98-476E-BEA5-1D097A21F5CA}" presName="Name30" presStyleCnt="0"/>
      <dgm:spPr/>
    </dgm:pt>
    <dgm:pt modelId="{648DB4D0-7FA0-4BCA-8F42-0ED7942B08C2}" type="pres">
      <dgm:prSet presAssocID="{74F68A50-1B98-476E-BEA5-1D097A21F5CA}" presName="level2Shape" presStyleLbl="node3" presStyleIdx="0" presStyleCnt="2" custLinFactNeighborX="-1263" custLinFactNeighborY="10765"/>
      <dgm:spPr/>
      <dgm:t>
        <a:bodyPr/>
        <a:lstStyle/>
        <a:p>
          <a:endParaRPr lang="de-DE"/>
        </a:p>
      </dgm:t>
    </dgm:pt>
    <dgm:pt modelId="{3CC2C0F5-8E6B-491D-BA8C-14CBFC7C045B}" type="pres">
      <dgm:prSet presAssocID="{74F68A50-1B98-476E-BEA5-1D097A21F5CA}" presName="hierChild3" presStyleCnt="0"/>
      <dgm:spPr/>
    </dgm:pt>
    <dgm:pt modelId="{39D65ED2-01CD-47FC-9F06-E4399AC37A9B}" type="pres">
      <dgm:prSet presAssocID="{4024C9D4-D69C-42D8-AD58-E4F4D1B799B8}" presName="Name25" presStyleLbl="parChTrans1D3" presStyleIdx="1" presStyleCnt="2"/>
      <dgm:spPr/>
      <dgm:t>
        <a:bodyPr/>
        <a:lstStyle/>
        <a:p>
          <a:endParaRPr lang="de-DE"/>
        </a:p>
      </dgm:t>
    </dgm:pt>
    <dgm:pt modelId="{48E44880-5249-4A0A-A93C-4199097A5458}" type="pres">
      <dgm:prSet presAssocID="{4024C9D4-D69C-42D8-AD58-E4F4D1B799B8}" presName="connTx" presStyleLbl="parChTrans1D3" presStyleIdx="1" presStyleCnt="2"/>
      <dgm:spPr/>
      <dgm:t>
        <a:bodyPr/>
        <a:lstStyle/>
        <a:p>
          <a:endParaRPr lang="de-DE"/>
        </a:p>
      </dgm:t>
    </dgm:pt>
    <dgm:pt modelId="{64EA4CAE-185D-4D54-B718-CDD45B411DAA}" type="pres">
      <dgm:prSet presAssocID="{D1EA0228-EDA9-431F-82B1-1C012D4C5921}" presName="Name30" presStyleCnt="0"/>
      <dgm:spPr/>
    </dgm:pt>
    <dgm:pt modelId="{045A6619-E40C-4B52-8C20-4AB2F202DA54}" type="pres">
      <dgm:prSet presAssocID="{D1EA0228-EDA9-431F-82B1-1C012D4C5921}" presName="level2Shape" presStyleLbl="node3" presStyleIdx="1" presStyleCnt="2" custLinFactNeighborX="2591" custLinFactNeighborY="27624"/>
      <dgm:spPr/>
      <dgm:t>
        <a:bodyPr/>
        <a:lstStyle/>
        <a:p>
          <a:endParaRPr lang="de-DE"/>
        </a:p>
      </dgm:t>
    </dgm:pt>
    <dgm:pt modelId="{0272F7E9-AAE6-4CF8-A9A7-326B886941F0}" type="pres">
      <dgm:prSet presAssocID="{D1EA0228-EDA9-431F-82B1-1C012D4C5921}" presName="hierChild3" presStyleCnt="0"/>
      <dgm:spPr/>
    </dgm:pt>
    <dgm:pt modelId="{7269B80F-F71B-405F-83CD-5ED45B0B251A}" type="pres">
      <dgm:prSet presAssocID="{49840940-B5E0-4C2F-A221-69B1A7F07BA3}" presName="bgShapesFlow" presStyleCnt="0"/>
      <dgm:spPr/>
    </dgm:pt>
  </dgm:ptLst>
  <dgm:cxnLst>
    <dgm:cxn modelId="{2536B306-E6A9-4A54-9DBB-30757DFDF259}" type="presOf" srcId="{EE132CA6-C8A5-488D-8638-EE246B8D858E}" destId="{27551C29-51E4-4FD4-9B7D-8BDA8DC047E0}" srcOrd="1" destOrd="0" presId="urn:microsoft.com/office/officeart/2005/8/layout/hierarchy5"/>
    <dgm:cxn modelId="{11FEC6B2-7595-48AE-853B-DE8A428DFE38}" type="presOf" srcId="{D1EA0228-EDA9-431F-82B1-1C012D4C5921}" destId="{045A6619-E40C-4B52-8C20-4AB2F202DA54}" srcOrd="0" destOrd="0" presId="urn:microsoft.com/office/officeart/2005/8/layout/hierarchy5"/>
    <dgm:cxn modelId="{B3D9D8CE-AB13-4877-AEC2-757DCE7BCDD2}" type="presOf" srcId="{F52243D7-8410-4BE7-A94A-4C97B1EEE0FA}" destId="{2CA438B9-42DF-4AF0-A43A-7B1C6D523173}" srcOrd="0" destOrd="0" presId="urn:microsoft.com/office/officeart/2005/8/layout/hierarchy5"/>
    <dgm:cxn modelId="{17CF068B-167F-4E0B-A643-F1E83B20EA8C}" type="presOf" srcId="{3D5A27C2-6AFF-4304-BCA4-D3E224288C62}" destId="{E2C9B4E6-C99F-4AD2-B0A6-7F40A0A3A94B}" srcOrd="1" destOrd="0" presId="urn:microsoft.com/office/officeart/2005/8/layout/hierarchy5"/>
    <dgm:cxn modelId="{4298B50F-B5E8-42AE-A28F-3AB58913D9DF}" type="presOf" srcId="{4024C9D4-D69C-42D8-AD58-E4F4D1B799B8}" destId="{48E44880-5249-4A0A-A93C-4199097A5458}" srcOrd="1" destOrd="0" presId="urn:microsoft.com/office/officeart/2005/8/layout/hierarchy5"/>
    <dgm:cxn modelId="{36826AAA-C6AC-48A3-913F-385ACA1B1592}" type="presOf" srcId="{74F68A50-1B98-476E-BEA5-1D097A21F5CA}" destId="{648DB4D0-7FA0-4BCA-8F42-0ED7942B08C2}" srcOrd="0" destOrd="0" presId="urn:microsoft.com/office/officeart/2005/8/layout/hierarchy5"/>
    <dgm:cxn modelId="{8F1EA0E7-49F4-473B-A0D9-86BB23C98E61}" type="presOf" srcId="{3D5A27C2-6AFF-4304-BCA4-D3E224288C62}" destId="{EEA59F76-1A8C-4C30-BAA1-8734A5405816}" srcOrd="0" destOrd="0" presId="urn:microsoft.com/office/officeart/2005/8/layout/hierarchy5"/>
    <dgm:cxn modelId="{BE918AEE-F812-43B8-8284-EE94DF0BF070}" type="presOf" srcId="{90621425-3EF3-425D-A15A-D33091B77DC6}" destId="{F95EF68C-ADEC-4363-9740-CB6CEB0E641C}" srcOrd="0" destOrd="0" presId="urn:microsoft.com/office/officeart/2005/8/layout/hierarchy5"/>
    <dgm:cxn modelId="{ADA76392-8724-4931-824F-743FC4925DCA}" srcId="{F52243D7-8410-4BE7-A94A-4C97B1EEE0FA}" destId="{90621425-3EF3-425D-A15A-D33091B77DC6}" srcOrd="1" destOrd="0" parTransId="{EE132CA6-C8A5-488D-8638-EE246B8D858E}" sibTransId="{BFC522AD-BF74-4440-9867-2E12B6355D2A}"/>
    <dgm:cxn modelId="{FBC3B2A8-523A-4845-BA80-5D502E0B77BF}" srcId="{90621425-3EF3-425D-A15A-D33091B77DC6}" destId="{D1EA0228-EDA9-431F-82B1-1C012D4C5921}" srcOrd="1" destOrd="0" parTransId="{4024C9D4-D69C-42D8-AD58-E4F4D1B799B8}" sibTransId="{62BEDA8A-7276-48D3-B211-47B64C2555DF}"/>
    <dgm:cxn modelId="{FE308F1B-17EC-4D29-9A25-928C0D32A8AB}" type="presOf" srcId="{865A933C-C587-45D5-ADCB-A31B7DCA0276}" destId="{C8FBC1DD-3B75-4A30-BDF0-72869C171122}" srcOrd="1" destOrd="0" presId="urn:microsoft.com/office/officeart/2005/8/layout/hierarchy5"/>
    <dgm:cxn modelId="{02C0BF4D-26EA-4660-AC53-9830AA2A0EA4}" type="presOf" srcId="{4024C9D4-D69C-42D8-AD58-E4F4D1B799B8}" destId="{39D65ED2-01CD-47FC-9F06-E4399AC37A9B}" srcOrd="0" destOrd="0" presId="urn:microsoft.com/office/officeart/2005/8/layout/hierarchy5"/>
    <dgm:cxn modelId="{286728EE-B02F-497F-95B9-60E55ACC203C}" type="presOf" srcId="{865A933C-C587-45D5-ADCB-A31B7DCA0276}" destId="{FBF1D535-BA08-43A6-99DE-E066AFB0E81C}" srcOrd="0" destOrd="0" presId="urn:microsoft.com/office/officeart/2005/8/layout/hierarchy5"/>
    <dgm:cxn modelId="{21153BDA-B4FE-42E3-84F8-E3D5583E68FD}" srcId="{F52243D7-8410-4BE7-A94A-4C97B1EEE0FA}" destId="{6C6F50E1-24CC-4110-86E5-D49A5C367B16}" srcOrd="0" destOrd="0" parTransId="{865A933C-C587-45D5-ADCB-A31B7DCA0276}" sibTransId="{78A400A5-03C1-4E12-A31A-ECFAEFEFDEB9}"/>
    <dgm:cxn modelId="{C5EEADD2-3355-4A43-AC18-8B575E5FEC77}" type="presOf" srcId="{6C6F50E1-24CC-4110-86E5-D49A5C367B16}" destId="{2D3E6146-CCB2-4079-B87F-FBE50FFB8125}" srcOrd="0" destOrd="0" presId="urn:microsoft.com/office/officeart/2005/8/layout/hierarchy5"/>
    <dgm:cxn modelId="{7B473629-B127-44A0-A103-7E0EB29D234C}" type="presOf" srcId="{EE132CA6-C8A5-488D-8638-EE246B8D858E}" destId="{61694B86-253D-4A40-931A-F8F2732E8B11}" srcOrd="0" destOrd="0" presId="urn:microsoft.com/office/officeart/2005/8/layout/hierarchy5"/>
    <dgm:cxn modelId="{6D1B5F07-E06C-481D-82B7-EC46E0E1C11A}" srcId="{90621425-3EF3-425D-A15A-D33091B77DC6}" destId="{74F68A50-1B98-476E-BEA5-1D097A21F5CA}" srcOrd="0" destOrd="0" parTransId="{3D5A27C2-6AFF-4304-BCA4-D3E224288C62}" sibTransId="{3E079627-616D-459E-B204-92AF86E56083}"/>
    <dgm:cxn modelId="{6501F30F-1CDC-4E3A-B1A7-E374F64BB09A}" type="presOf" srcId="{49840940-B5E0-4C2F-A221-69B1A7F07BA3}" destId="{E290FBA2-CC32-43EB-A64A-BB03076940A3}" srcOrd="0" destOrd="0" presId="urn:microsoft.com/office/officeart/2005/8/layout/hierarchy5"/>
    <dgm:cxn modelId="{3BE01E08-3C91-4526-A69A-30E916C1961C}" srcId="{49840940-B5E0-4C2F-A221-69B1A7F07BA3}" destId="{F52243D7-8410-4BE7-A94A-4C97B1EEE0FA}" srcOrd="0" destOrd="0" parTransId="{52DB4A73-99B0-46DE-BAE9-D04FCA0F7A67}" sibTransId="{F3D1F278-7628-498E-AB69-41339A6FF3F2}"/>
    <dgm:cxn modelId="{6658BE3C-6A61-4A9D-8F3B-70CF1A53F589}" type="presParOf" srcId="{E290FBA2-CC32-43EB-A64A-BB03076940A3}" destId="{E988E32B-7B91-4254-AD9B-322C412F5E7E}" srcOrd="0" destOrd="0" presId="urn:microsoft.com/office/officeart/2005/8/layout/hierarchy5"/>
    <dgm:cxn modelId="{15E48273-102A-426D-8CDF-77DCBDBA103F}" type="presParOf" srcId="{E988E32B-7B91-4254-AD9B-322C412F5E7E}" destId="{86576499-25C2-467E-BED1-C60952E7D081}" srcOrd="0" destOrd="0" presId="urn:microsoft.com/office/officeart/2005/8/layout/hierarchy5"/>
    <dgm:cxn modelId="{55447CEF-7982-4AC6-B309-D5A619D8F887}" type="presParOf" srcId="{86576499-25C2-467E-BED1-C60952E7D081}" destId="{8496E231-9178-4857-B2E5-82537379A7ED}" srcOrd="0" destOrd="0" presId="urn:microsoft.com/office/officeart/2005/8/layout/hierarchy5"/>
    <dgm:cxn modelId="{0495E070-D0E1-4A08-B551-66F597CB8FDA}" type="presParOf" srcId="{8496E231-9178-4857-B2E5-82537379A7ED}" destId="{2CA438B9-42DF-4AF0-A43A-7B1C6D523173}" srcOrd="0" destOrd="0" presId="urn:microsoft.com/office/officeart/2005/8/layout/hierarchy5"/>
    <dgm:cxn modelId="{AFF764D6-C974-4403-9811-58EBB0CD447E}" type="presParOf" srcId="{8496E231-9178-4857-B2E5-82537379A7ED}" destId="{68276634-D688-4176-B046-22644173D86F}" srcOrd="1" destOrd="0" presId="urn:microsoft.com/office/officeart/2005/8/layout/hierarchy5"/>
    <dgm:cxn modelId="{72EF899B-167A-4D1D-9938-53B7D87EEE79}" type="presParOf" srcId="{68276634-D688-4176-B046-22644173D86F}" destId="{FBF1D535-BA08-43A6-99DE-E066AFB0E81C}" srcOrd="0" destOrd="0" presId="urn:microsoft.com/office/officeart/2005/8/layout/hierarchy5"/>
    <dgm:cxn modelId="{C8CB8243-BEBD-4F91-82BA-19AD3DDCB0F5}" type="presParOf" srcId="{FBF1D535-BA08-43A6-99DE-E066AFB0E81C}" destId="{C8FBC1DD-3B75-4A30-BDF0-72869C171122}" srcOrd="0" destOrd="0" presId="urn:microsoft.com/office/officeart/2005/8/layout/hierarchy5"/>
    <dgm:cxn modelId="{CB63E86A-FA6B-45D7-BB91-51D8599E06BD}" type="presParOf" srcId="{68276634-D688-4176-B046-22644173D86F}" destId="{104B4E32-9102-40AC-B4B3-8D3751C50400}" srcOrd="1" destOrd="0" presId="urn:microsoft.com/office/officeart/2005/8/layout/hierarchy5"/>
    <dgm:cxn modelId="{40190982-AEB7-4C4A-813E-3F259EA4B28C}" type="presParOf" srcId="{104B4E32-9102-40AC-B4B3-8D3751C50400}" destId="{2D3E6146-CCB2-4079-B87F-FBE50FFB8125}" srcOrd="0" destOrd="0" presId="urn:microsoft.com/office/officeart/2005/8/layout/hierarchy5"/>
    <dgm:cxn modelId="{ACF950DF-8119-4F71-A3FA-40295EE42A63}" type="presParOf" srcId="{104B4E32-9102-40AC-B4B3-8D3751C50400}" destId="{ECD8ADEF-7A64-4169-AC76-F54BCA627A13}" srcOrd="1" destOrd="0" presId="urn:microsoft.com/office/officeart/2005/8/layout/hierarchy5"/>
    <dgm:cxn modelId="{62FCF441-717C-468A-B465-DE8A093A099C}" type="presParOf" srcId="{68276634-D688-4176-B046-22644173D86F}" destId="{61694B86-253D-4A40-931A-F8F2732E8B11}" srcOrd="2" destOrd="0" presId="urn:microsoft.com/office/officeart/2005/8/layout/hierarchy5"/>
    <dgm:cxn modelId="{61949BFA-D6D0-49E4-A64E-3BAF8AE0DB13}" type="presParOf" srcId="{61694B86-253D-4A40-931A-F8F2732E8B11}" destId="{27551C29-51E4-4FD4-9B7D-8BDA8DC047E0}" srcOrd="0" destOrd="0" presId="urn:microsoft.com/office/officeart/2005/8/layout/hierarchy5"/>
    <dgm:cxn modelId="{A709728C-4B4D-41B6-888E-711C1DCA5D9F}" type="presParOf" srcId="{68276634-D688-4176-B046-22644173D86F}" destId="{C914C555-0659-4029-834D-657F814C296F}" srcOrd="3" destOrd="0" presId="urn:microsoft.com/office/officeart/2005/8/layout/hierarchy5"/>
    <dgm:cxn modelId="{24AE5451-3783-469A-A85C-99C82F4BF3BB}" type="presParOf" srcId="{C914C555-0659-4029-834D-657F814C296F}" destId="{F95EF68C-ADEC-4363-9740-CB6CEB0E641C}" srcOrd="0" destOrd="0" presId="urn:microsoft.com/office/officeart/2005/8/layout/hierarchy5"/>
    <dgm:cxn modelId="{FD773981-C70D-42FB-B5A2-02389C878A8D}" type="presParOf" srcId="{C914C555-0659-4029-834D-657F814C296F}" destId="{053A5CCF-BBEE-4CFE-8DA9-5E6EF07E7C8B}" srcOrd="1" destOrd="0" presId="urn:microsoft.com/office/officeart/2005/8/layout/hierarchy5"/>
    <dgm:cxn modelId="{C19FA717-0244-420F-BFEA-D4D7862A02D5}" type="presParOf" srcId="{053A5CCF-BBEE-4CFE-8DA9-5E6EF07E7C8B}" destId="{EEA59F76-1A8C-4C30-BAA1-8734A5405816}" srcOrd="0" destOrd="0" presId="urn:microsoft.com/office/officeart/2005/8/layout/hierarchy5"/>
    <dgm:cxn modelId="{65E6FDAC-BBFE-4F7B-94F6-0A083E3FF5F3}" type="presParOf" srcId="{EEA59F76-1A8C-4C30-BAA1-8734A5405816}" destId="{E2C9B4E6-C99F-4AD2-B0A6-7F40A0A3A94B}" srcOrd="0" destOrd="0" presId="urn:microsoft.com/office/officeart/2005/8/layout/hierarchy5"/>
    <dgm:cxn modelId="{5F14987F-F9C3-4693-AC04-47FAB098B259}" type="presParOf" srcId="{053A5CCF-BBEE-4CFE-8DA9-5E6EF07E7C8B}" destId="{A7E2DF2D-C817-4A79-B7F2-6E73B8BAED9F}" srcOrd="1" destOrd="0" presId="urn:microsoft.com/office/officeart/2005/8/layout/hierarchy5"/>
    <dgm:cxn modelId="{838D73C9-338F-45AE-8273-8A0DAE3EA287}" type="presParOf" srcId="{A7E2DF2D-C817-4A79-B7F2-6E73B8BAED9F}" destId="{648DB4D0-7FA0-4BCA-8F42-0ED7942B08C2}" srcOrd="0" destOrd="0" presId="urn:microsoft.com/office/officeart/2005/8/layout/hierarchy5"/>
    <dgm:cxn modelId="{EABAC531-19EA-4048-8E9E-EE141F5B7699}" type="presParOf" srcId="{A7E2DF2D-C817-4A79-B7F2-6E73B8BAED9F}" destId="{3CC2C0F5-8E6B-491D-BA8C-14CBFC7C045B}" srcOrd="1" destOrd="0" presId="urn:microsoft.com/office/officeart/2005/8/layout/hierarchy5"/>
    <dgm:cxn modelId="{DE7B4D7A-F75A-49B4-B02E-55CD204D5D89}" type="presParOf" srcId="{053A5CCF-BBEE-4CFE-8DA9-5E6EF07E7C8B}" destId="{39D65ED2-01CD-47FC-9F06-E4399AC37A9B}" srcOrd="2" destOrd="0" presId="urn:microsoft.com/office/officeart/2005/8/layout/hierarchy5"/>
    <dgm:cxn modelId="{12F537FE-7CDB-44C1-A641-C137471B5DD1}" type="presParOf" srcId="{39D65ED2-01CD-47FC-9F06-E4399AC37A9B}" destId="{48E44880-5249-4A0A-A93C-4199097A5458}" srcOrd="0" destOrd="0" presId="urn:microsoft.com/office/officeart/2005/8/layout/hierarchy5"/>
    <dgm:cxn modelId="{E131BD2A-7B75-4AF2-BA0A-FC6C9967CEF0}" type="presParOf" srcId="{053A5CCF-BBEE-4CFE-8DA9-5E6EF07E7C8B}" destId="{64EA4CAE-185D-4D54-B718-CDD45B411DAA}" srcOrd="3" destOrd="0" presId="urn:microsoft.com/office/officeart/2005/8/layout/hierarchy5"/>
    <dgm:cxn modelId="{651D1EDD-56EC-4596-A552-53180361CFAB}" type="presParOf" srcId="{64EA4CAE-185D-4D54-B718-CDD45B411DAA}" destId="{045A6619-E40C-4B52-8C20-4AB2F202DA54}" srcOrd="0" destOrd="0" presId="urn:microsoft.com/office/officeart/2005/8/layout/hierarchy5"/>
    <dgm:cxn modelId="{A4005D2A-11B3-4C8A-94E5-F5F3B9BEE443}" type="presParOf" srcId="{64EA4CAE-185D-4D54-B718-CDD45B411DAA}" destId="{0272F7E9-AAE6-4CF8-A9A7-326B886941F0}" srcOrd="1" destOrd="0" presId="urn:microsoft.com/office/officeart/2005/8/layout/hierarchy5"/>
    <dgm:cxn modelId="{C4417742-62D9-4DAF-8419-405F67F68403}" type="presParOf" srcId="{E290FBA2-CC32-43EB-A64A-BB03076940A3}" destId="{7269B80F-F71B-405F-83CD-5ED45B0B251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38B9-42DF-4AF0-A43A-7B1C6D523173}">
      <dsp:nvSpPr>
        <dsp:cNvPr id="0" name=""/>
        <dsp:cNvSpPr/>
      </dsp:nvSpPr>
      <dsp:spPr>
        <a:xfrm>
          <a:off x="5499" y="2000900"/>
          <a:ext cx="1977368" cy="988684"/>
        </a:xfrm>
        <a:prstGeom prst="roundRect">
          <a:avLst>
            <a:gd name="adj" fmla="val 10000"/>
          </a:avLst>
        </a:prstGeom>
        <a:solidFill>
          <a:srgbClr val="ECEB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a:solidFill>
                <a:schemeClr val="tx1"/>
              </a:solidFill>
              <a:latin typeface="EC Square Sans Pro" panose="020B0506040000020004" pitchFamily="34" charset="0"/>
            </a:rPr>
            <a:t>Different rules apply for </a:t>
          </a:r>
          <a:endParaRPr lang="en-GB" sz="2800" kern="1200">
            <a:solidFill>
              <a:schemeClr val="tx1"/>
            </a:solidFill>
            <a:latin typeface="EC Square Sans Pro" panose="020B0506040000020004" pitchFamily="34" charset="0"/>
          </a:endParaRPr>
        </a:p>
      </dsp:txBody>
      <dsp:txXfrm>
        <a:off x="34457" y="2029858"/>
        <a:ext cx="1919452" cy="930768"/>
      </dsp:txXfrm>
    </dsp:sp>
    <dsp:sp modelId="{FBF1D535-BA08-43A6-99DE-E066AFB0E81C}">
      <dsp:nvSpPr>
        <dsp:cNvPr id="0" name=""/>
        <dsp:cNvSpPr/>
      </dsp:nvSpPr>
      <dsp:spPr>
        <a:xfrm rot="17878935">
          <a:off x="1560446" y="1774838"/>
          <a:ext cx="1591636" cy="35244"/>
        </a:xfrm>
        <a:custGeom>
          <a:avLst/>
          <a:gdLst/>
          <a:ahLst/>
          <a:cxnLst/>
          <a:rect l="0" t="0" r="0" b="0"/>
          <a:pathLst>
            <a:path>
              <a:moveTo>
                <a:pt x="0" y="17622"/>
              </a:moveTo>
              <a:lnTo>
                <a:pt x="1591636"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latin typeface="EC Square Sans Pro" panose="020B0506040000020004" pitchFamily="34" charset="0"/>
          </a:endParaRPr>
        </a:p>
      </dsp:txBody>
      <dsp:txXfrm>
        <a:off x="2316473" y="1752669"/>
        <a:ext cx="79581" cy="79581"/>
      </dsp:txXfrm>
    </dsp:sp>
    <dsp:sp modelId="{2D3E6146-CCB2-4079-B87F-FBE50FFB8125}">
      <dsp:nvSpPr>
        <dsp:cNvPr id="0" name=""/>
        <dsp:cNvSpPr/>
      </dsp:nvSpPr>
      <dsp:spPr>
        <a:xfrm>
          <a:off x="2729661" y="194420"/>
          <a:ext cx="3234955" cy="1790517"/>
        </a:xfrm>
        <a:prstGeom prst="roundRect">
          <a:avLst>
            <a:gd name="adj" fmla="val 10000"/>
          </a:avLst>
        </a:prstGeom>
        <a:solidFill>
          <a:srgbClr val="6BB1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solidFill>
                <a:schemeClr val="tx1"/>
              </a:solidFill>
              <a:latin typeface="EC Square Sans Pro" panose="020B0506040000020004" pitchFamily="34" charset="0"/>
            </a:rPr>
            <a:t>Medicated Feed</a:t>
          </a:r>
        </a:p>
        <a:p>
          <a:pPr lvl="0" algn="ctr" defTabSz="1244600">
            <a:lnSpc>
              <a:spcPct val="90000"/>
            </a:lnSpc>
            <a:spcBef>
              <a:spcPct val="0"/>
            </a:spcBef>
            <a:spcAft>
              <a:spcPct val="35000"/>
            </a:spcAft>
          </a:pPr>
          <a:r>
            <a:rPr lang="en-US" sz="2000" kern="1200" dirty="0">
              <a:solidFill>
                <a:schemeClr val="tx1"/>
              </a:solidFill>
              <a:latin typeface="EC Square Sans Pro" panose="020B0506040000020004" pitchFamily="34" charset="0"/>
            </a:rPr>
            <a:t>(feed mixed with medicines in feed mill or mobile mixer or via special equipped vehicle by feed business operator )</a:t>
          </a:r>
          <a:endParaRPr lang="en-GB" sz="2000" kern="1200" dirty="0">
            <a:solidFill>
              <a:schemeClr val="tx1"/>
            </a:solidFill>
            <a:latin typeface="EC Square Sans Pro" panose="020B0506040000020004" pitchFamily="34" charset="0"/>
          </a:endParaRPr>
        </a:p>
      </dsp:txBody>
      <dsp:txXfrm>
        <a:off x="2782103" y="246862"/>
        <a:ext cx="3130071" cy="1685633"/>
      </dsp:txXfrm>
    </dsp:sp>
    <dsp:sp modelId="{61694B86-253D-4A40-931A-F8F2732E8B11}">
      <dsp:nvSpPr>
        <dsp:cNvPr id="0" name=""/>
        <dsp:cNvSpPr/>
      </dsp:nvSpPr>
      <dsp:spPr>
        <a:xfrm rot="3611618">
          <a:off x="1619085" y="3105259"/>
          <a:ext cx="1446655" cy="35244"/>
        </a:xfrm>
        <a:custGeom>
          <a:avLst/>
          <a:gdLst/>
          <a:ahLst/>
          <a:cxnLst/>
          <a:rect l="0" t="0" r="0" b="0"/>
          <a:pathLst>
            <a:path>
              <a:moveTo>
                <a:pt x="0" y="17622"/>
              </a:moveTo>
              <a:lnTo>
                <a:pt x="1446655"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latin typeface="EC Square Sans Pro" panose="020B0506040000020004" pitchFamily="34" charset="0"/>
          </a:endParaRPr>
        </a:p>
      </dsp:txBody>
      <dsp:txXfrm>
        <a:off x="2306246" y="3086715"/>
        <a:ext cx="72332" cy="72332"/>
      </dsp:txXfrm>
    </dsp:sp>
    <dsp:sp modelId="{F95EF68C-ADEC-4363-9740-CB6CEB0E641C}">
      <dsp:nvSpPr>
        <dsp:cNvPr id="0" name=""/>
        <dsp:cNvSpPr/>
      </dsp:nvSpPr>
      <dsp:spPr>
        <a:xfrm>
          <a:off x="2701958" y="2746640"/>
          <a:ext cx="3318202" cy="2007760"/>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latin typeface="EC Square Sans Pro" panose="020B0506040000020004" pitchFamily="34" charset="0"/>
            </a:rPr>
            <a:t>Oral Medication </a:t>
          </a:r>
        </a:p>
        <a:p>
          <a:pPr lvl="0" algn="ctr" defTabSz="1244600">
            <a:lnSpc>
              <a:spcPct val="90000"/>
            </a:lnSpc>
            <a:spcBef>
              <a:spcPct val="0"/>
            </a:spcBef>
            <a:spcAft>
              <a:spcPct val="35000"/>
            </a:spcAft>
          </a:pPr>
          <a:r>
            <a:rPr lang="en-US" sz="2000" kern="1200" dirty="0">
              <a:latin typeface="EC Square Sans Pro" panose="020B0506040000020004" pitchFamily="34" charset="0"/>
            </a:rPr>
            <a:t>(on-farm mixing in feed or water by the animal keeper)</a:t>
          </a:r>
          <a:endParaRPr lang="en-GB" sz="2400" kern="1200" dirty="0">
            <a:latin typeface="EC Square Sans Pro" panose="020B0506040000020004" pitchFamily="34" charset="0"/>
          </a:endParaRPr>
        </a:p>
      </dsp:txBody>
      <dsp:txXfrm>
        <a:off x="2760763" y="2805445"/>
        <a:ext cx="3200592" cy="1890150"/>
      </dsp:txXfrm>
    </dsp:sp>
    <dsp:sp modelId="{EEA59F76-1A8C-4C30-BAA1-8734A5405816}">
      <dsp:nvSpPr>
        <dsp:cNvPr id="0" name=""/>
        <dsp:cNvSpPr/>
      </dsp:nvSpPr>
      <dsp:spPr>
        <a:xfrm rot="19094687">
          <a:off x="5877524" y="3358933"/>
          <a:ext cx="1123102" cy="35244"/>
        </a:xfrm>
        <a:custGeom>
          <a:avLst/>
          <a:gdLst/>
          <a:ahLst/>
          <a:cxnLst/>
          <a:rect l="0" t="0" r="0" b="0"/>
          <a:pathLst>
            <a:path>
              <a:moveTo>
                <a:pt x="0" y="17622"/>
              </a:moveTo>
              <a:lnTo>
                <a:pt x="1123102"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latin typeface="EC Square Sans Pro" panose="020B0506040000020004" pitchFamily="34" charset="0"/>
          </a:endParaRPr>
        </a:p>
      </dsp:txBody>
      <dsp:txXfrm>
        <a:off x="6410998" y="3348477"/>
        <a:ext cx="56155" cy="56155"/>
      </dsp:txXfrm>
    </dsp:sp>
    <dsp:sp modelId="{648DB4D0-7FA0-4BCA-8F42-0ED7942B08C2}">
      <dsp:nvSpPr>
        <dsp:cNvPr id="0" name=""/>
        <dsp:cNvSpPr/>
      </dsp:nvSpPr>
      <dsp:spPr>
        <a:xfrm>
          <a:off x="6857991" y="2508248"/>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a:solidFill>
                <a:schemeClr val="bg1"/>
              </a:solidFill>
              <a:latin typeface="EC Square Sans Pro" panose="020B0506040000020004" pitchFamily="34" charset="0"/>
            </a:rPr>
            <a:t>Via Feed</a:t>
          </a:r>
          <a:endParaRPr lang="en-GB" sz="2800" kern="1200">
            <a:solidFill>
              <a:schemeClr val="bg1"/>
            </a:solidFill>
            <a:latin typeface="EC Square Sans Pro" panose="020B0506040000020004" pitchFamily="34" charset="0"/>
          </a:endParaRPr>
        </a:p>
      </dsp:txBody>
      <dsp:txXfrm>
        <a:off x="6886949" y="2537206"/>
        <a:ext cx="1919452" cy="930768"/>
      </dsp:txXfrm>
    </dsp:sp>
    <dsp:sp modelId="{39D65ED2-01CD-47FC-9F06-E4399AC37A9B}">
      <dsp:nvSpPr>
        <dsp:cNvPr id="0" name=""/>
        <dsp:cNvSpPr/>
      </dsp:nvSpPr>
      <dsp:spPr>
        <a:xfrm rot="1957223">
          <a:off x="5938852" y="4010768"/>
          <a:ext cx="1030921" cy="35244"/>
        </a:xfrm>
        <a:custGeom>
          <a:avLst/>
          <a:gdLst/>
          <a:ahLst/>
          <a:cxnLst/>
          <a:rect l="0" t="0" r="0" b="0"/>
          <a:pathLst>
            <a:path>
              <a:moveTo>
                <a:pt x="0" y="17622"/>
              </a:moveTo>
              <a:lnTo>
                <a:pt x="1030921"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latin typeface="EC Square Sans Pro" panose="020B0506040000020004" pitchFamily="34" charset="0"/>
          </a:endParaRPr>
        </a:p>
      </dsp:txBody>
      <dsp:txXfrm>
        <a:off x="6428539" y="4002617"/>
        <a:ext cx="51546" cy="51546"/>
      </dsp:txXfrm>
    </dsp:sp>
    <dsp:sp modelId="{045A6619-E40C-4B52-8C20-4AB2F202DA54}">
      <dsp:nvSpPr>
        <dsp:cNvPr id="0" name=""/>
        <dsp:cNvSpPr/>
      </dsp:nvSpPr>
      <dsp:spPr>
        <a:xfrm>
          <a:off x="6888465" y="3811917"/>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a:latin typeface="EC Square Sans Pro" panose="020B0506040000020004" pitchFamily="34" charset="0"/>
            </a:rPr>
            <a:t>Via Water</a:t>
          </a:r>
          <a:endParaRPr lang="en-GB" sz="2800" kern="1200">
            <a:latin typeface="EC Square Sans Pro" panose="020B0506040000020004" pitchFamily="34" charset="0"/>
          </a:endParaRPr>
        </a:p>
      </dsp:txBody>
      <dsp:txXfrm>
        <a:off x="6917423" y="3840875"/>
        <a:ext cx="1919452" cy="9307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067EAAE-CAA2-41BF-8580-36A1168835B8}" type="datetimeFigureOut">
              <a:rPr lang="es-ES" smtClean="0"/>
              <a:t>17/02/2025</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4EFF6541-F716-4D33-934D-D3783B7243DD}" type="slidenum">
              <a:rPr lang="es-ES" smtClean="0"/>
              <a:t>‹Nr.›</a:t>
            </a:fld>
            <a:endParaRPr lang="es-ES"/>
          </a:p>
        </p:txBody>
      </p:sp>
    </p:spTree>
    <p:extLst>
      <p:ext uri="{BB962C8B-B14F-4D97-AF65-F5344CB8AC3E}">
        <p14:creationId xmlns:p14="http://schemas.microsoft.com/office/powerpoint/2010/main" val="402436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a:t>
            </a:fld>
            <a:endParaRPr lang="en-GB"/>
          </a:p>
        </p:txBody>
      </p:sp>
    </p:spTree>
    <p:extLst>
      <p:ext uri="{BB962C8B-B14F-4D97-AF65-F5344CB8AC3E}">
        <p14:creationId xmlns:p14="http://schemas.microsoft.com/office/powerpoint/2010/main" val="383047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Therefore, the delegated act on oral medication applies to veterinary medicinal products administered orally by means of mixing into or addition onto feed and to the mixing of veterinary medicinal products in drinking water or in liquid feed by the animal keeper. It should not apply to the mixing of a veterinary medicinal product into feed by feed business operators irrespectively of whether they operate in a feed mill, with a mobile mixer or an on-farm mixer, which is covered by Regulation (EU) 2019/4. </a:t>
            </a:r>
          </a:p>
          <a:p>
            <a:endParaRPr lang="en-US" dirty="0"/>
          </a:p>
          <a:p>
            <a:r>
              <a:rPr lang="en-US" dirty="0"/>
              <a:t>(f) ‘mobile mixer’ means a feed business operator with a feed establishment consisting of a specifically equipped vehicle for the manufacture of medicated feed; (g) ‘on-farm mixer’ means a feed business operator manufacturing medicated feed for the exclusive use on its farm;</a:t>
            </a: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399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1. The supply of medicated feed to animal keepers shall be subject to:</a:t>
            </a:r>
          </a:p>
          <a:p>
            <a:r>
              <a:rPr lang="en-US" dirty="0"/>
              <a:t>(a) the presentation and, in case of manufacturing by on-farm mixers, the possession of a veterinary prescription for medicated feed; and</a:t>
            </a:r>
          </a:p>
          <a:p>
            <a:r>
              <a:rPr lang="en-US" dirty="0"/>
              <a:t>(b) the conditions laid down in paragraphs 2 to 10.</a:t>
            </a:r>
          </a:p>
          <a:p>
            <a:endParaRPr lang="en-US" dirty="0"/>
          </a:p>
          <a:p>
            <a:r>
              <a:rPr lang="en-US" dirty="0"/>
              <a:t>2. A veterinary prescription for medicated feed shall be issued only after a clinical examination or any other proper assessment of the health status of the animal or group of animals by a veterinarian and only for a diagnosed disease.</a:t>
            </a:r>
          </a:p>
          <a:p>
            <a:endParaRPr lang="en-US" dirty="0"/>
          </a:p>
          <a:p>
            <a:r>
              <a:rPr lang="en-US" dirty="0"/>
              <a:t>3. By way of derogation from paragraph 2, a veterinary prescription for medicated feed containing immunological veterinary medicinal products may be issued also in the absence of a diagnosed disease.</a:t>
            </a:r>
          </a:p>
          <a:p>
            <a:endParaRPr lang="en-US" dirty="0"/>
          </a:p>
          <a:p>
            <a:r>
              <a:rPr lang="en-US" dirty="0"/>
              <a:t>4. By way of derogation from paragraph 2, if it is not possible to confirm the presence of a diagnosed disease, a veterinary prescription for medicated feed containing </a:t>
            </a:r>
            <a:r>
              <a:rPr lang="en-US" dirty="0" err="1"/>
              <a:t>antiparasitics</a:t>
            </a:r>
            <a:r>
              <a:rPr lang="en-US" dirty="0"/>
              <a:t> without antimicrobial effects may be issued based on</a:t>
            </a:r>
          </a:p>
          <a:p>
            <a:r>
              <a:rPr lang="en-US" dirty="0"/>
              <a:t>the knowledge of the parasite infestation status in the animal or group of animals.</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6</a:t>
            </a:fld>
            <a:endParaRPr lang="en-GB"/>
          </a:p>
        </p:txBody>
      </p:sp>
    </p:spTree>
    <p:extLst>
      <p:ext uri="{BB962C8B-B14F-4D97-AF65-F5344CB8AC3E}">
        <p14:creationId xmlns:p14="http://schemas.microsoft.com/office/powerpoint/2010/main" val="31160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6. The veterinary prescription for medicated feed shall contain the information set out in Annex V. The original veterinary prescription for medicated feed shall be kept by the manufacturer or, where appropriate, the feed</a:t>
            </a:r>
          </a:p>
          <a:p>
            <a:r>
              <a:rPr lang="en-US" dirty="0"/>
              <a:t>business operator supplying the medicated feed to the animal keeper. The veterinarian, or the professional person referred to in paragraph 5, issuing the prescription and the keeper of food-producing or fur animal shall keep a copy of the veterinary prescription for medicated feed. The original and copies shall be kept for five years from the date of issuance.</a:t>
            </a:r>
          </a:p>
          <a:p>
            <a:endParaRPr lang="en-US" dirty="0"/>
          </a:p>
          <a:p>
            <a:r>
              <a:rPr lang="en-US" dirty="0"/>
              <a:t>7. With the exception of medicated feed for non-food-producing animals, other than fur animals, medicated feed shall not be used for more than one treatment under the same veterinary prescription for medicated feed.</a:t>
            </a:r>
          </a:p>
          <a:p>
            <a:r>
              <a:rPr lang="en-US" dirty="0"/>
              <a:t>The duration of a treatment shall comply with the summary of product characteristics of the veterinary medicinal product incorporated in the feed and, where not specified, shall not exceed one month, or two weeks in case of a medicated feed</a:t>
            </a:r>
          </a:p>
          <a:p>
            <a:r>
              <a:rPr lang="en-US" dirty="0"/>
              <a:t>containing antibiotic veterinary medicinal products.</a:t>
            </a:r>
          </a:p>
          <a:p>
            <a:endParaRPr lang="en-US" dirty="0"/>
          </a:p>
          <a:p>
            <a:r>
              <a:rPr lang="en-US" dirty="0"/>
              <a:t>8. The veterinary prescription for medicated feed shall be valid from the date of its issuance for a maximum period of six months for non-food-producing animals other than fur animals and three weeks for food-producing animals and fur</a:t>
            </a:r>
          </a:p>
          <a:p>
            <a:r>
              <a:rPr lang="en-US" dirty="0"/>
              <a:t>animals. In the case of medicated feed containing antimicrobial veterinary medicinal products, the prescription shall be valid from the date of its issuance for a maximum period of five days.</a:t>
            </a:r>
          </a:p>
          <a:p>
            <a:endParaRPr lang="en-US" dirty="0"/>
          </a:p>
          <a:p>
            <a:r>
              <a:rPr lang="en-US" dirty="0"/>
              <a:t>9. The veterinarian issuing the veterinary prescription for medicated feed shall verify that that medication is justified for the target animals on veterinary grounds. Furthermore that veterinarian shall ensure that the administration of the</a:t>
            </a:r>
          </a:p>
          <a:p>
            <a:r>
              <a:rPr lang="en-US" dirty="0"/>
              <a:t>veterinary medicinal product concerned is not incompatible with another treatment or use and that there is no contraindication or interaction where several medicinal products are used. In particular, the veterinarian shall not prescribe</a:t>
            </a:r>
          </a:p>
          <a:p>
            <a:r>
              <a:rPr lang="en-US" dirty="0"/>
              <a:t>medicated feed with more than one veterinary medicinal product containing antimicrobials.</a:t>
            </a:r>
          </a:p>
          <a:p>
            <a:endParaRPr lang="en-US" dirty="0"/>
          </a:p>
          <a:p>
            <a:r>
              <a:rPr lang="en-US" dirty="0"/>
              <a:t>10. The veterinary prescription for medicated feed shall:</a:t>
            </a:r>
          </a:p>
          <a:p>
            <a:r>
              <a:rPr lang="en-US" dirty="0"/>
              <a:t>(a) comply with the summary of the product characteristics of the veterinary medicinal product, except for veterinary</a:t>
            </a:r>
          </a:p>
          <a:p>
            <a:r>
              <a:rPr lang="en-US" dirty="0"/>
              <a:t>medicinal products intended to be used in accordance with Article 112, Article 113 or Article 114 of Regulation (EU)</a:t>
            </a:r>
          </a:p>
          <a:p>
            <a:r>
              <a:rPr lang="en-US" dirty="0"/>
              <a:t>2019/6;</a:t>
            </a:r>
          </a:p>
          <a:p>
            <a:r>
              <a:rPr lang="en-US" dirty="0"/>
              <a:t>(b) indicate the daily dose of the veterinary medicinal product which is to be incorporated in a quantity of medicated feed</a:t>
            </a:r>
          </a:p>
          <a:p>
            <a:r>
              <a:rPr lang="en-US" dirty="0"/>
              <a:t>that ensures the uptake of the dosage by the target animal considering that the feed uptake of diseased animals might</a:t>
            </a:r>
          </a:p>
          <a:p>
            <a:r>
              <a:rPr lang="en-US" dirty="0"/>
              <a:t>differ from a normal daily ration;</a:t>
            </a:r>
          </a:p>
          <a:p>
            <a:r>
              <a:rPr lang="en-US" dirty="0"/>
              <a:t>(c) ensure that the medicated feed containing the dosage of the veterinary medicinal product corresponds to at least 50 %</a:t>
            </a:r>
          </a:p>
          <a:p>
            <a:r>
              <a:rPr lang="en-US" dirty="0"/>
              <a:t>of the daily feed ration on a dry matter basis and that, for ruminants, the daily dose of the veterinary medicinal</a:t>
            </a:r>
          </a:p>
          <a:p>
            <a:r>
              <a:rPr lang="en-US" dirty="0"/>
              <a:t>product is contained in at least 50 % of the complementary feed except for mineral feed;</a:t>
            </a:r>
          </a:p>
          <a:p>
            <a:r>
              <a:rPr lang="en-US" dirty="0"/>
              <a:t>(d) indicate the inclusion rate of the active substances, calculated on the basis of the relevant parameters.</a:t>
            </a:r>
          </a:p>
          <a:p>
            <a:endParaRPr lang="en-US" dirty="0"/>
          </a:p>
          <a:p>
            <a:r>
              <a:rPr lang="en-US" dirty="0"/>
              <a:t>11. Veterinary prescriptions for medicated feed issued in accordance with paragraphs 2, 3 and 4 shall be recognized throughout the Union.</a:t>
            </a:r>
          </a:p>
          <a:p>
            <a:endParaRPr lang="en-US" dirty="0"/>
          </a:p>
          <a:p>
            <a:r>
              <a:rPr lang="en-US" dirty="0"/>
              <a:t>12. The Commission may, by means of implementing acts, set a model format for the information set out in</a:t>
            </a:r>
          </a:p>
          <a:p>
            <a:r>
              <a:rPr lang="en-US" dirty="0"/>
              <a:t>Annex V. That model format shall also be made available in electronic version. Those implementing acts shall be</a:t>
            </a:r>
          </a:p>
          <a:p>
            <a:r>
              <a:rPr lang="en-US" dirty="0"/>
              <a:t>adopted in accordance with the examination procedure referred to in Article 21(2).</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7</a:t>
            </a:fld>
            <a:endParaRPr lang="en-GB"/>
          </a:p>
        </p:txBody>
      </p:sp>
    </p:spTree>
    <p:extLst>
      <p:ext uri="{BB962C8B-B14F-4D97-AF65-F5344CB8AC3E}">
        <p14:creationId xmlns:p14="http://schemas.microsoft.com/office/powerpoint/2010/main" val="242361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800" b="1" i="0" u="none" strike="noStrike" baseline="0" dirty="0">
                <a:solidFill>
                  <a:srgbClr val="000000"/>
                </a:solidFill>
                <a:latin typeface="EUAlbertina"/>
              </a:rPr>
              <a:t>SUPPLEMENTARY SLIDES TO USE IN CASE QUESTIONS CONCERNING ORAL MEDICATION COME UP</a:t>
            </a: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en-US" sz="1800" b="0" i="0" u="none" strike="noStrike" baseline="0" dirty="0">
                <a:solidFill>
                  <a:srgbClr val="000000"/>
                </a:solidFill>
                <a:latin typeface="EUAlbertina"/>
              </a:rPr>
              <a:t>Oral medication has more risks of being ineffective than giving an individual treatment. So these extra rules are to avoid products losing effectiveness,  to avoid the development and spread of resistance and to avoid contamination or unintended administration to non-target species or people or spread in the environment. </a:t>
            </a:r>
          </a:p>
          <a:p>
            <a:pPr marL="285750" indent="-285750">
              <a:buFontTx/>
              <a:buChar char="-"/>
            </a:pPr>
            <a:r>
              <a:rPr lang="en-US" sz="1800" b="0" i="0" u="none" strike="noStrike" baseline="0" dirty="0">
                <a:solidFill>
                  <a:srgbClr val="000000"/>
                </a:solidFill>
                <a:latin typeface="EUAlbertina"/>
              </a:rPr>
              <a:t>It covers all oral medication, except medicated feed mixed by a feed operator. This Regulation applies to </a:t>
            </a:r>
            <a:r>
              <a:rPr lang="en-US" sz="1800" b="0" i="0" u="none" strike="noStrike" baseline="0" dirty="0" err="1">
                <a:solidFill>
                  <a:srgbClr val="000000"/>
                </a:solidFill>
                <a:latin typeface="EUAlbertina"/>
              </a:rPr>
              <a:t>authorised</a:t>
            </a:r>
            <a:r>
              <a:rPr lang="en-US" sz="1800" b="0" i="0" u="none" strike="noStrike" baseline="0" dirty="0">
                <a:solidFill>
                  <a:srgbClr val="000000"/>
                </a:solidFill>
                <a:latin typeface="EUAlbertina"/>
              </a:rPr>
              <a:t> and prescribed veterinary medicinal products administered orally in drinking water, mixed into feed, or administered on the surface of feed immediately prior to feeding and administered by the animal keeper to food-producing animals</a:t>
            </a:r>
          </a:p>
          <a:p>
            <a:pPr marL="285750" indent="-285750">
              <a:buFontTx/>
              <a:buChar char="-"/>
            </a:pPr>
            <a:r>
              <a:rPr lang="en-US" sz="1800" b="0" i="0" u="none" strike="noStrike" baseline="0" dirty="0">
                <a:solidFill>
                  <a:srgbClr val="000000"/>
                </a:solidFill>
                <a:latin typeface="EUAlbertina"/>
              </a:rPr>
              <a:t>Veterinarians have a crucial role here: they need to know the situation on the farm, the equipment, the feed, </a:t>
            </a:r>
            <a:r>
              <a:rPr lang="en-US" sz="1800" b="0" i="0" u="none" strike="noStrike" baseline="0" dirty="0" err="1">
                <a:solidFill>
                  <a:srgbClr val="000000"/>
                </a:solidFill>
                <a:latin typeface="EUAlbertina"/>
              </a:rPr>
              <a:t>etc</a:t>
            </a:r>
            <a:r>
              <a:rPr lang="en-US" sz="1800" b="0" i="0" u="none" strike="noStrike" baseline="0" dirty="0">
                <a:solidFill>
                  <a:srgbClr val="000000"/>
                </a:solidFill>
                <a:latin typeface="EUAlbertina"/>
              </a:rPr>
              <a:t> before prescribing to be sure the VMP can be effectively given. They also need to advise the animal owner on how to dispose or remove remaining medicines. </a:t>
            </a:r>
          </a:p>
          <a:p>
            <a:r>
              <a:rPr lang="en-US" sz="1800" b="0" i="0" u="none" strike="noStrike" baseline="0" dirty="0">
                <a:solidFill>
                  <a:srgbClr val="000000"/>
                </a:solidFill>
                <a:latin typeface="EUAlbertina"/>
              </a:rPr>
              <a:t>- Oral administration of  VMPs in solid feed can lead to animals competing for the same feed and give risk of underdosage and overdosage.  This is especially important for antimicrobials and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as it may lead to antimicrobial and antiparasitic resistance. Therefore, the prescription and oral administration of an antimicrobials or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by mixing into solid feed or administration on the surface of solid feed immediately prior to feeding should only be allowed when the animals are fed individually or when the intake of the veterinary medicinal product by individual animals can be effectively controlled in a small group of animals.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8723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EUAlbertina"/>
              </a:rPr>
              <a:t>SUPPLEMENTARY SLIDES FOR IF SOME QUESTIONS COME ON THE DA ORAL MEDICATION</a:t>
            </a:r>
          </a:p>
          <a:p>
            <a:pPr marL="0" indent="0">
              <a:buFontTx/>
              <a:buNone/>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en-US" sz="1800" b="0" i="0" u="none" strike="noStrike" baseline="0" dirty="0">
                <a:solidFill>
                  <a:srgbClr val="000000"/>
                </a:solidFill>
                <a:latin typeface="EUAlbertina"/>
              </a:rPr>
              <a:t>Oral medication has more risks of being ineffective than giving an individual treatment. So these extra rules are to avoid products losing effectiveness,  to avoid the development and spread of resistance and to avoid contamination or unintended administration to non-target species or people or spread in the environment. </a:t>
            </a:r>
          </a:p>
          <a:p>
            <a:pPr marL="285750" indent="-285750">
              <a:buFontTx/>
              <a:buChar char="-"/>
            </a:pPr>
            <a:r>
              <a:rPr lang="en-US" sz="1800" b="0" i="0" u="none" strike="noStrike" baseline="0" dirty="0">
                <a:solidFill>
                  <a:srgbClr val="000000"/>
                </a:solidFill>
                <a:latin typeface="EUAlbertina"/>
              </a:rPr>
              <a:t>It covers all oral medication, except medicated feed mixed by a feed operator. </a:t>
            </a:r>
          </a:p>
          <a:p>
            <a:pPr marL="285750" indent="-285750">
              <a:buFontTx/>
              <a:buChar char="-"/>
            </a:pPr>
            <a:r>
              <a:rPr lang="en-US" sz="1800" b="0" i="0" u="none" strike="noStrike" baseline="0" dirty="0">
                <a:solidFill>
                  <a:srgbClr val="000000"/>
                </a:solidFill>
                <a:latin typeface="EUAlbertina"/>
              </a:rPr>
              <a:t>Veterinarians have a crucial role here: they need to know the situation on the farm, the equipment, the feed, </a:t>
            </a:r>
            <a:r>
              <a:rPr lang="en-US" sz="1800" b="0" i="0" u="none" strike="noStrike" baseline="0" dirty="0" err="1">
                <a:solidFill>
                  <a:srgbClr val="000000"/>
                </a:solidFill>
                <a:latin typeface="EUAlbertina"/>
              </a:rPr>
              <a:t>etc</a:t>
            </a:r>
            <a:r>
              <a:rPr lang="en-US" sz="1800" b="0" i="0" u="none" strike="noStrike" baseline="0" dirty="0">
                <a:solidFill>
                  <a:srgbClr val="000000"/>
                </a:solidFill>
                <a:latin typeface="EUAlbertina"/>
              </a:rPr>
              <a:t> before prescribing to be sure the VMP can be effectively given. They also need to advise the animal owner on how to dispose or remove remaining medicines. </a:t>
            </a:r>
          </a:p>
          <a:p>
            <a:r>
              <a:rPr lang="en-US" sz="1800" b="0" i="0" u="none" strike="noStrike" baseline="0" dirty="0">
                <a:solidFill>
                  <a:srgbClr val="000000"/>
                </a:solidFill>
                <a:latin typeface="EUAlbertina"/>
              </a:rPr>
              <a:t>- Oral administration of  VMPs in solid feed can lead to animals competing for the same feed and give risk of underdosage and overdosage.  This is especially important for antimicrobials and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as it may lead to antimicrobial and antiparasitic resistance. Therefore, the prescription and oral administration of an antimicrobials or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by mixing into solid feed or administration on the surface of solid feed immediately prior to feeding should only be allowed when the animals are fed individually or when the intake of the veterinary medicinal product by individual animals can be effectively controlled in a small group of animals.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20708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EUAlbertina"/>
              </a:rPr>
              <a:t>SUPPLEMENTARY SLIDES FOR IF SOME QUESTIONS COME ON THE DA ORAL MEDICATION</a:t>
            </a:r>
          </a:p>
          <a:p>
            <a:pPr marL="0" indent="0">
              <a:buFontTx/>
              <a:buNone/>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endParaRPr lang="en-US" sz="1800" b="0" i="0" u="none" strike="noStrike" baseline="0" dirty="0">
              <a:solidFill>
                <a:srgbClr val="000000"/>
              </a:solidFill>
              <a:latin typeface="EUAlbertina"/>
            </a:endParaRPr>
          </a:p>
          <a:p>
            <a:pPr marL="285750" indent="-285750">
              <a:buFontTx/>
              <a:buChar char="-"/>
            </a:pPr>
            <a:r>
              <a:rPr lang="en-US" sz="1800" b="0" i="0" u="none" strike="noStrike" baseline="0" dirty="0">
                <a:solidFill>
                  <a:srgbClr val="000000"/>
                </a:solidFill>
                <a:latin typeface="EUAlbertina"/>
              </a:rPr>
              <a:t>Oral medication has more risks of being ineffective than giving an individual treatment. So these extra rules are to avoid products losing effectiveness,  to avoid the development and spread of resistance and to avoid contamination or unintended administration to non-target species or people or spread in the environment. </a:t>
            </a:r>
          </a:p>
          <a:p>
            <a:pPr marL="285750" indent="-285750">
              <a:buFontTx/>
              <a:buChar char="-"/>
            </a:pPr>
            <a:r>
              <a:rPr lang="en-US" sz="1800" b="0" i="0" u="none" strike="noStrike" baseline="0" dirty="0">
                <a:solidFill>
                  <a:srgbClr val="000000"/>
                </a:solidFill>
                <a:latin typeface="EUAlbertina"/>
              </a:rPr>
              <a:t>It covers all oral medication, except medicated feed mixed by a feed operator. </a:t>
            </a:r>
          </a:p>
          <a:p>
            <a:pPr marL="285750" indent="-285750">
              <a:buFontTx/>
              <a:buChar char="-"/>
            </a:pPr>
            <a:r>
              <a:rPr lang="en-US" sz="1800" b="0" i="0" u="none" strike="noStrike" baseline="0" dirty="0">
                <a:solidFill>
                  <a:srgbClr val="000000"/>
                </a:solidFill>
                <a:latin typeface="EUAlbertina"/>
              </a:rPr>
              <a:t>Veterinarians have a crucial role here: they need to know the situation on the farm, the equipment, the feed, </a:t>
            </a:r>
            <a:r>
              <a:rPr lang="en-US" sz="1800" b="0" i="0" u="none" strike="noStrike" baseline="0" dirty="0" err="1">
                <a:solidFill>
                  <a:srgbClr val="000000"/>
                </a:solidFill>
                <a:latin typeface="EUAlbertina"/>
              </a:rPr>
              <a:t>etc</a:t>
            </a:r>
            <a:r>
              <a:rPr lang="en-US" sz="1800" b="0" i="0" u="none" strike="noStrike" baseline="0" dirty="0">
                <a:solidFill>
                  <a:srgbClr val="000000"/>
                </a:solidFill>
                <a:latin typeface="EUAlbertina"/>
              </a:rPr>
              <a:t> before prescribing to be sure the VMP can be effectively given. They also need to advise the animal owner on how to dispose or remove remaining medicines. </a:t>
            </a:r>
          </a:p>
          <a:p>
            <a:r>
              <a:rPr lang="en-US" sz="1800" b="0" i="0" u="none" strike="noStrike" baseline="0" dirty="0">
                <a:solidFill>
                  <a:srgbClr val="000000"/>
                </a:solidFill>
                <a:latin typeface="EUAlbertina"/>
              </a:rPr>
              <a:t>- Oral administration of  VMPs in solid feed can lead to animals competing for the same feed and give risk of underdosage and overdosage.  This is especially important for antimicrobials and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as it may lead to antimicrobial and antiparasitic resistance. Therefore, the prescription and oral administration of an antimicrobials or </a:t>
            </a:r>
            <a:r>
              <a:rPr lang="en-US" sz="1800" b="0" i="0" u="none" strike="noStrike" baseline="0" dirty="0" err="1">
                <a:solidFill>
                  <a:srgbClr val="000000"/>
                </a:solidFill>
                <a:latin typeface="EUAlbertina"/>
              </a:rPr>
              <a:t>antiparasitics</a:t>
            </a:r>
            <a:r>
              <a:rPr lang="en-US" sz="1800" b="0" i="0" u="none" strike="noStrike" baseline="0" dirty="0">
                <a:solidFill>
                  <a:srgbClr val="000000"/>
                </a:solidFill>
                <a:latin typeface="EUAlbertina"/>
              </a:rPr>
              <a:t>  by mixing into solid feed or administration on the surface of solid feed immediately prior to feeding should only be allowed when the animals are fed individually or when the intake of the veterinary medicinal product by individual animals can be effectively controlled in a small group of animals.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AFFE9-9018-4974-B734-5EB1396298EE}" type="slidenum">
              <a:rPr kumimoji="0" lang="en-US" sz="1200" b="0" i="0" u="none" strike="noStrike" kern="0" cap="none" spc="0" normalizeH="0" baseline="0" noProof="0" smtClean="0">
                <a:ln>
                  <a:noFill/>
                </a:ln>
                <a:solidFill>
                  <a:sysClr val="windowText" lastClr="000000"/>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a:ln>
                <a:noFill/>
              </a:ln>
              <a:solidFill>
                <a:sysClr val="windowText" lastClr="000000"/>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6732676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1.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image" Target="../media/image52.jpeg"/><Relationship Id="rId1" Type="http://schemas.openxmlformats.org/officeDocument/2006/relationships/slideMaster" Target="../slideMasters/slideMaster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cid:image004.jpg@01D9F6A4.3DC88080" TargetMode="External"/><Relationship Id="rId10" Type="http://schemas.openxmlformats.org/officeDocument/2006/relationships/image" Target="../media/image58.png"/><Relationship Id="rId4" Type="http://schemas.openxmlformats.org/officeDocument/2006/relationships/image" Target="../media/image53.jpeg"/><Relationship Id="rId9" Type="http://schemas.openxmlformats.org/officeDocument/2006/relationships/image" Target="../media/image57.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7.jpeg"/><Relationship Id="rId2" Type="http://schemas.openxmlformats.org/officeDocument/2006/relationships/image" Target="../media/image52.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51.png"/><Relationship Id="rId9"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Master" Target="../slideMasters/slideMaster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cid:image004.jpg@01D9F6A4.3DC88080"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51.png"/><Relationship Id="rId7" Type="http://schemas.openxmlformats.org/officeDocument/2006/relationships/image" Target="../media/image7.png"/><Relationship Id="rId12" Type="http://schemas.openxmlformats.org/officeDocument/2006/relationships/image" Target="../media/image47.pn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7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sz="1797"/>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2"/>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4"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597">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val="0"/>
              </a:ext>
            </a:extLst>
          </a:blip>
          <a:srcRect/>
          <a:stretch>
            <a:fillRect/>
          </a:stretch>
        </p:blipFill>
        <p:spPr bwMode="auto">
          <a:xfrm>
            <a:off x="8991600" y="5605463"/>
            <a:ext cx="3022600" cy="797281"/>
          </a:xfrm>
          <a:prstGeom prst="rect">
            <a:avLst/>
          </a:prstGeom>
          <a:noFill/>
          <a:ln>
            <a:noFill/>
          </a:ln>
        </p:spPr>
      </p:pic>
    </p:spTree>
    <p:extLst>
      <p:ext uri="{BB962C8B-B14F-4D97-AF65-F5344CB8AC3E}">
        <p14:creationId xmlns:p14="http://schemas.microsoft.com/office/powerpoint/2010/main" val="4168742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3"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4"/>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8"/>
            <a:ext cx="4495800" cy="323855"/>
          </a:xfrm>
          <a:prstGeom prst="rect">
            <a:avLst/>
          </a:prstGeom>
        </p:spPr>
        <p:txBody>
          <a:bodyPr/>
          <a:lstStyle>
            <a:lvl1pPr>
              <a:defRPr sz="1397">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4"/>
            <a:ext cx="6044986" cy="1477328"/>
          </a:xfrm>
          <a:prstGeom prst="rect">
            <a:avLst/>
          </a:prstGeom>
          <a:noFill/>
        </p:spPr>
        <p:txBody>
          <a:bodyPr wrap="square" rtlCol="0">
            <a:spAutoFit/>
          </a:bodyPr>
          <a:lstStyle/>
          <a:p>
            <a:pPr algn="l"/>
            <a:r>
              <a:rPr lang="en-GB" sz="2396" noProof="0" dirty="0">
                <a:solidFill>
                  <a:srgbClr val="003399"/>
                </a:solidFill>
                <a:latin typeface="EC Square Sans Pro" panose="020B0506040000020004" pitchFamily="34" charset="0"/>
              </a:rPr>
              <a:t>Hands-on Training for Farmers and Veterinarians: New measures to fight antimicrobial resistance</a:t>
            </a:r>
          </a:p>
          <a:p>
            <a:endParaRPr lang="es-ES" sz="1797"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50"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val="0"/>
              </a:ext>
            </a:extLst>
          </a:blip>
          <a:srcRect/>
          <a:stretch>
            <a:fillRect/>
          </a:stretch>
        </p:blipFill>
        <p:spPr bwMode="auto">
          <a:xfrm>
            <a:off x="9829802"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a:stretch>
            <a:fillRect/>
          </a:stretch>
        </p:blipFill>
        <p:spPr>
          <a:xfrm>
            <a:off x="9128523" y="6212611"/>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a:stretch>
            <a:fillRect/>
          </a:stretch>
        </p:blipFill>
        <p:spPr>
          <a:xfrm>
            <a:off x="7851975"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a:stretch>
            <a:fillRect/>
          </a:stretch>
        </p:blipFill>
        <p:spPr>
          <a:xfrm>
            <a:off x="6493141" y="6427745"/>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a:stretch>
            <a:fillRect/>
          </a:stretch>
        </p:blipFill>
        <p:spPr>
          <a:xfrm>
            <a:off x="6922039" y="6369107"/>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7"/>
            <a:ext cx="574476" cy="411353"/>
          </a:xfrm>
          <a:prstGeom prst="rect">
            <a:avLst/>
          </a:prstGeom>
        </p:spPr>
      </p:pic>
    </p:spTree>
    <p:extLst>
      <p:ext uri="{BB962C8B-B14F-4D97-AF65-F5344CB8AC3E}">
        <p14:creationId xmlns:p14="http://schemas.microsoft.com/office/powerpoint/2010/main" val="1434154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2" y="1"/>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6"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sz="1797"/>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sz="1797"/>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1"/>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sz="1797"/>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1"/>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sz="1797"/>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9"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20"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5" y="285034"/>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51" y="5951077"/>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5288431" y="1238540"/>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6"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5"/>
            <a:ext cx="4495800" cy="1430337"/>
          </a:xfrm>
          <a:prstGeom prst="rect">
            <a:avLst/>
          </a:prstGeom>
        </p:spPr>
        <p:txBody>
          <a:bodyPr/>
          <a:lstStyle>
            <a:lvl1pPr>
              <a:defRPr sz="3194">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397">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val="0"/>
              </a:ext>
            </a:extLst>
          </a:blip>
          <a:srcRect/>
          <a:stretch>
            <a:fillRect/>
          </a:stretch>
        </p:blipFill>
        <p:spPr bwMode="auto">
          <a:xfrm>
            <a:off x="9601202" y="6181329"/>
            <a:ext cx="2567305" cy="560264"/>
          </a:xfrm>
          <a:prstGeom prst="rect">
            <a:avLst/>
          </a:prstGeom>
          <a:noFill/>
          <a:ln>
            <a:noFill/>
          </a:ln>
        </p:spPr>
      </p:pic>
    </p:spTree>
    <p:extLst>
      <p:ext uri="{BB962C8B-B14F-4D97-AF65-F5344CB8AC3E}">
        <p14:creationId xmlns:p14="http://schemas.microsoft.com/office/powerpoint/2010/main" val="2240158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2" y="1"/>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2"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283" indent="-342283">
              <a:spcBef>
                <a:spcPts val="998"/>
              </a:spcBef>
              <a:buFont typeface="+mj-lt"/>
              <a:buAutoNum type="arabicPeriod"/>
              <a:defRPr sz="1597">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956444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1"/>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1"/>
            <a:ext cx="9462631"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9" y="126932"/>
            <a:ext cx="562243" cy="409535"/>
          </a:xfrm>
          <a:prstGeom prst="rect">
            <a:avLst/>
          </a:prstGeom>
        </p:spPr>
      </p:pic>
    </p:spTree>
    <p:extLst>
      <p:ext uri="{BB962C8B-B14F-4D97-AF65-F5344CB8AC3E}">
        <p14:creationId xmlns:p14="http://schemas.microsoft.com/office/powerpoint/2010/main" val="544168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a:stretch>
            <a:fillRect/>
          </a:stretch>
        </p:blipFill>
        <p:spPr>
          <a:xfrm>
            <a:off x="11745126" y="102089"/>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a:stretch>
            <a:fillRect/>
          </a:stretch>
        </p:blipFill>
        <p:spPr>
          <a:xfrm>
            <a:off x="10417706" y="209389"/>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a:stretch>
            <a:fillRect/>
          </a:stretch>
        </p:blipFill>
        <p:spPr>
          <a:xfrm>
            <a:off x="9983454" y="193211"/>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a:stretch>
            <a:fillRect/>
          </a:stretch>
        </p:blipFill>
        <p:spPr>
          <a:xfrm>
            <a:off x="9174217" y="256275"/>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a:stretch>
            <a:fillRect/>
          </a:stretch>
        </p:blipFill>
        <p:spPr>
          <a:xfrm>
            <a:off x="11279510" y="191783"/>
            <a:ext cx="300983" cy="238734"/>
          </a:xfrm>
          <a:prstGeom prst="rect">
            <a:avLst/>
          </a:prstGeom>
        </p:spPr>
      </p:pic>
    </p:spTree>
    <p:extLst>
      <p:ext uri="{BB962C8B-B14F-4D97-AF65-F5344CB8AC3E}">
        <p14:creationId xmlns:p14="http://schemas.microsoft.com/office/powerpoint/2010/main" val="33937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4"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80"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4" y="4702225"/>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sz="1797"/>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2" y="311150"/>
            <a:ext cx="8008947" cy="53340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785108" y="501058"/>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76197"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2337296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1"/>
            <a:ext cx="1166832" cy="1153793"/>
          </a:xfrm>
          <a:prstGeom prst="rect">
            <a:avLst/>
          </a:prstGeom>
        </p:spPr>
      </p:pic>
    </p:spTree>
    <p:extLst>
      <p:ext uri="{BB962C8B-B14F-4D97-AF65-F5344CB8AC3E}">
        <p14:creationId xmlns:p14="http://schemas.microsoft.com/office/powerpoint/2010/main" val="3003721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1434342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2"/>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2"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sz="1797"/>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sz="1797"/>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sz="1797"/>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sz="1797"/>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sz="1797"/>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7"/>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sz="1797"/>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1"/>
            <a:ext cx="608614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647806" y="859217"/>
            <a:ext cx="426085" cy="294577"/>
          </a:xfrm>
          <a:prstGeom prst="rect">
            <a:avLst/>
          </a:prstGeom>
        </p:spPr>
      </p:pic>
    </p:spTree>
    <p:extLst>
      <p:ext uri="{BB962C8B-B14F-4D97-AF65-F5344CB8AC3E}">
        <p14:creationId xmlns:p14="http://schemas.microsoft.com/office/powerpoint/2010/main" val="2635194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2789922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2"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1"/>
            <a:ext cx="9677400" cy="476730"/>
          </a:xfrm>
          <a:prstGeom prst="rect">
            <a:avLst/>
          </a:prstGeom>
        </p:spPr>
        <p:txBody>
          <a:bodyPr/>
          <a:lstStyle>
            <a:lvl1pPr>
              <a:defRPr sz="2396">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619905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8"/>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1"/>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1"/>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7"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34991"/>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2"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7" y="-10002"/>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3"/>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sz="1797"/>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5"/>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6"/>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3"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8"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791"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val="0"/>
              </a:ext>
            </a:extLst>
          </a:blip>
          <a:srcRect/>
          <a:stretch>
            <a:fillRect/>
          </a:stretch>
        </p:blipFill>
        <p:spPr bwMode="auto">
          <a:xfrm>
            <a:off x="8620811"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val="0"/>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val="0"/>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val="0"/>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 t="1" r="2395" b="50505"/>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797"/>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9" y="3848611"/>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7"/>
            <a:ext cx="3352800" cy="369332"/>
          </a:xfrm>
          <a:prstGeom prst="rect">
            <a:avLst/>
          </a:prstGeom>
          <a:noFill/>
        </p:spPr>
        <p:txBody>
          <a:bodyPr wrap="square" rtlCol="0">
            <a:spAutoFit/>
          </a:bodyPr>
          <a:lstStyle/>
          <a:p>
            <a:r>
              <a:rPr lang="en-GB" sz="1797" dirty="0">
                <a:latin typeface="EC Square Sans Pro" panose="020B0506040000020004" pitchFamily="34" charset="0"/>
                <a:hlinkClick r:id="rId16"/>
              </a:rPr>
              <a:t>www.amrfvtraining.eu</a:t>
            </a:r>
            <a:r>
              <a:rPr lang="en-GB" sz="1797" dirty="0">
                <a:latin typeface="EC Square Sans Pro" panose="020B0506040000020004" pitchFamily="34" charset="0"/>
              </a:rPr>
              <a:t>  </a:t>
            </a:r>
          </a:p>
        </p:txBody>
      </p:sp>
    </p:spTree>
    <p:extLst>
      <p:ext uri="{BB962C8B-B14F-4D97-AF65-F5344CB8AC3E}">
        <p14:creationId xmlns:p14="http://schemas.microsoft.com/office/powerpoint/2010/main" val="377608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46"/>
            <a:ext cx="10972800" cy="114511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3164"/>
            <a:ext cx="10972800" cy="45343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AC0E7-6C21-1E17-D8F9-FDF62CA68D48}"/>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EF6E381F-5024-4D40-9A88-354FEF516BC6}" type="datetimeFigureOut">
              <a:rPr lang="en-US"/>
              <a:pPr>
                <a:defRPr/>
              </a:pPr>
              <a:t>2/17/2025</a:t>
            </a:fld>
            <a:endParaRPr lang="en-US"/>
          </a:p>
        </p:txBody>
      </p:sp>
      <p:sp>
        <p:nvSpPr>
          <p:cNvPr id="5" name="Footer Placeholder 4">
            <a:extLst>
              <a:ext uri="{FF2B5EF4-FFF2-40B4-BE49-F238E27FC236}">
                <a16:creationId xmlns:a16="http://schemas.microsoft.com/office/drawing/2014/main" id="{C48A79F6-2E0D-BC01-7E68-9761C8E4BAF3}"/>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46281D-528F-E4E3-EEF5-255968F5F0A3}"/>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5B1F3CFB-D167-4895-A85E-621A568308D8}" type="slidenum">
              <a:rPr lang="en-US" altLang="en-US"/>
              <a:pPr/>
              <a:t>‹Nr.›</a:t>
            </a:fld>
            <a:endParaRPr lang="en-US" altLang="en-US"/>
          </a:p>
        </p:txBody>
      </p:sp>
    </p:spTree>
    <p:extLst>
      <p:ext uri="{BB962C8B-B14F-4D97-AF65-F5344CB8AC3E}">
        <p14:creationId xmlns:p14="http://schemas.microsoft.com/office/powerpoint/2010/main" val="3711106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283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443"/>
            <a:ext cx="9144000" cy="2392021"/>
          </a:xfrm>
          <a:prstGeom prst="rect">
            <a:avLst/>
          </a:prstGeom>
        </p:spPr>
        <p:txBody>
          <a:bodyPr anchor="b"/>
          <a:lstStyle>
            <a:lvl1pPr algn="ctr">
              <a:defRPr sz="5989"/>
            </a:lvl1pPr>
          </a:lstStyle>
          <a:p>
            <a:r>
              <a:rPr lang="en-US"/>
              <a:t>Click to edit Master title style</a:t>
            </a:r>
          </a:p>
        </p:txBody>
      </p:sp>
      <p:sp>
        <p:nvSpPr>
          <p:cNvPr id="3" name="Subtitle 2"/>
          <p:cNvSpPr>
            <a:spLocks noGrp="1"/>
          </p:cNvSpPr>
          <p:nvPr>
            <p:ph type="subTitle" idx="1"/>
          </p:nvPr>
        </p:nvSpPr>
        <p:spPr>
          <a:xfrm>
            <a:off x="1524000" y="3608709"/>
            <a:ext cx="9144000" cy="1658828"/>
          </a:xfrm>
          <a:prstGeom prst="rect">
            <a:avLst/>
          </a:prstGeom>
        </p:spPr>
        <p:txBody>
          <a:bodyPr/>
          <a:lstStyle>
            <a:lvl1pPr marL="0" indent="0" algn="ctr">
              <a:buNone/>
              <a:defRPr sz="2396"/>
            </a:lvl1pPr>
            <a:lvl2pPr marL="456377" indent="0" algn="ctr">
              <a:buNone/>
              <a:defRPr sz="1996"/>
            </a:lvl2pPr>
            <a:lvl3pPr marL="912754" indent="0" algn="ctr">
              <a:buNone/>
              <a:defRPr sz="1797"/>
            </a:lvl3pPr>
            <a:lvl4pPr marL="1369131" indent="0" algn="ctr">
              <a:buNone/>
              <a:defRPr sz="1597"/>
            </a:lvl4pPr>
            <a:lvl5pPr marL="1825508" indent="0" algn="ctr">
              <a:buNone/>
              <a:defRPr sz="1597"/>
            </a:lvl5pPr>
            <a:lvl6pPr marL="2281885" indent="0" algn="ctr">
              <a:buNone/>
              <a:defRPr sz="1597"/>
            </a:lvl6pPr>
            <a:lvl7pPr marL="2738262" indent="0" algn="ctr">
              <a:buNone/>
              <a:defRPr sz="1597"/>
            </a:lvl7pPr>
            <a:lvl8pPr marL="3194639" indent="0" algn="ctr">
              <a:buNone/>
              <a:defRPr sz="1597"/>
            </a:lvl8pPr>
            <a:lvl9pPr marL="3651016" indent="0" algn="ctr">
              <a:buNone/>
              <a:defRPr sz="1597"/>
            </a:lvl9pPr>
          </a:lstStyle>
          <a:p>
            <a:r>
              <a:rPr lang="en-US"/>
              <a:t>Click to edit Master subtitle style</a:t>
            </a:r>
          </a:p>
        </p:txBody>
      </p:sp>
      <p:sp>
        <p:nvSpPr>
          <p:cNvPr id="4" name="Date Placeholder 3"/>
          <p:cNvSpPr>
            <a:spLocks noGrp="1"/>
          </p:cNvSpPr>
          <p:nvPr>
            <p:ph type="dt" sz="half" idx="10"/>
          </p:nvPr>
        </p:nvSpPr>
        <p:spPr>
          <a:xfrm>
            <a:off x="838200" y="6368123"/>
            <a:ext cx="2743200" cy="365801"/>
          </a:xfrm>
          <a:prstGeom prst="rect">
            <a:avLst/>
          </a:prstGeom>
        </p:spPr>
        <p:txBody>
          <a:bodyPr/>
          <a:lstStyle/>
          <a:p>
            <a:fld id="{8E706E86-AAD8-484A-BDBB-6AA92EB016D9}" type="datetimeFigureOut">
              <a:rPr lang="en-US" smtClean="0"/>
              <a:t>2/17/2025</a:t>
            </a:fld>
            <a:endParaRPr lang="en-US"/>
          </a:p>
        </p:txBody>
      </p:sp>
      <p:sp>
        <p:nvSpPr>
          <p:cNvPr id="5" name="Footer Placeholder 4"/>
          <p:cNvSpPr>
            <a:spLocks noGrp="1"/>
          </p:cNvSpPr>
          <p:nvPr>
            <p:ph type="ftr" sz="quarter" idx="11"/>
          </p:nvPr>
        </p:nvSpPr>
        <p:spPr>
          <a:xfrm>
            <a:off x="4038600" y="6368123"/>
            <a:ext cx="4114800" cy="365801"/>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68123"/>
            <a:ext cx="2743200" cy="365801"/>
          </a:xfrm>
          <a:prstGeom prst="rect">
            <a:avLst/>
          </a:prstGeom>
        </p:spPr>
        <p:txBody>
          <a:bodyPr/>
          <a:lstStyle/>
          <a:p>
            <a:fld id="{2740CC61-B9C7-488C-BBB0-3743076C37F8}" type="slidenum">
              <a:rPr lang="en-US" smtClean="0"/>
              <a:t>‹Nr.›</a:t>
            </a:fld>
            <a:endParaRPr lang="en-US"/>
          </a:p>
        </p:txBody>
      </p:sp>
    </p:spTree>
    <p:extLst>
      <p:ext uri="{BB962C8B-B14F-4D97-AF65-F5344CB8AC3E}">
        <p14:creationId xmlns:p14="http://schemas.microsoft.com/office/powerpoint/2010/main" val="143363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495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6BCD297-04B3-1A10-5C53-5F5DCF34C9AD}"/>
              </a:ext>
            </a:extLst>
          </p:cNvPr>
          <p:cNvSpPr>
            <a:spLocks noGrp="1"/>
          </p:cNvSpPr>
          <p:nvPr>
            <p:ph type="dt" sz="half" idx="10"/>
          </p:nvPr>
        </p:nvSpPr>
        <p:spPr>
          <a:xfrm>
            <a:off x="609600" y="6368123"/>
            <a:ext cx="2844800" cy="365801"/>
          </a:xfrm>
          <a:prstGeom prst="rect">
            <a:avLst/>
          </a:prstGeom>
        </p:spPr>
        <p:txBody>
          <a:bodyPr/>
          <a:lstStyle>
            <a:lvl1pPr>
              <a:defRPr/>
            </a:lvl1pPr>
          </a:lstStyle>
          <a:p>
            <a:pPr>
              <a:defRPr/>
            </a:pPr>
            <a:fld id="{02BFD5DF-1090-45A3-8F80-2C70F93CDF07}" type="datetimeFigureOut">
              <a:rPr lang="en-US"/>
              <a:pPr>
                <a:defRPr/>
              </a:pPr>
              <a:t>2/17/2025</a:t>
            </a:fld>
            <a:endParaRPr lang="en-US"/>
          </a:p>
        </p:txBody>
      </p:sp>
      <p:sp>
        <p:nvSpPr>
          <p:cNvPr id="3" name="Footer Placeholder 4">
            <a:extLst>
              <a:ext uri="{FF2B5EF4-FFF2-40B4-BE49-F238E27FC236}">
                <a16:creationId xmlns:a16="http://schemas.microsoft.com/office/drawing/2014/main" id="{3808905B-BAB0-F026-BB32-16CFCEC65C81}"/>
              </a:ext>
            </a:extLst>
          </p:cNvPr>
          <p:cNvSpPr>
            <a:spLocks noGrp="1"/>
          </p:cNvSpPr>
          <p:nvPr>
            <p:ph type="ftr" sz="quarter" idx="11"/>
          </p:nvPr>
        </p:nvSpPr>
        <p:spPr>
          <a:xfrm>
            <a:off x="4165600" y="6368123"/>
            <a:ext cx="3860800" cy="365801"/>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539C8DA-0899-982D-FA6F-F4CC5B397BF5}"/>
              </a:ext>
            </a:extLst>
          </p:cNvPr>
          <p:cNvSpPr>
            <a:spLocks noGrp="1"/>
          </p:cNvSpPr>
          <p:nvPr>
            <p:ph type="sldNum" sz="quarter" idx="12"/>
          </p:nvPr>
        </p:nvSpPr>
        <p:spPr>
          <a:xfrm>
            <a:off x="8737600" y="6368123"/>
            <a:ext cx="2844800" cy="365801"/>
          </a:xfrm>
          <a:prstGeom prst="rect">
            <a:avLst/>
          </a:prstGeom>
        </p:spPr>
        <p:txBody>
          <a:bodyPr/>
          <a:lstStyle>
            <a:lvl1pPr>
              <a:defRPr/>
            </a:lvl1pPr>
          </a:lstStyle>
          <a:p>
            <a:fld id="{AB814976-59A2-4688-B1AC-64BAECB828D5}" type="slidenum">
              <a:rPr lang="en-US" altLang="en-US"/>
              <a:pPr/>
              <a:t>‹Nr.›</a:t>
            </a:fld>
            <a:endParaRPr lang="en-US" altLang="en-US"/>
          </a:p>
        </p:txBody>
      </p:sp>
    </p:spTree>
    <p:extLst>
      <p:ext uri="{BB962C8B-B14F-4D97-AF65-F5344CB8AC3E}">
        <p14:creationId xmlns:p14="http://schemas.microsoft.com/office/powerpoint/2010/main" val="1803993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40" name="Imagine"/>
          <p:cNvSpPr>
            <a:spLocks noGrp="1"/>
          </p:cNvSpPr>
          <p:nvPr>
            <p:ph type="pic" sz="quarter" idx="13"/>
          </p:nvPr>
        </p:nvSpPr>
        <p:spPr>
          <a:xfrm>
            <a:off x="3107531" y="3175909"/>
            <a:ext cx="5976938" cy="348903"/>
          </a:xfrm>
          <a:prstGeom prst="rect">
            <a:avLst/>
          </a:prstGeom>
        </p:spPr>
        <p:txBody>
          <a:bodyPr lIns="91439" tIns="45719" rIns="91439" bIns="45719" anchor="t"/>
          <a:lstStyle/>
          <a:p>
            <a:endParaRPr/>
          </a:p>
        </p:txBody>
      </p:sp>
      <p:sp>
        <p:nvSpPr>
          <p:cNvPr id="41" name="Dreptunghi"/>
          <p:cNvSpPr>
            <a:spLocks noGrp="1"/>
          </p:cNvSpPr>
          <p:nvPr>
            <p:ph type="body" sz="quarter" idx="14"/>
          </p:nvPr>
        </p:nvSpPr>
        <p:spPr>
          <a:xfrm>
            <a:off x="10929939" y="6262358"/>
            <a:ext cx="1262063" cy="313118"/>
          </a:xfrm>
          <a:prstGeom prst="rect">
            <a:avLst/>
          </a:prstGeom>
          <a:solidFill>
            <a:srgbClr val="F05C5B">
              <a:alpha val="70000"/>
            </a:srgbClr>
          </a:solidFill>
          <a:ln w="25400"/>
        </p:spPr>
        <p:txBody>
          <a:bodyPr/>
          <a:lstStyle>
            <a:lvl1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sym typeface="Gill Sans"/>
              </a:defRPr>
            </a:lvl1pPr>
          </a:lstStyle>
          <a:p>
            <a:pPr marL="0" indent="0" algn="ctr">
              <a:spcBef>
                <a:spcPts val="0"/>
              </a:spcBef>
              <a:buClrTx/>
              <a:buSzTx/>
              <a:buNone/>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 name="2"/>
          <p:cNvSpPr>
            <a:spLocks noGrp="1"/>
          </p:cNvSpPr>
          <p:nvPr>
            <p:ph type="body" sz="quarter" idx="15"/>
          </p:nvPr>
        </p:nvSpPr>
        <p:spPr>
          <a:xfrm>
            <a:off x="11275219" y="6256416"/>
            <a:ext cx="559594" cy="352532"/>
          </a:xfrm>
          <a:prstGeom prst="rect">
            <a:avLst/>
          </a:prstGeom>
        </p:spPr>
        <p:txBody>
          <a:bodyPr>
            <a:spAutoFit/>
          </a:bodyPr>
          <a:lstStyle>
            <a:lvl1pPr marL="0" indent="0" algn="ctr">
              <a:spcBef>
                <a:spcPts val="0"/>
              </a:spcBef>
              <a:buClrTx/>
              <a:buSzTx/>
              <a:buNone/>
              <a:defRPr sz="1688">
                <a:solidFill>
                  <a:srgbClr val="2B3E50"/>
                </a:solidFill>
                <a:latin typeface="+mj-lt"/>
                <a:ea typeface="+mj-ea"/>
                <a:cs typeface="+mj-cs"/>
                <a:sym typeface="Helvetica Neue Black Condensed"/>
              </a:defRPr>
            </a:lvl1pPr>
          </a:lstStyle>
          <a:p>
            <a:r>
              <a:t>2</a:t>
            </a:r>
          </a:p>
        </p:txBody>
      </p:sp>
      <p:sp>
        <p:nvSpPr>
          <p:cNvPr id="43" name="Text titlu"/>
          <p:cNvSpPr>
            <a:spLocks noGrp="1"/>
          </p:cNvSpPr>
          <p:nvPr>
            <p:ph type="title"/>
          </p:nvPr>
        </p:nvSpPr>
        <p:spPr>
          <a:xfrm>
            <a:off x="1190625" y="1216686"/>
            <a:ext cx="9810750" cy="1914492"/>
          </a:xfrm>
          <a:prstGeom prst="rect">
            <a:avLst/>
          </a:prstGeom>
        </p:spPr>
        <p:txBody>
          <a:bodyPr anchor="b"/>
          <a:lstStyle>
            <a:lvl1pPr>
              <a:defRPr cap="all">
                <a:solidFill>
                  <a:srgbClr val="FFFEDD"/>
                </a:solidFill>
                <a:latin typeface="+mj-lt"/>
                <a:ea typeface="+mj-ea"/>
                <a:cs typeface="+mj-cs"/>
                <a:sym typeface="Helvetica Neue Black Condensed"/>
              </a:defRPr>
            </a:lvl1pPr>
          </a:lstStyle>
          <a:p>
            <a:r>
              <a:t>Text titlu</a:t>
            </a:r>
          </a:p>
        </p:txBody>
      </p:sp>
      <p:sp>
        <p:nvSpPr>
          <p:cNvPr id="44" name="Nivel corp unu…"/>
          <p:cNvSpPr>
            <a:spLocks noGrp="1"/>
          </p:cNvSpPr>
          <p:nvPr>
            <p:ph type="body" sz="half" idx="1"/>
          </p:nvPr>
        </p:nvSpPr>
        <p:spPr>
          <a:xfrm>
            <a:off x="1190625" y="3471135"/>
            <a:ext cx="9810750" cy="2138148"/>
          </a:xfrm>
          <a:prstGeom prst="rect">
            <a:avLst/>
          </a:prstGeom>
        </p:spPr>
        <p:txBody>
          <a:bodyPr anchor="t"/>
          <a:lstStyle>
            <a:lvl1pPr marL="0" indent="0" algn="ctr">
              <a:spcBef>
                <a:spcPts val="0"/>
              </a:spcBef>
              <a:buClrTx/>
              <a:buSzTx/>
              <a:buNone/>
              <a:defRPr sz="2531"/>
            </a:lvl1pPr>
            <a:lvl2pPr marL="0" indent="0" algn="ctr">
              <a:spcBef>
                <a:spcPts val="0"/>
              </a:spcBef>
              <a:buClrTx/>
              <a:buSzTx/>
              <a:buNone/>
              <a:defRPr sz="2531"/>
            </a:lvl2pPr>
            <a:lvl3pPr marL="0" indent="0" algn="ctr">
              <a:spcBef>
                <a:spcPts val="0"/>
              </a:spcBef>
              <a:buClrTx/>
              <a:buSzTx/>
              <a:buNone/>
              <a:defRPr sz="2531"/>
            </a:lvl3pPr>
            <a:lvl4pPr marL="0" indent="0" algn="ctr">
              <a:spcBef>
                <a:spcPts val="0"/>
              </a:spcBef>
              <a:buClrTx/>
              <a:buSzTx/>
              <a:buNone/>
              <a:defRPr sz="2531"/>
            </a:lvl4pPr>
            <a:lvl5pPr marL="0" indent="0" algn="ctr">
              <a:spcBef>
                <a:spcPts val="0"/>
              </a:spcBef>
              <a:buClrTx/>
              <a:buSzTx/>
              <a:buNone/>
              <a:defRPr sz="2531"/>
            </a:lvl5pPr>
          </a:lstStyle>
          <a:p>
            <a:r>
              <a:t>Nivel corp unu</a:t>
            </a:r>
          </a:p>
          <a:p>
            <a:pPr lvl="1"/>
            <a:r>
              <a:t>Nivel corp doi</a:t>
            </a:r>
          </a:p>
          <a:p>
            <a:pPr lvl="2"/>
            <a:r>
              <a:t>Nivel corp trei</a:t>
            </a:r>
          </a:p>
          <a:p>
            <a:pPr lvl="3"/>
            <a:r>
              <a:t>Nivel corp patru</a:t>
            </a:r>
          </a:p>
          <a:p>
            <a:pPr lvl="4"/>
            <a:r>
              <a:t>Nivel corp cinci</a:t>
            </a:r>
          </a:p>
        </p:txBody>
      </p:sp>
      <p:sp>
        <p:nvSpPr>
          <p:cNvPr id="45" name="Număr diapozitiv"/>
          <p:cNvSpPr>
            <a:spLocks noGrp="1"/>
          </p:cNvSpPr>
          <p:nvPr>
            <p:ph type="sldNum" sz="quarter" idx="2"/>
          </p:nvPr>
        </p:nvSpPr>
        <p:spPr>
          <a:xfrm>
            <a:off x="5929314" y="6521798"/>
            <a:ext cx="321469" cy="259440"/>
          </a:xfrm>
          <a:prstGeom prst="rect">
            <a:avLst/>
          </a:prstGeom>
        </p:spPr>
        <p:txBody>
          <a:bodyPr/>
          <a:lstStyle/>
          <a:p>
            <a:fld id="{86CB4B4D-7CA3-9044-876B-883B54F8677D}" type="slidenum">
              <a:rPr/>
              <a:pPr/>
              <a:t>‹Nr.›</a:t>
            </a:fld>
            <a:endParaRPr/>
          </a:p>
        </p:txBody>
      </p:sp>
    </p:spTree>
    <p:extLst>
      <p:ext uri="{BB962C8B-B14F-4D97-AF65-F5344CB8AC3E}">
        <p14:creationId xmlns:p14="http://schemas.microsoft.com/office/powerpoint/2010/main" val="119077439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37988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Lst>
  <p:txStyles>
    <p:titleStyle>
      <a:lvl1pPr>
        <a:defRPr>
          <a:latin typeface="+mj-lt"/>
          <a:ea typeface="+mj-ea"/>
          <a:cs typeface="+mj-cs"/>
        </a:defRPr>
      </a:lvl1pPr>
    </p:titleStyle>
    <p:body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bodyStyle>
    <p:other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es-ES" dirty="0"/>
              <a:t>AUSTRIA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es-ES" dirty="0"/>
              <a:t>27 FEBRUARY 2025</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es-ES" sz="2750" b="1" dirty="0" err="1">
                <a:latin typeface="EC Square Sans Pro"/>
                <a:cs typeface="Arial"/>
              </a:rPr>
              <a:t>Delegated</a:t>
            </a:r>
            <a:r>
              <a:rPr lang="es-ES" sz="2750" b="1" dirty="0">
                <a:latin typeface="EC Square Sans Pro"/>
                <a:cs typeface="Arial"/>
              </a:rPr>
              <a:t> </a:t>
            </a:r>
            <a:r>
              <a:rPr lang="es-ES" sz="2750" b="1" dirty="0" err="1">
                <a:latin typeface="EC Square Sans Pro"/>
                <a:cs typeface="Arial"/>
              </a:rPr>
              <a:t>Regulation</a:t>
            </a:r>
            <a:r>
              <a:rPr lang="es-ES" sz="2750" b="1" dirty="0">
                <a:solidFill>
                  <a:srgbClr val="FFFFFF"/>
                </a:solidFill>
                <a:latin typeface="EC Square Sans Pro"/>
                <a:cs typeface="Arial"/>
              </a:rPr>
              <a:t> </a:t>
            </a:r>
            <a:r>
              <a:rPr lang="es-ES" sz="2750" b="1" dirty="0">
                <a:latin typeface="EC Square Sans Pro"/>
                <a:cs typeface="Arial"/>
              </a:rPr>
              <a:t>(EU) 2024/1159 </a:t>
            </a:r>
            <a:r>
              <a:rPr lang="es-ES" sz="2750" b="1" dirty="0" err="1">
                <a:latin typeface="EC Square Sans Pro"/>
                <a:cs typeface="Arial"/>
              </a:rPr>
              <a:t>on</a:t>
            </a:r>
            <a:r>
              <a:rPr lang="es-ES" sz="2750" b="1" dirty="0">
                <a:solidFill>
                  <a:srgbClr val="FF0000"/>
                </a:solidFill>
                <a:latin typeface="EC Square Sans Pro"/>
                <a:cs typeface="Arial"/>
              </a:rPr>
              <a:t> </a:t>
            </a:r>
            <a:r>
              <a:rPr lang="es-ES" sz="2750" b="1" dirty="0">
                <a:latin typeface="EC Square Sans Pro"/>
                <a:cs typeface="Arial"/>
              </a:rPr>
              <a:t>Oral </a:t>
            </a:r>
            <a:r>
              <a:rPr lang="es-ES" sz="2750" b="1" dirty="0" err="1">
                <a:latin typeface="EC Square Sans Pro"/>
                <a:cs typeface="Arial"/>
              </a:rPr>
              <a:t>Administration</a:t>
            </a:r>
            <a:endParaRPr lang="es-ES" sz="2750" b="1" strike="dblStrike" dirty="0" err="1">
              <a:solidFill>
                <a:srgbClr val="FF0000"/>
              </a:solidFill>
              <a:latin typeface="EC Square Sans Pro"/>
              <a:cs typeface="Arial"/>
            </a:endParaRPr>
          </a:p>
        </p:txBody>
      </p:sp>
      <p:sp>
        <p:nvSpPr>
          <p:cNvPr id="6" name="Rectángulo 5"/>
          <p:cNvSpPr/>
          <p:nvPr/>
        </p:nvSpPr>
        <p:spPr>
          <a:xfrm>
            <a:off x="391564" y="2471282"/>
            <a:ext cx="10572222" cy="2235227"/>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MS may develop further national guidelines to facilitate the application of that Regulation.</a:t>
            </a:r>
            <a:endParaRPr lang="es-ES" sz="1950">
              <a:solidFill>
                <a:srgbClr val="003399"/>
              </a:solidFill>
              <a:latin typeface="EC Square Sans Pro"/>
              <a:ea typeface="+mn-ea"/>
              <a:cs typeface="Arial"/>
            </a:endParaRPr>
          </a:p>
          <a:p>
            <a:pPr algn="l" defTabSz="912754" rtl="0"/>
            <a:endParaRPr lang="en-US" sz="1996" dirty="0">
              <a:solidFill>
                <a:srgbClr val="FF0000"/>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Shall apply from 9 November 2025.</a:t>
            </a:r>
          </a:p>
          <a:p>
            <a:pPr algn="l" defTabSz="912754" rtl="0"/>
            <a:r>
              <a:rPr lang="en-US" sz="1996" dirty="0">
                <a:solidFill>
                  <a:srgbClr val="003399"/>
                </a:solidFill>
                <a:latin typeface="EC Square Sans Pro" panose="020B0506040000020004" pitchFamily="34" charset="0"/>
                <a:ea typeface="+mn-ea"/>
                <a:cs typeface="Arial" panose="020B0604020202020204" pitchFamily="34" charset="0"/>
              </a:rPr>
              <a:t> </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endParaRPr lang="en-GB" sz="1996"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en-US" sz="1048" b="1" dirty="0">
                <a:solidFill>
                  <a:srgbClr val="FFFFFF"/>
                </a:solidFill>
                <a:latin typeface="Montserrat" panose="00000500000000000000" pitchFamily="2" charset="0"/>
              </a:rPr>
              <a:t>Lays down rules to ensure the effective and safe use of VMPs </a:t>
            </a:r>
            <a:r>
              <a:rPr lang="en-US" sz="1048" b="1" dirty="0" err="1">
                <a:solidFill>
                  <a:srgbClr val="FFFFFF"/>
                </a:solidFill>
                <a:latin typeface="Montserrat" panose="00000500000000000000" pitchFamily="2" charset="0"/>
              </a:rPr>
              <a:t>authorised</a:t>
            </a:r>
            <a:r>
              <a:rPr lang="en-US" sz="1048" b="1" dirty="0">
                <a:solidFill>
                  <a:srgbClr val="FFFFFF"/>
                </a:solidFill>
                <a:latin typeface="Montserrat" panose="00000500000000000000" pitchFamily="2" charset="0"/>
              </a:rPr>
              <a:t> and prescribed for oral administration via routes other than medicated feed and administered by the animal keeper to food-producing animal</a:t>
            </a:r>
            <a:endParaRPr lang="es-ES" sz="1048" b="1"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2048384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293958" y="3901945"/>
            <a:ext cx="3122863" cy="1584114"/>
          </a:xfrm>
          <a:effectLst>
            <a:outerShdw blurRad="50800" dist="38100" dir="5400000" algn="t" rotWithShape="0">
              <a:prstClr val="black">
                <a:alpha val="40000"/>
              </a:prstClr>
            </a:outerShdw>
            <a:reflection blurRad="6350" stA="50000" endA="300" endPos="90000" dir="5400000" sy="-100000" algn="bl" rotWithShape="0"/>
          </a:effectLst>
        </p:spPr>
        <p:txBody>
          <a:bodyPr lIns="91440" tIns="45720" rIns="91440" bIns="45720" anchor="t"/>
          <a:lstStyle/>
          <a:p>
            <a:r>
              <a:rPr lang="es-ES" sz="4400" b="1" err="1">
                <a:solidFill>
                  <a:srgbClr val="002060"/>
                </a:solidFill>
                <a:latin typeface="EC Square Sans Pro"/>
                <a:cs typeface="Arial"/>
              </a:rPr>
              <a:t>National</a:t>
            </a:r>
            <a:r>
              <a:rPr lang="es-ES" sz="4400" b="1" dirty="0">
                <a:solidFill>
                  <a:srgbClr val="002060"/>
                </a:solidFill>
                <a:latin typeface="EC Square Sans Pro"/>
                <a:cs typeface="Arial"/>
              </a:rPr>
              <a:t> p</a:t>
            </a:r>
            <a:r>
              <a:rPr lang="en-GB" sz="4400" b="1" dirty="0">
                <a:solidFill>
                  <a:srgbClr val="002060"/>
                </a:solidFill>
                <a:latin typeface="EC Square Sans Pro"/>
                <a:cs typeface="Arial"/>
              </a:rPr>
              <a:t>r</a:t>
            </a:r>
            <a:r>
              <a:rPr lang="es-ES" sz="4400" b="1" err="1">
                <a:solidFill>
                  <a:srgbClr val="002060"/>
                </a:solidFill>
                <a:latin typeface="EC Square Sans Pro"/>
                <a:cs typeface="Arial"/>
              </a:rPr>
              <a:t>ovisions</a:t>
            </a:r>
            <a:endParaRPr lang="es-ES" sz="3200" b="1">
              <a:solidFill>
                <a:srgbClr val="002060"/>
              </a:solidFill>
              <a:latin typeface="EC Square Sans Pro"/>
              <a:cs typeface="Arial"/>
            </a:endParaRPr>
          </a:p>
        </p:txBody>
      </p:sp>
      <p:pic>
        <p:nvPicPr>
          <p:cNvPr id="3" name="Picture 2">
            <a:extLst>
              <a:ext uri="{FF2B5EF4-FFF2-40B4-BE49-F238E27FC236}">
                <a16:creationId xmlns:a16="http://schemas.microsoft.com/office/drawing/2014/main" id="{82A74780-676E-E432-D0A0-B7CD1BD719BE}"/>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5029200" y="2099140"/>
            <a:ext cx="3705740" cy="2399466"/>
          </a:xfrm>
          <a:prstGeom prst="rect">
            <a:avLst/>
          </a:prstGeom>
        </p:spPr>
      </p:pic>
    </p:spTree>
    <p:extLst>
      <p:ext uri="{BB962C8B-B14F-4D97-AF65-F5344CB8AC3E}">
        <p14:creationId xmlns:p14="http://schemas.microsoft.com/office/powerpoint/2010/main" val="534925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762002" y="311151"/>
            <a:ext cx="9448798" cy="685800"/>
          </a:xfrm>
        </p:spPr>
        <p:txBody>
          <a:bodyPr/>
          <a:lstStyle/>
          <a:p>
            <a:r>
              <a:rPr lang="en-US" sz="2400" dirty="0">
                <a:latin typeface="EC Square Sans Pro" panose="020B0506040000020004" pitchFamily="34" charset="0"/>
              </a:rPr>
              <a:t>New Austrian Animal Medicinal Products </a:t>
            </a:r>
            <a:r>
              <a:rPr lang="en-US" sz="2400" dirty="0" smtClean="0">
                <a:latin typeface="EC Square Sans Pro" panose="020B0506040000020004" pitchFamily="34" charset="0"/>
              </a:rPr>
              <a:t>Law </a:t>
            </a:r>
            <a:r>
              <a:rPr lang="en-US" sz="2400" dirty="0">
                <a:latin typeface="EC Square Sans Pro" panose="020B0506040000020004" pitchFamily="34" charset="0"/>
              </a:rPr>
              <a:t>(TAMG) </a:t>
            </a:r>
            <a:r>
              <a:rPr lang="en-US" sz="2400" dirty="0" smtClean="0">
                <a:latin typeface="EC Square Sans Pro" panose="020B0506040000020004" pitchFamily="34" charset="0"/>
              </a:rPr>
              <a:t> in </a:t>
            </a:r>
            <a:r>
              <a:rPr lang="en-US" sz="2400" dirty="0">
                <a:latin typeface="EC Square Sans Pro" panose="020B0506040000020004" pitchFamily="34" charset="0"/>
              </a:rPr>
              <a:t>effect since 1.1.2024</a:t>
            </a:r>
          </a:p>
          <a:p>
            <a:endParaRPr lang="de-AT" sz="2400" dirty="0">
              <a:latin typeface="EC Square Sans Pro" panose="020B0506040000020004" pitchFamily="34" charset="0"/>
            </a:endParaRPr>
          </a:p>
        </p:txBody>
      </p:sp>
      <p:sp>
        <p:nvSpPr>
          <p:cNvPr id="3" name="Textfeld 2"/>
          <p:cNvSpPr txBox="1"/>
          <p:nvPr/>
        </p:nvSpPr>
        <p:spPr>
          <a:xfrm>
            <a:off x="762002" y="1149350"/>
            <a:ext cx="10363200" cy="5501506"/>
          </a:xfrm>
          <a:prstGeom prst="rect">
            <a:avLst/>
          </a:prstGeom>
          <a:noFill/>
        </p:spPr>
        <p:txBody>
          <a:bodyPr wrap="square" rtlCol="0">
            <a:spAutoFit/>
          </a:bodyPr>
          <a:lstStyle/>
          <a:p>
            <a:pPr marL="0" marR="0" lvl="0" indent="0" algn="l" defTabSz="912754" rtl="0" eaLnBrk="1" fontAlgn="auto" latinLnBrk="0" hangingPunct="1">
              <a:lnSpc>
                <a:spcPct val="100000"/>
              </a:lnSpc>
              <a:spcBef>
                <a:spcPts val="0"/>
              </a:spcBef>
              <a:spcAft>
                <a:spcPts val="0"/>
              </a:spcAft>
              <a:buClrTx/>
              <a:buSzTx/>
              <a:buFontTx/>
              <a:buNone/>
              <a:tabLst/>
              <a:defRPr/>
            </a:pPr>
            <a:r>
              <a:rPr kumimoji="0" lang="en-US"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Due to the “new” EU legislation, it was necessary in Austria to consider the implementation of </a:t>
            </a:r>
            <a:r>
              <a:rPr lang="en-US" sz="1996" dirty="0" smtClean="0">
                <a:solidFill>
                  <a:srgbClr val="003399"/>
                </a:solidFill>
                <a:latin typeface="EC Square Sans Pro" panose="020B0506040000020004" pitchFamily="34" charset="0"/>
                <a:ea typeface="+mn-ea"/>
                <a:cs typeface="Arial" panose="020B0604020202020204" pitchFamily="34" charset="0"/>
                <a:sym typeface="Wingdings" panose="05000000000000000000" pitchFamily="2" charset="2"/>
              </a:rPr>
              <a:t>the following </a:t>
            </a:r>
            <a:r>
              <a:rPr kumimoji="0" lang="en-US"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regulations</a:t>
            </a:r>
          </a:p>
          <a:p>
            <a:pPr marL="0" marR="0" lvl="0" indent="0" algn="l" defTabSz="912754" rtl="0" eaLnBrk="1" fontAlgn="auto" latinLnBrk="0" hangingPunct="1">
              <a:lnSpc>
                <a:spcPct val="100000"/>
              </a:lnSpc>
              <a:spcBef>
                <a:spcPts val="0"/>
              </a:spcBef>
              <a:spcAft>
                <a:spcPts val="0"/>
              </a:spcAft>
              <a:buClrTx/>
              <a:buSzTx/>
              <a:buFontTx/>
              <a:buNone/>
              <a:tabLst/>
              <a:defRPr/>
            </a:pPr>
            <a:endParaRPr lang="de-AT" sz="1996" dirty="0">
              <a:solidFill>
                <a:srgbClr val="003399"/>
              </a:solidFill>
              <a:latin typeface="EC Square Sans Pro" panose="020B0506040000020004" pitchFamily="34" charset="0"/>
              <a:ea typeface="+mn-ea"/>
              <a:cs typeface="Arial" panose="020B0604020202020204" pitchFamily="34" charset="0"/>
              <a:sym typeface="Wingdings" panose="05000000000000000000" pitchFamily="2" charset="2"/>
            </a:endParaRPr>
          </a:p>
          <a:p>
            <a:pPr marL="0" marR="0" lvl="0" indent="0" algn="l" defTabSz="912754" rtl="0" eaLnBrk="1" fontAlgn="auto" latinLnBrk="0" hangingPunct="1">
              <a:lnSpc>
                <a:spcPct val="100000"/>
              </a:lnSpc>
              <a:spcBef>
                <a:spcPts val="0"/>
              </a:spcBef>
              <a:spcAft>
                <a:spcPts val="0"/>
              </a:spcAft>
              <a:buClrTx/>
              <a:buSzTx/>
              <a:buFontTx/>
              <a:buNone/>
              <a:tabLst/>
              <a:defRPr/>
            </a:pP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 The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Veterinary</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side</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 was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removed</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from</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the</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 Austrian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Medicines</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 </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Law (</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AMG).</a:t>
            </a:r>
          </a:p>
          <a:p>
            <a:pPr marL="0" marR="0" lvl="0" indent="0" algn="l" defTabSz="912754" rtl="0" eaLnBrk="1" fontAlgn="auto" latinLnBrk="0" hangingPunct="1">
              <a:lnSpc>
                <a:spcPct val="100000"/>
              </a:lnSpc>
              <a:spcBef>
                <a:spcPts val="0"/>
              </a:spcBef>
              <a:spcAft>
                <a:spcPts val="0"/>
              </a:spcAft>
              <a:buClrTx/>
              <a:buSzTx/>
              <a:buFontTx/>
              <a:buNone/>
              <a:tabLst/>
              <a:defRPr/>
            </a:pPr>
            <a:endParaRPr kumimoji="0" lang="de-DE" sz="1996"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0" marR="0" lvl="0" indent="0" algn="l" defTabSz="912754" rtl="0" eaLnBrk="1" fontAlgn="auto" latinLnBrk="0" hangingPunct="1">
              <a:lnSpc>
                <a:spcPct val="100000"/>
              </a:lnSpc>
              <a:spcBef>
                <a:spcPts val="0"/>
              </a:spcBef>
              <a:spcAft>
                <a:spcPts val="0"/>
              </a:spcAft>
              <a:buClrTx/>
              <a:buSzTx/>
              <a:buFontTx/>
              <a:buNone/>
              <a:tabLst/>
              <a:defRPr/>
            </a:pPr>
            <a:r>
              <a:rPr kumimoji="0" lang="de-DE" sz="1996"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 </a:t>
            </a:r>
            <a:r>
              <a:rPr kumimoji="0" lang="en-US"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New requirements based on the new EU Veterinary Medicinal Products Regulation were incorporated/implemented.</a:t>
            </a:r>
            <a:endParaRPr kumimoji="0" lang="de-DE"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endParaRPr>
          </a:p>
          <a:p>
            <a:pPr marL="0" marR="0" lvl="0" indent="0" algn="l" defTabSz="912754" rtl="0" eaLnBrk="1" fontAlgn="auto" latinLnBrk="0" hangingPunct="1">
              <a:lnSpc>
                <a:spcPct val="100000"/>
              </a:lnSpc>
              <a:spcBef>
                <a:spcPts val="0"/>
              </a:spcBef>
              <a:spcAft>
                <a:spcPts val="0"/>
              </a:spcAft>
              <a:buClrTx/>
              <a:buSzTx/>
              <a:buFontTx/>
              <a:buNone/>
              <a:tabLst/>
              <a:defRPr/>
            </a:pPr>
            <a:endParaRPr kumimoji="0" lang="de-AT" sz="1996"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342900" marR="0" lvl="0" indent="-342900" algn="l" defTabSz="912754"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The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Animal</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Medicinal</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Product</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 </a:t>
            </a:r>
            <a:r>
              <a:rPr lang="de-AT" sz="1996" noProof="0" dirty="0" smtClean="0">
                <a:solidFill>
                  <a:srgbClr val="003399"/>
                </a:solidFill>
                <a:latin typeface="EC Square Sans Pro" panose="020B0506040000020004" pitchFamily="34" charset="0"/>
                <a:ea typeface="+mn-ea"/>
                <a:cs typeface="Arial" panose="020B0604020202020204" pitchFamily="34" charset="0"/>
                <a:sym typeface="Wingdings" panose="05000000000000000000" pitchFamily="2" charset="2"/>
              </a:rPr>
              <a:t>C</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ontrol Law</a:t>
            </a:r>
            <a:r>
              <a:rPr kumimoji="0" lang="de-AT" sz="1996" b="0" i="0" u="none" strike="noStrike" kern="0" cap="none" spc="0" normalizeH="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 </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TAKG) was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removed</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and</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incorporated</a:t>
            </a:r>
            <a:r>
              <a:rPr kumimoji="0" lang="de-AT" sz="1996" b="0" i="0" u="none" strike="noStrike" kern="0" cap="none" spc="0" normalizeH="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in </a:t>
            </a:r>
            <a:r>
              <a:rPr kumimoji="0" lang="de-AT" sz="1996" b="0" i="0" u="none" strike="noStrike" kern="0" cap="none" spc="0" normalizeH="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the</a:t>
            </a:r>
            <a:r>
              <a:rPr kumimoji="0" lang="de-AT" sz="1996" b="0" i="0" u="none" strike="noStrike" kern="0" cap="none" spc="0" normalizeH="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new</a:t>
            </a:r>
            <a:r>
              <a:rPr kumimoji="0" lang="de-AT" sz="1996" b="0" i="0" u="none" strike="noStrike" kern="0" cap="none" spc="0" normalizeH="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Animal</a:t>
            </a:r>
            <a:r>
              <a:rPr kumimoji="0" lang="de-AT" sz="1996" b="0" i="0" u="none" strike="noStrike" kern="0" cap="none" spc="0" normalizeH="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Medicinal</a:t>
            </a:r>
            <a:r>
              <a:rPr kumimoji="0" lang="de-AT" sz="1996" b="0" i="0" u="none" strike="noStrike" kern="0" cap="none" spc="0" normalizeH="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Products Law. </a:t>
            </a:r>
          </a:p>
          <a:p>
            <a:pPr marR="0" lvl="0" algn="l" defTabSz="912754" rtl="0" eaLnBrk="1" fontAlgn="auto" latinLnBrk="0" hangingPunct="1">
              <a:lnSpc>
                <a:spcPct val="100000"/>
              </a:lnSpc>
              <a:spcBef>
                <a:spcPts val="0"/>
              </a:spcBef>
              <a:spcAft>
                <a:spcPts val="0"/>
              </a:spcAft>
              <a:buClrTx/>
              <a:buSzTx/>
              <a:tabLst/>
              <a:defRPr/>
            </a:pPr>
            <a:endParaRPr kumimoji="0" lang="de-AT" sz="1996"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0" marR="0" lvl="2" indent="0" algn="l" defTabSz="912754" rtl="0" eaLnBrk="1" fontAlgn="auto" latinLnBrk="0" hangingPunct="1">
              <a:lnSpc>
                <a:spcPct val="100000"/>
              </a:lnSpc>
              <a:spcBef>
                <a:spcPts val="0"/>
              </a:spcBef>
              <a:spcAft>
                <a:spcPts val="1800"/>
              </a:spcAft>
              <a:buClrTx/>
              <a:buSzTx/>
              <a:buFontTx/>
              <a:buNone/>
              <a:tabLst/>
              <a:defRPr/>
            </a:pPr>
            <a:r>
              <a:rPr kumimoji="0" lang="de-AT" sz="1996" b="0" i="0" u="none" strike="noStrike" kern="0" cap="none" spc="0" normalizeH="0" baseline="0" noProof="0" dirty="0" smtClean="0">
                <a:ln>
                  <a:noFill/>
                </a:ln>
                <a:solidFill>
                  <a:srgbClr val="FF0000"/>
                </a:solidFill>
                <a:effectLst/>
                <a:uLnTx/>
                <a:uFillTx/>
                <a:latin typeface="EC Square Sans Pro" panose="020B0506040000020004" pitchFamily="34" charset="0"/>
                <a:ea typeface="+mn-ea"/>
                <a:cs typeface="Arial" panose="020B0604020202020204" pitchFamily="34" charset="0"/>
              </a:rPr>
              <a:t>= </a:t>
            </a:r>
            <a:r>
              <a:rPr kumimoji="0" lang="en-US" sz="1996" b="0" i="0" u="none" strike="noStrike" kern="0" cap="none" spc="0" normalizeH="0" baseline="0" noProof="0" dirty="0" smtClean="0">
                <a:ln>
                  <a:noFill/>
                </a:ln>
                <a:solidFill>
                  <a:srgbClr val="FF0000"/>
                </a:solidFill>
                <a:effectLst/>
                <a:uLnTx/>
                <a:uFillTx/>
                <a:latin typeface="EC Square Sans Pro" panose="020B0506040000020004" pitchFamily="34" charset="0"/>
                <a:ea typeface="+mn-ea"/>
                <a:cs typeface="Arial" panose="020B0604020202020204" pitchFamily="34" charset="0"/>
              </a:rPr>
              <a:t>Amendment/Revision of the TAKG and the AMG into ONE law – Federal Law on Veterinary  Medicinal </a:t>
            </a:r>
            <a:r>
              <a:rPr kumimoji="0" lang="en-US" sz="1996" b="0" i="0" u="none" strike="noStrike" kern="0" cap="none" spc="0" normalizeH="0" baseline="0" noProof="0" dirty="0" smtClean="0">
                <a:ln>
                  <a:noFill/>
                </a:ln>
                <a:solidFill>
                  <a:srgbClr val="FF0000"/>
                </a:solidFill>
                <a:effectLst/>
                <a:uLnTx/>
                <a:uFillTx/>
                <a:latin typeface="EC Square Sans Pro" panose="020B0506040000020004" pitchFamily="34" charset="0"/>
                <a:ea typeface="+mn-ea"/>
                <a:cs typeface="Arial" panose="020B0604020202020204" pitchFamily="34" charset="0"/>
              </a:rPr>
              <a:t>Products</a:t>
            </a:r>
            <a:r>
              <a:rPr kumimoji="0" lang="en-US" sz="1996" b="0" i="0" u="none" strike="noStrike" kern="0" cap="none" spc="0" normalizeH="0" noProof="0" dirty="0" smtClean="0">
                <a:ln>
                  <a:noFill/>
                </a:ln>
                <a:solidFill>
                  <a:srgbClr val="FF0000"/>
                </a:solidFill>
                <a:effectLst/>
                <a:uLnTx/>
                <a:uFillTx/>
                <a:latin typeface="EC Square Sans Pro" panose="020B0506040000020004" pitchFamily="34" charset="0"/>
                <a:ea typeface="+mn-ea"/>
                <a:cs typeface="Arial" panose="020B0604020202020204" pitchFamily="34" charset="0"/>
              </a:rPr>
              <a:t> </a:t>
            </a:r>
            <a:r>
              <a:rPr kumimoji="0" lang="de-AT" sz="2000" b="0" i="0" u="none" strike="noStrike" kern="0" cap="none" spc="0" normalizeH="0" baseline="0" noProof="0" dirty="0" smtClean="0">
                <a:ln>
                  <a:noFill/>
                </a:ln>
                <a:solidFill>
                  <a:srgbClr val="FF0000"/>
                </a:solidFill>
                <a:effectLst/>
                <a:uLnTx/>
                <a:uFillTx/>
                <a:latin typeface="EC Square Sans Pro" panose="020B0506040000020004" pitchFamily="34" charset="0"/>
                <a:ea typeface="+mn-ea"/>
                <a:cs typeface="Arial" panose="020B0604020202020204" pitchFamily="34" charset="0"/>
              </a:rPr>
              <a:t>BGBl</a:t>
            </a:r>
            <a:r>
              <a:rPr kumimoji="0" lang="de-AT" sz="2000" b="0" i="0" u="none" strike="noStrike" kern="0" cap="none" spc="0" normalizeH="0" baseline="0" noProof="0" dirty="0" smtClean="0">
                <a:ln>
                  <a:noFill/>
                </a:ln>
                <a:solidFill>
                  <a:srgbClr val="FF0000"/>
                </a:solidFill>
                <a:effectLst/>
                <a:uLnTx/>
                <a:uFillTx/>
                <a:latin typeface="EC Square Sans Pro" panose="020B0506040000020004" pitchFamily="34" charset="0"/>
                <a:ea typeface="+mn-ea"/>
                <a:cs typeface="Arial" panose="020B0604020202020204" pitchFamily="34" charset="0"/>
              </a:rPr>
              <a:t>. I Nr. 186/2023 </a:t>
            </a:r>
            <a:r>
              <a:rPr kumimoji="0" lang="de-AT" sz="24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
            </a:r>
            <a:br>
              <a:rPr kumimoji="0" lang="de-AT" sz="24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br>
            <a:endParaRPr kumimoji="0" lang="de-AT" sz="2400"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0" marR="0" lvl="2" indent="0" algn="l" defTabSz="912754" rtl="0" eaLnBrk="1" fontAlgn="auto" latinLnBrk="0" hangingPunct="1">
              <a:lnSpc>
                <a:spcPct val="100000"/>
              </a:lnSpc>
              <a:spcBef>
                <a:spcPts val="0"/>
              </a:spcBef>
              <a:spcAft>
                <a:spcPts val="1800"/>
              </a:spcAft>
              <a:buClrTx/>
              <a:buSzTx/>
              <a:buFontTx/>
              <a:buNone/>
              <a:tabLst/>
              <a:defRPr/>
            </a:pPr>
            <a:r>
              <a:rPr lang="de-AT" sz="2000" dirty="0" err="1">
                <a:solidFill>
                  <a:srgbClr val="003399"/>
                </a:solidFill>
                <a:latin typeface="EC Square Sans Pro" panose="020B0506040000020004" pitchFamily="34" charset="0"/>
                <a:ea typeface="+mn-ea"/>
                <a:cs typeface="Arial" panose="020B0604020202020204" pitchFamily="34" charset="0"/>
              </a:rPr>
              <a:t>a</a:t>
            </a:r>
            <a:r>
              <a:rPr lang="de-AT" sz="2000" dirty="0" err="1" smtClean="0">
                <a:solidFill>
                  <a:srgbClr val="003399"/>
                </a:solidFill>
                <a:latin typeface="EC Square Sans Pro" panose="020B0506040000020004" pitchFamily="34" charset="0"/>
                <a:ea typeface="+mn-ea"/>
                <a:cs typeface="Arial" panose="020B0604020202020204" pitchFamily="34" charset="0"/>
              </a:rPr>
              <a:t>nd</a:t>
            </a:r>
            <a:r>
              <a:rPr lang="de-AT" sz="2000" dirty="0" smtClean="0">
                <a:solidFill>
                  <a:srgbClr val="003399"/>
                </a:solidFill>
                <a:latin typeface="EC Square Sans Pro" panose="020B0506040000020004" pitchFamily="34" charset="0"/>
                <a:ea typeface="+mn-ea"/>
                <a:cs typeface="Arial" panose="020B0604020202020204" pitchFamily="34" charset="0"/>
              </a:rPr>
              <a:t> in </a:t>
            </a:r>
            <a:r>
              <a:rPr lang="de-AT" sz="2000" dirty="0" err="1" smtClean="0">
                <a:solidFill>
                  <a:srgbClr val="003399"/>
                </a:solidFill>
                <a:latin typeface="EC Square Sans Pro" panose="020B0506040000020004" pitchFamily="34" charset="0"/>
                <a:ea typeface="+mn-ea"/>
                <a:cs typeface="Arial" panose="020B0604020202020204" pitchFamily="34" charset="0"/>
              </a:rPr>
              <a:t>particular</a:t>
            </a:r>
            <a:r>
              <a:rPr lang="de-AT" sz="2000" dirty="0" smtClean="0">
                <a:solidFill>
                  <a:srgbClr val="003399"/>
                </a:solidFill>
                <a:latin typeface="EC Square Sans Pro" panose="020B0506040000020004" pitchFamily="34" charset="0"/>
                <a:ea typeface="+mn-ea"/>
                <a:cs typeface="Arial" panose="020B0604020202020204" pitchFamily="34" charset="0"/>
              </a:rPr>
              <a:t> </a:t>
            </a:r>
            <a:r>
              <a:rPr lang="de-AT" sz="2000" dirty="0" err="1" smtClean="0">
                <a:solidFill>
                  <a:srgbClr val="003399"/>
                </a:solidFill>
                <a:latin typeface="EC Square Sans Pro" panose="020B0506040000020004" pitchFamily="34" charset="0"/>
                <a:ea typeface="+mn-ea"/>
                <a:cs typeface="Arial" panose="020B0604020202020204" pitchFamily="34" charset="0"/>
              </a:rPr>
              <a:t>supplementary</a:t>
            </a:r>
            <a:r>
              <a:rPr lang="de-AT" sz="2000" dirty="0" smtClean="0">
                <a:solidFill>
                  <a:srgbClr val="003399"/>
                </a:solidFill>
                <a:latin typeface="EC Square Sans Pro" panose="020B0506040000020004" pitchFamily="34" charset="0"/>
                <a:ea typeface="+mn-ea"/>
                <a:cs typeface="Arial" panose="020B0604020202020204" pitchFamily="34" charset="0"/>
              </a:rPr>
              <a:t> </a:t>
            </a:r>
            <a:r>
              <a:rPr lang="de-AT" sz="2000" dirty="0" err="1" smtClean="0">
                <a:solidFill>
                  <a:srgbClr val="003399"/>
                </a:solidFill>
                <a:latin typeface="EC Square Sans Pro" panose="020B0506040000020004" pitchFamily="34" charset="0"/>
                <a:ea typeface="+mn-ea"/>
                <a:cs typeface="Arial" panose="020B0604020202020204" pitchFamily="34" charset="0"/>
              </a:rPr>
              <a:t>changes</a:t>
            </a:r>
            <a:r>
              <a:rPr lang="de-AT" sz="2000" dirty="0" smtClean="0">
                <a:solidFill>
                  <a:srgbClr val="003399"/>
                </a:solidFill>
                <a:latin typeface="EC Square Sans Pro" panose="020B0506040000020004" pitchFamily="34" charset="0"/>
                <a:ea typeface="+mn-ea"/>
                <a:cs typeface="Arial" panose="020B0604020202020204" pitchFamily="34" charset="0"/>
              </a:rPr>
              <a:t> </a:t>
            </a:r>
            <a:r>
              <a:rPr lang="de-AT" sz="2000" dirty="0" err="1" smtClean="0">
                <a:solidFill>
                  <a:srgbClr val="003399"/>
                </a:solidFill>
                <a:latin typeface="EC Square Sans Pro" panose="020B0506040000020004" pitchFamily="34" charset="0"/>
                <a:ea typeface="+mn-ea"/>
                <a:cs typeface="Arial" panose="020B0604020202020204" pitchFamily="34" charset="0"/>
              </a:rPr>
              <a:t>from</a:t>
            </a:r>
            <a:r>
              <a:rPr kumimoji="0" lang="de-AT" sz="2000"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de-AT" sz="20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TÄG, </a:t>
            </a:r>
            <a:r>
              <a:rPr kumimoji="0" lang="de-AT" sz="2000" b="0" i="0" u="none" strike="noStrike" kern="0" cap="none" spc="0" normalizeH="0" baseline="0" noProof="0" dirty="0">
                <a:ln>
                  <a:noFill/>
                </a:ln>
                <a:solidFill>
                  <a:srgbClr val="FF0000"/>
                </a:solidFill>
                <a:effectLst/>
                <a:uLnTx/>
                <a:uFillTx/>
                <a:latin typeface="EC Square Sans Pro" panose="020B0506040000020004" pitchFamily="34" charset="0"/>
                <a:ea typeface="+mn-ea"/>
                <a:cs typeface="Arial" panose="020B0604020202020204" pitchFamily="34" charset="0"/>
              </a:rPr>
              <a:t>FMG</a:t>
            </a:r>
            <a:r>
              <a:rPr kumimoji="0" lang="de-AT" sz="20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 AWEG, LMSVG.. </a:t>
            </a:r>
            <a:r>
              <a:rPr lang="de-AT" sz="1996" noProof="0" dirty="0" err="1">
                <a:solidFill>
                  <a:srgbClr val="003399"/>
                </a:solidFill>
                <a:latin typeface="EC Square Sans Pro" panose="020B0506040000020004" pitchFamily="34" charset="0"/>
                <a:ea typeface="+mn-ea"/>
                <a:cs typeface="Arial" panose="020B0604020202020204" pitchFamily="34" charset="0"/>
              </a:rPr>
              <a:t>a</a:t>
            </a:r>
            <a:r>
              <a:rPr lang="de-AT" sz="1996" dirty="0" err="1" smtClean="0">
                <a:solidFill>
                  <a:srgbClr val="003399"/>
                </a:solidFill>
                <a:latin typeface="EC Square Sans Pro" panose="020B0506040000020004" pitchFamily="34" charset="0"/>
                <a:ea typeface="+mn-ea"/>
                <a:cs typeface="Arial" panose="020B0604020202020204" pitchFamily="34" charset="0"/>
              </a:rPr>
              <a:t>nd</a:t>
            </a:r>
            <a:r>
              <a:rPr lang="de-AT" sz="1996" dirty="0" smtClean="0">
                <a:solidFill>
                  <a:srgbClr val="003399"/>
                </a:solidFill>
                <a:latin typeface="EC Square Sans Pro" panose="020B0506040000020004" pitchFamily="34" charset="0"/>
                <a:ea typeface="+mn-ea"/>
                <a:cs typeface="Arial" panose="020B0604020202020204" pitchFamily="34" charset="0"/>
              </a:rPr>
              <a:t> </a:t>
            </a:r>
            <a:r>
              <a:rPr lang="de-AT" sz="1996" dirty="0" err="1" smtClean="0">
                <a:solidFill>
                  <a:srgbClr val="003399"/>
                </a:solidFill>
                <a:latin typeface="EC Square Sans Pro" panose="020B0506040000020004" pitchFamily="34" charset="0"/>
                <a:ea typeface="+mn-ea"/>
                <a:cs typeface="Arial" panose="020B0604020202020204" pitchFamily="34" charset="0"/>
              </a:rPr>
              <a:t>further</a:t>
            </a:r>
            <a:r>
              <a:rPr lang="de-AT" sz="1996" dirty="0" smtClean="0">
                <a:solidFill>
                  <a:srgbClr val="003399"/>
                </a:solidFill>
                <a:latin typeface="EC Square Sans Pro" panose="020B0506040000020004" pitchFamily="34" charset="0"/>
                <a:ea typeface="+mn-ea"/>
                <a:cs typeface="Arial" panose="020B0604020202020204" pitchFamily="34" charset="0"/>
              </a:rPr>
              <a:t> </a:t>
            </a:r>
            <a:r>
              <a:rPr lang="de-AT" sz="1996" dirty="0" err="1" smtClean="0">
                <a:solidFill>
                  <a:srgbClr val="003399"/>
                </a:solidFill>
                <a:latin typeface="EC Square Sans Pro" panose="020B0506040000020004" pitchFamily="34" charset="0"/>
                <a:ea typeface="+mn-ea"/>
                <a:cs typeface="Arial" panose="020B0604020202020204" pitchFamily="34" charset="0"/>
              </a:rPr>
              <a:t>Regulations</a:t>
            </a:r>
            <a:r>
              <a:rPr lang="de-AT" sz="1996" dirty="0" smtClean="0">
                <a:solidFill>
                  <a:srgbClr val="003399"/>
                </a:solidFill>
                <a:latin typeface="EC Square Sans Pro" panose="020B0506040000020004" pitchFamily="34" charset="0"/>
                <a:ea typeface="+mn-ea"/>
                <a:cs typeface="Arial" panose="020B0604020202020204" pitchFamily="34" charset="0"/>
              </a:rPr>
              <a:t>.</a:t>
            </a:r>
            <a:endParaRPr kumimoji="0" lang="de-AT" sz="18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48903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DE" sz="2400" dirty="0" err="1" smtClean="0">
                <a:latin typeface="EC Square Sans Pro" panose="020B0506040000020004" pitchFamily="34" charset="0"/>
              </a:rPr>
              <a:t>Structure</a:t>
            </a:r>
            <a:r>
              <a:rPr lang="de-DE" sz="2400" dirty="0" smtClean="0">
                <a:latin typeface="EC Square Sans Pro" panose="020B0506040000020004" pitchFamily="34" charset="0"/>
              </a:rPr>
              <a:t> </a:t>
            </a:r>
            <a:r>
              <a:rPr lang="de-DE" sz="2400" dirty="0" err="1" smtClean="0">
                <a:latin typeface="EC Square Sans Pro" panose="020B0506040000020004" pitchFamily="34" charset="0"/>
              </a:rPr>
              <a:t>of</a:t>
            </a:r>
            <a:r>
              <a:rPr lang="de-DE" sz="2400" dirty="0" smtClean="0">
                <a:latin typeface="EC Square Sans Pro" panose="020B0506040000020004" pitchFamily="34" charset="0"/>
              </a:rPr>
              <a:t> </a:t>
            </a:r>
            <a:r>
              <a:rPr lang="de-DE" sz="2400" dirty="0" err="1" smtClean="0">
                <a:latin typeface="EC Square Sans Pro" panose="020B0506040000020004" pitchFamily="34" charset="0"/>
              </a:rPr>
              <a:t>the</a:t>
            </a:r>
            <a:r>
              <a:rPr lang="de-DE" sz="2400" dirty="0" smtClean="0">
                <a:latin typeface="EC Square Sans Pro" panose="020B0506040000020004" pitchFamily="34" charset="0"/>
              </a:rPr>
              <a:t> </a:t>
            </a:r>
            <a:r>
              <a:rPr lang="de-DE" sz="2400" dirty="0" err="1" smtClean="0">
                <a:latin typeface="EC Square Sans Pro" panose="020B0506040000020004" pitchFamily="34" charset="0"/>
              </a:rPr>
              <a:t>new</a:t>
            </a:r>
            <a:r>
              <a:rPr lang="de-DE" sz="2400" dirty="0" smtClean="0">
                <a:latin typeface="EC Square Sans Pro" panose="020B0506040000020004" pitchFamily="34" charset="0"/>
              </a:rPr>
              <a:t> </a:t>
            </a:r>
            <a:r>
              <a:rPr lang="de-DE" sz="2400" dirty="0">
                <a:latin typeface="EC Square Sans Pro" panose="020B0506040000020004" pitchFamily="34" charset="0"/>
              </a:rPr>
              <a:t>Austrian </a:t>
            </a:r>
            <a:r>
              <a:rPr lang="de-DE" sz="2400" dirty="0" err="1">
                <a:latin typeface="EC Square Sans Pro" panose="020B0506040000020004" pitchFamily="34" charset="0"/>
              </a:rPr>
              <a:t>Animal</a:t>
            </a:r>
            <a:r>
              <a:rPr lang="de-DE" sz="2400" dirty="0">
                <a:latin typeface="EC Square Sans Pro" panose="020B0506040000020004" pitchFamily="34" charset="0"/>
              </a:rPr>
              <a:t> </a:t>
            </a:r>
            <a:r>
              <a:rPr lang="de-DE" sz="2400" dirty="0" err="1">
                <a:latin typeface="EC Square Sans Pro" panose="020B0506040000020004" pitchFamily="34" charset="0"/>
              </a:rPr>
              <a:t>Medicinal</a:t>
            </a:r>
            <a:r>
              <a:rPr lang="de-DE" sz="2400" dirty="0">
                <a:latin typeface="EC Square Sans Pro" panose="020B0506040000020004" pitchFamily="34" charset="0"/>
              </a:rPr>
              <a:t> Products </a:t>
            </a:r>
            <a:r>
              <a:rPr lang="de-DE" sz="2400" dirty="0" smtClean="0">
                <a:latin typeface="EC Square Sans Pro" panose="020B0506040000020004" pitchFamily="34" charset="0"/>
              </a:rPr>
              <a:t>Law </a:t>
            </a:r>
            <a:r>
              <a:rPr lang="de-DE" sz="2400" dirty="0">
                <a:latin typeface="EC Square Sans Pro" panose="020B0506040000020004" pitchFamily="34" charset="0"/>
              </a:rPr>
              <a:t>TAMG</a:t>
            </a:r>
            <a:endParaRPr lang="de-AT" sz="2400" dirty="0">
              <a:latin typeface="EC Square Sans Pro" panose="020B0506040000020004" pitchFamily="34" charset="0"/>
            </a:endParaRPr>
          </a:p>
        </p:txBody>
      </p:sp>
      <p:sp>
        <p:nvSpPr>
          <p:cNvPr id="3" name="Textfeld 2"/>
          <p:cNvSpPr txBox="1"/>
          <p:nvPr/>
        </p:nvSpPr>
        <p:spPr>
          <a:xfrm>
            <a:off x="781052" y="1225550"/>
            <a:ext cx="10363200" cy="5247590"/>
          </a:xfrm>
          <a:prstGeom prst="rect">
            <a:avLst/>
          </a:prstGeom>
          <a:noFill/>
        </p:spPr>
        <p:txBody>
          <a:bodyPr wrap="square" rtlCol="0">
            <a:spAutoFit/>
          </a:bodyPr>
          <a:lstStyle/>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de-AT" sz="18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I. </a:t>
            </a:r>
            <a:r>
              <a:rPr kumimoji="0" lang="de-AT" sz="1800" b="0" i="0" u="none" strike="noStrike" kern="1200" cap="none" spc="0" normalizeH="0" baseline="0" noProof="0" dirty="0" smtClean="0">
                <a:ln>
                  <a:noFill/>
                </a:ln>
                <a:solidFill>
                  <a:srgbClr val="002060"/>
                </a:solidFill>
                <a:effectLst/>
                <a:uLnTx/>
                <a:uFillTx/>
                <a:latin typeface="EC Square Sans Pro" panose="020B0506040000020004" pitchFamily="34" charset="0"/>
                <a:ea typeface="+mn-ea"/>
                <a:cs typeface="+mn-cs"/>
              </a:rPr>
              <a:t>Main </a:t>
            </a:r>
            <a:r>
              <a:rPr kumimoji="0" lang="de-AT" sz="1800" b="0" i="0" u="none" strike="noStrike" kern="1200" cap="none" spc="0" normalizeH="0" baseline="0" noProof="0" dirty="0" err="1" smtClean="0">
                <a:ln>
                  <a:noFill/>
                </a:ln>
                <a:solidFill>
                  <a:srgbClr val="002060"/>
                </a:solidFill>
                <a:effectLst/>
                <a:uLnTx/>
                <a:uFillTx/>
                <a:latin typeface="EC Square Sans Pro" panose="020B0506040000020004" pitchFamily="34" charset="0"/>
                <a:ea typeface="+mn-ea"/>
                <a:cs typeface="+mn-cs"/>
              </a:rPr>
              <a:t>Section</a:t>
            </a:r>
            <a:r>
              <a:rPr kumimoji="0" lang="de-AT" sz="1800" b="0" i="0" u="none" strike="noStrike" kern="1200" cap="none" spc="0" normalizeH="0" baseline="0" noProof="0" dirty="0" smtClean="0">
                <a:ln>
                  <a:noFill/>
                </a:ln>
                <a:solidFill>
                  <a:srgbClr val="002060"/>
                </a:solidFill>
                <a:effectLst/>
                <a:uLnTx/>
                <a:uFillTx/>
                <a:latin typeface="EC Square Sans Pro" panose="020B0506040000020004" pitchFamily="34" charset="0"/>
                <a:ea typeface="+mn-ea"/>
                <a:cs typeface="+mn-cs"/>
              </a:rPr>
              <a:t> </a:t>
            </a:r>
            <a:r>
              <a:rPr lang="de-AT" kern="1200" dirty="0" smtClean="0">
                <a:solidFill>
                  <a:srgbClr val="002060"/>
                </a:solidFill>
                <a:latin typeface="EC Square Sans Pro" panose="020B0506040000020004" pitchFamily="34" charset="0"/>
                <a:ea typeface="+mn-ea"/>
                <a:cs typeface="+mn-cs"/>
              </a:rPr>
              <a:t>General </a:t>
            </a:r>
            <a:r>
              <a:rPr lang="de-AT" kern="1200" dirty="0" err="1" smtClean="0">
                <a:solidFill>
                  <a:srgbClr val="002060"/>
                </a:solidFill>
                <a:latin typeface="EC Square Sans Pro" panose="020B0506040000020004" pitchFamily="34" charset="0"/>
                <a:ea typeface="+mn-ea"/>
                <a:cs typeface="+mn-cs"/>
              </a:rPr>
              <a:t>Regulations</a:t>
            </a:r>
            <a:r>
              <a:rPr lang="de-AT" kern="1200" dirty="0" smtClean="0">
                <a:solidFill>
                  <a:srgbClr val="002060"/>
                </a:solidFill>
                <a:latin typeface="EC Square Sans Pro" panose="020B0506040000020004" pitchFamily="34" charset="0"/>
                <a:ea typeface="+mn-ea"/>
                <a:cs typeface="+mn-cs"/>
              </a:rPr>
              <a:t> </a:t>
            </a:r>
            <a:r>
              <a:rPr kumimoji="0" lang="de-AT" sz="1800" b="0" i="0" u="none" strike="noStrike" kern="1200" cap="none" spc="0" normalizeH="0" baseline="0" noProof="0" dirty="0" smtClean="0">
                <a:ln>
                  <a:noFill/>
                </a:ln>
                <a:solidFill>
                  <a:srgbClr val="002060"/>
                </a:solidFill>
                <a:effectLst/>
                <a:uLnTx/>
                <a:uFillTx/>
                <a:latin typeface="EC Square Sans Pro" panose="020B0506040000020004" pitchFamily="34" charset="0"/>
                <a:ea typeface="+mn-ea"/>
                <a:cs typeface="+mn-cs"/>
              </a:rPr>
              <a:t>(§§ </a:t>
            </a:r>
            <a:r>
              <a:rPr kumimoji="0" lang="de-AT" sz="18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1 – 4</a:t>
            </a:r>
            <a:r>
              <a:rPr kumimoji="0" lang="de-AT" sz="1800" b="0" i="0" u="none" strike="noStrike" kern="1200" cap="none" spc="0" normalizeH="0" baseline="0" noProof="0" dirty="0" smtClean="0">
                <a:ln>
                  <a:noFill/>
                </a:ln>
                <a:solidFill>
                  <a:srgbClr val="002060"/>
                </a:solidFill>
                <a:effectLst/>
                <a:uLnTx/>
                <a:uFillTx/>
                <a:latin typeface="EC Square Sans Pro" panose="020B0506040000020004" pitchFamily="34" charset="0"/>
                <a:ea typeface="+mn-ea"/>
                <a:cs typeface="+mn-cs"/>
              </a:rPr>
              <a:t>)</a:t>
            </a:r>
            <a:endParaRPr kumimoji="0" lang="de-AT" sz="18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endParaRP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de-AT" sz="18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II</a:t>
            </a:r>
            <a:r>
              <a:rPr kumimoji="0" lang="de-AT" sz="1800" b="0" i="0" u="none" strike="noStrike" kern="1200" cap="none" spc="0" normalizeH="0" baseline="0" noProof="0" dirty="0" smtClean="0">
                <a:ln>
                  <a:noFill/>
                </a:ln>
                <a:solidFill>
                  <a:srgbClr val="002060"/>
                </a:solidFill>
                <a:effectLst/>
                <a:uLnTx/>
                <a:uFillTx/>
                <a:latin typeface="EC Square Sans Pro" panose="020B0506040000020004" pitchFamily="34" charset="0"/>
                <a:ea typeface="+mn-ea"/>
                <a:cs typeface="+mn-cs"/>
              </a:rPr>
              <a:t>.</a:t>
            </a:r>
            <a:r>
              <a:rPr lang="en-US" kern="1200" dirty="0">
                <a:solidFill>
                  <a:srgbClr val="002060"/>
                </a:solidFill>
                <a:latin typeface="EC Square Sans Pro" panose="020B0506040000020004" pitchFamily="34" charset="0"/>
                <a:ea typeface="+mn-ea"/>
                <a:cs typeface="+mn-cs"/>
              </a:rPr>
              <a:t> </a:t>
            </a:r>
            <a:r>
              <a:rPr lang="en-US" kern="1200" dirty="0" smtClean="0">
                <a:solidFill>
                  <a:srgbClr val="002060"/>
                </a:solidFill>
                <a:latin typeface="EC Square Sans Pro" panose="020B0506040000020004" pitchFamily="34" charset="0"/>
                <a:ea typeface="+mn-ea"/>
                <a:cs typeface="+mn-cs"/>
              </a:rPr>
              <a:t>Main Section: </a:t>
            </a:r>
            <a:r>
              <a:rPr lang="en-US" kern="1200" dirty="0">
                <a:solidFill>
                  <a:srgbClr val="002060"/>
                </a:solidFill>
                <a:latin typeface="EC Square Sans Pro" panose="020B0506040000020004" pitchFamily="34" charset="0"/>
                <a:ea typeface="+mn-ea"/>
                <a:cs typeface="+mn-cs"/>
              </a:rPr>
              <a:t>Marketing / Advertising and Control / Operating Regulations / Market Surveillance and Pharmacovigilance / Wholesale Distribution / Official Control of Veterinary Medicinal Products</a:t>
            </a:r>
            <a:r>
              <a:rPr kumimoji="0" lang="de-AT" sz="1800" b="0" i="0" u="none" strike="noStrike" kern="1200" cap="none" spc="0" normalizeH="0" baseline="0" noProof="0" dirty="0" smtClean="0">
                <a:ln>
                  <a:noFill/>
                </a:ln>
                <a:solidFill>
                  <a:srgbClr val="002060"/>
                </a:solidFill>
                <a:effectLst/>
                <a:uLnTx/>
                <a:uFillTx/>
                <a:latin typeface="EC Square Sans Pro" panose="020B0506040000020004" pitchFamily="34" charset="0"/>
                <a:ea typeface="+mn-ea"/>
                <a:cs typeface="+mn-cs"/>
              </a:rPr>
              <a:t> </a:t>
            </a:r>
            <a:r>
              <a:rPr kumimoji="0" lang="de-AT" sz="1800" b="0" i="0" u="none" strike="noStrike" kern="1200" cap="none" spc="0" normalizeH="0" baseline="0" noProof="0" dirty="0" smtClean="0">
                <a:ln>
                  <a:noFill/>
                </a:ln>
                <a:solidFill>
                  <a:srgbClr val="002060"/>
                </a:solidFill>
                <a:effectLst/>
                <a:uLnTx/>
                <a:uFillTx/>
                <a:latin typeface="EC Square Sans Pro" panose="020B0506040000020004" pitchFamily="34" charset="0"/>
              </a:rPr>
              <a:t>(§§ </a:t>
            </a:r>
            <a:r>
              <a:rPr kumimoji="0" lang="de-AT" sz="1800" b="0" i="0" u="none" strike="noStrike" kern="1200" cap="none" spc="0" normalizeH="0" baseline="0" noProof="0" dirty="0">
                <a:ln>
                  <a:noFill/>
                </a:ln>
                <a:solidFill>
                  <a:srgbClr val="002060"/>
                </a:solidFill>
                <a:effectLst/>
                <a:uLnTx/>
                <a:uFillTx/>
                <a:latin typeface="EC Square Sans Pro" panose="020B0506040000020004" pitchFamily="34" charset="0"/>
              </a:rPr>
              <a:t>5 – 48)</a:t>
            </a:r>
            <a:endParaRPr kumimoji="0" lang="de-AT" sz="18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endParaRP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endParaRPr kumimoji="0" lang="de-AT" sz="1800" b="0" i="0" u="none" strike="noStrike" kern="1200" cap="none" spc="0" normalizeH="0" baseline="0" noProof="0" dirty="0" smtClean="0">
              <a:ln>
                <a:noFill/>
              </a:ln>
              <a:solidFill>
                <a:srgbClr val="002060"/>
              </a:solidFill>
              <a:effectLst/>
              <a:uLnTx/>
              <a:uFillTx/>
              <a:latin typeface="EC Square Sans Pro" panose="020B0506040000020004" pitchFamily="34" charset="0"/>
              <a:ea typeface="+mn-ea"/>
              <a:cs typeface="+mn-cs"/>
            </a:endParaRP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de-AT" sz="1800" b="0" i="0" u="none" strike="noStrike" kern="1200" cap="none" spc="0" normalizeH="0" baseline="0" noProof="0" dirty="0" smtClean="0">
                <a:ln>
                  <a:noFill/>
                </a:ln>
                <a:solidFill>
                  <a:srgbClr val="FF0000"/>
                </a:solidFill>
                <a:effectLst/>
                <a:uLnTx/>
                <a:uFillTx/>
                <a:latin typeface="EC Square Sans Pro" panose="020B0506040000020004" pitchFamily="34" charset="0"/>
                <a:ea typeface="+mn-ea"/>
                <a:cs typeface="+mn-cs"/>
              </a:rPr>
              <a:t>III</a:t>
            </a:r>
            <a:r>
              <a:rPr kumimoji="0" lang="de-AT" sz="1800" b="0" i="0" u="none" strike="noStrike" kern="1200" cap="none" spc="0" normalizeH="0" baseline="0" noProof="0" dirty="0">
                <a:ln>
                  <a:noFill/>
                </a:ln>
                <a:solidFill>
                  <a:srgbClr val="FF0000"/>
                </a:solidFill>
                <a:effectLst/>
                <a:uLnTx/>
                <a:uFillTx/>
                <a:latin typeface="EC Square Sans Pro" panose="020B0506040000020004" pitchFamily="34" charset="0"/>
                <a:ea typeface="+mn-ea"/>
                <a:cs typeface="+mn-cs"/>
              </a:rPr>
              <a:t>. </a:t>
            </a:r>
            <a:r>
              <a:rPr lang="de-AT" kern="1200" dirty="0" smtClean="0">
                <a:solidFill>
                  <a:srgbClr val="FF0000"/>
                </a:solidFill>
                <a:latin typeface="EC Square Sans Pro" panose="020B0506040000020004" pitchFamily="34" charset="0"/>
                <a:ea typeface="+mn-ea"/>
                <a:cs typeface="+mn-cs"/>
              </a:rPr>
              <a:t>Main </a:t>
            </a:r>
            <a:r>
              <a:rPr lang="de-AT" kern="1200" dirty="0" err="1" smtClean="0">
                <a:solidFill>
                  <a:srgbClr val="FF0000"/>
                </a:solidFill>
                <a:latin typeface="EC Square Sans Pro" panose="020B0506040000020004" pitchFamily="34" charset="0"/>
                <a:ea typeface="+mn-ea"/>
                <a:cs typeface="+mn-cs"/>
              </a:rPr>
              <a:t>Section</a:t>
            </a:r>
            <a:r>
              <a:rPr kumimoji="0" lang="de-AT" sz="1800" b="0" i="0" u="none" strike="noStrike" kern="1200" cap="none" spc="0" normalizeH="0" baseline="0" noProof="0" dirty="0" smtClean="0">
                <a:ln>
                  <a:noFill/>
                </a:ln>
                <a:solidFill>
                  <a:srgbClr val="FF0000"/>
                </a:solidFill>
                <a:effectLst/>
                <a:uLnTx/>
                <a:uFillTx/>
                <a:latin typeface="EC Square Sans Pro" panose="020B0506040000020004" pitchFamily="34" charset="0"/>
                <a:ea typeface="+mn-ea"/>
                <a:cs typeface="+mn-cs"/>
              </a:rPr>
              <a:t> </a:t>
            </a:r>
            <a:r>
              <a:rPr kumimoji="0" lang="de-AT" sz="1800" b="0" i="0" u="none" strike="noStrike" kern="1200" cap="none" spc="0" normalizeH="0" baseline="0" noProof="0" dirty="0">
                <a:ln>
                  <a:noFill/>
                </a:ln>
                <a:solidFill>
                  <a:srgbClr val="FF0000"/>
                </a:solidFill>
                <a:effectLst/>
                <a:uLnTx/>
                <a:uFillTx/>
                <a:latin typeface="EC Square Sans Pro" panose="020B0506040000020004" pitchFamily="34" charset="0"/>
                <a:ea typeface="+mn-ea"/>
                <a:cs typeface="+mn-cs"/>
              </a:rPr>
              <a:t>(§§ 49 – 81)</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de-AT" sz="1800" b="0" i="0" u="none" strike="noStrike" kern="1200" cap="none" spc="0" normalizeH="0" baseline="0" noProof="0" dirty="0">
                <a:ln>
                  <a:noFill/>
                </a:ln>
                <a:solidFill>
                  <a:srgbClr val="FF0000"/>
                </a:solidFill>
                <a:effectLst/>
                <a:uLnTx/>
                <a:uFillTx/>
                <a:latin typeface="EC Square Sans Pro" panose="020B0506040000020004" pitchFamily="34" charset="0"/>
                <a:ea typeface="+mn-ea"/>
                <a:cs typeface="+mn-cs"/>
              </a:rPr>
              <a:t>I. </a:t>
            </a:r>
            <a:r>
              <a:rPr kumimoji="0" lang="de-AT" sz="1800" b="0" i="0" u="none" strike="noStrike" kern="1200" cap="none" spc="0" normalizeH="0" baseline="0" noProof="0" dirty="0" err="1" smtClean="0">
                <a:ln>
                  <a:noFill/>
                </a:ln>
                <a:solidFill>
                  <a:srgbClr val="FF0000"/>
                </a:solidFill>
                <a:effectLst/>
                <a:uLnTx/>
                <a:uFillTx/>
                <a:latin typeface="EC Square Sans Pro" panose="020B0506040000020004" pitchFamily="34" charset="0"/>
                <a:ea typeface="+mn-ea"/>
                <a:cs typeface="+mn-cs"/>
              </a:rPr>
              <a:t>Section</a:t>
            </a:r>
            <a:r>
              <a:rPr kumimoji="0" lang="de-AT" sz="1800" b="0" i="0" u="none" strike="noStrike" kern="1200" cap="none" spc="0" normalizeH="0" baseline="0" noProof="0" dirty="0" smtClean="0">
                <a:ln>
                  <a:noFill/>
                </a:ln>
                <a:solidFill>
                  <a:srgbClr val="FF0000"/>
                </a:solidFill>
                <a:effectLst/>
                <a:uLnTx/>
                <a:uFillTx/>
                <a:latin typeface="EC Square Sans Pro" panose="020B0506040000020004" pitchFamily="34" charset="0"/>
                <a:ea typeface="+mn-ea"/>
                <a:cs typeface="+mn-cs"/>
              </a:rPr>
              <a:t> Retail Distribution.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de-AT" sz="1800" b="0" i="0" u="none" strike="noStrike" kern="1200" cap="none" spc="0" normalizeH="0" baseline="0" noProof="0" dirty="0" smtClean="0">
                <a:ln>
                  <a:noFill/>
                </a:ln>
                <a:solidFill>
                  <a:srgbClr val="FF0000"/>
                </a:solidFill>
                <a:effectLst/>
                <a:uLnTx/>
                <a:uFillTx/>
                <a:latin typeface="EC Square Sans Pro" panose="020B0506040000020004" pitchFamily="34" charset="0"/>
                <a:ea typeface="+mn-ea"/>
                <a:cs typeface="+mn-cs"/>
              </a:rPr>
              <a:t>II</a:t>
            </a:r>
            <a:r>
              <a:rPr kumimoji="0" lang="de-AT" sz="1800" b="0" i="0" u="none" strike="noStrike" kern="1200" cap="none" spc="0" normalizeH="0" baseline="0" noProof="0" dirty="0">
                <a:ln>
                  <a:noFill/>
                </a:ln>
                <a:solidFill>
                  <a:srgbClr val="FF0000"/>
                </a:solidFill>
                <a:effectLst/>
                <a:uLnTx/>
                <a:uFillTx/>
                <a:latin typeface="EC Square Sans Pro" panose="020B0506040000020004" pitchFamily="34" charset="0"/>
                <a:ea typeface="+mn-ea"/>
                <a:cs typeface="+mn-cs"/>
              </a:rPr>
              <a:t>. </a:t>
            </a:r>
            <a:r>
              <a:rPr lang="de-AT" kern="1200" dirty="0" err="1" smtClean="0">
                <a:solidFill>
                  <a:srgbClr val="FF0000"/>
                </a:solidFill>
                <a:latin typeface="EC Square Sans Pro" panose="020B0506040000020004" pitchFamily="34" charset="0"/>
                <a:ea typeface="+mn-ea"/>
                <a:cs typeface="+mn-cs"/>
              </a:rPr>
              <a:t>Section</a:t>
            </a:r>
            <a:r>
              <a:rPr kumimoji="0" lang="de-AT" sz="1800" b="0" i="0" u="none" strike="noStrike" kern="1200" cap="none" spc="0" normalizeH="0" baseline="0" noProof="0" dirty="0" smtClean="0">
                <a:ln>
                  <a:noFill/>
                </a:ln>
                <a:solidFill>
                  <a:srgbClr val="FF0000"/>
                </a:solidFill>
                <a:effectLst/>
                <a:uLnTx/>
                <a:uFillTx/>
                <a:latin typeface="EC Square Sans Pro" panose="020B0506040000020004" pitchFamily="34" charset="0"/>
                <a:ea typeface="+mn-ea"/>
                <a:cs typeface="+mn-cs"/>
              </a:rPr>
              <a:t> </a:t>
            </a:r>
            <a:r>
              <a:rPr kumimoji="0" lang="de-AT" sz="1800" b="0" i="0" u="none" strike="noStrike" kern="1200" cap="none" spc="0" normalizeH="0" baseline="0" noProof="0" dirty="0" err="1" smtClean="0">
                <a:ln>
                  <a:noFill/>
                </a:ln>
                <a:solidFill>
                  <a:srgbClr val="FF0000"/>
                </a:solidFill>
                <a:effectLst/>
                <a:uLnTx/>
                <a:uFillTx/>
                <a:latin typeface="EC Square Sans Pro" panose="020B0506040000020004" pitchFamily="34" charset="0"/>
                <a:ea typeface="+mn-ea"/>
                <a:cs typeface="+mn-cs"/>
              </a:rPr>
              <a:t>Use</a:t>
            </a:r>
            <a:r>
              <a:rPr kumimoji="0" lang="de-AT" sz="1800" b="0" i="0" u="none" strike="noStrike" kern="1200" cap="none" spc="0" normalizeH="0" baseline="0" noProof="0" dirty="0" smtClean="0">
                <a:ln>
                  <a:noFill/>
                </a:ln>
                <a:solidFill>
                  <a:srgbClr val="FF0000"/>
                </a:solidFill>
                <a:effectLst/>
                <a:uLnTx/>
                <a:uFillTx/>
                <a:latin typeface="EC Square Sans Pro" panose="020B0506040000020004" pitchFamily="34" charset="0"/>
                <a:ea typeface="+mn-ea"/>
                <a:cs typeface="+mn-cs"/>
              </a:rPr>
              <a:t> </a:t>
            </a:r>
            <a:r>
              <a:rPr kumimoji="0" lang="de-AT" sz="1800" b="0" i="0" u="none" strike="noStrike" kern="1200" cap="none" spc="0" normalizeH="0" baseline="0" noProof="0" dirty="0" err="1" smtClean="0">
                <a:ln>
                  <a:noFill/>
                </a:ln>
                <a:solidFill>
                  <a:srgbClr val="FF0000"/>
                </a:solidFill>
                <a:effectLst/>
                <a:uLnTx/>
                <a:uFillTx/>
                <a:latin typeface="EC Square Sans Pro" panose="020B0506040000020004" pitchFamily="34" charset="0"/>
                <a:ea typeface="+mn-ea"/>
                <a:cs typeface="+mn-cs"/>
              </a:rPr>
              <a:t>of</a:t>
            </a:r>
            <a:r>
              <a:rPr kumimoji="0" lang="de-AT" sz="1800" b="0" i="0" u="none" strike="noStrike" kern="1200" cap="none" spc="0" normalizeH="0" baseline="0" noProof="0" dirty="0" smtClean="0">
                <a:ln>
                  <a:noFill/>
                </a:ln>
                <a:solidFill>
                  <a:srgbClr val="FF0000"/>
                </a:solidFill>
                <a:effectLst/>
                <a:uLnTx/>
                <a:uFillTx/>
                <a:latin typeface="EC Square Sans Pro" panose="020B0506040000020004" pitchFamily="34" charset="0"/>
                <a:ea typeface="+mn-ea"/>
                <a:cs typeface="+mn-cs"/>
              </a:rPr>
              <a:t> </a:t>
            </a:r>
            <a:r>
              <a:rPr kumimoji="0" lang="de-AT" sz="1800" b="0" i="0" u="none" strike="noStrike" kern="1200" cap="none" spc="0" normalizeH="0" baseline="0" noProof="0" dirty="0" err="1" smtClean="0">
                <a:ln>
                  <a:noFill/>
                </a:ln>
                <a:solidFill>
                  <a:srgbClr val="FF0000"/>
                </a:solidFill>
                <a:effectLst/>
                <a:uLnTx/>
                <a:uFillTx/>
                <a:latin typeface="EC Square Sans Pro" panose="020B0506040000020004" pitchFamily="34" charset="0"/>
                <a:ea typeface="+mn-ea"/>
                <a:cs typeface="+mn-cs"/>
              </a:rPr>
              <a:t>Veterinary</a:t>
            </a:r>
            <a:r>
              <a:rPr kumimoji="0" lang="de-AT" sz="1800" b="0" i="0" u="none" strike="noStrike" kern="1200" cap="none" spc="0" normalizeH="0" baseline="0" noProof="0" dirty="0" smtClean="0">
                <a:ln>
                  <a:noFill/>
                </a:ln>
                <a:solidFill>
                  <a:srgbClr val="FF0000"/>
                </a:solidFill>
                <a:effectLst/>
                <a:uLnTx/>
                <a:uFillTx/>
                <a:latin typeface="EC Square Sans Pro" panose="020B0506040000020004" pitchFamily="34" charset="0"/>
                <a:ea typeface="+mn-ea"/>
                <a:cs typeface="+mn-cs"/>
              </a:rPr>
              <a:t> </a:t>
            </a:r>
            <a:r>
              <a:rPr kumimoji="0" lang="de-AT" sz="1800" b="0" i="0" u="none" strike="noStrike" kern="1200" cap="none" spc="0" normalizeH="0" baseline="0" noProof="0" dirty="0" err="1" smtClean="0">
                <a:ln>
                  <a:noFill/>
                </a:ln>
                <a:solidFill>
                  <a:srgbClr val="FF0000"/>
                </a:solidFill>
                <a:effectLst/>
                <a:uLnTx/>
                <a:uFillTx/>
                <a:latin typeface="EC Square Sans Pro" panose="020B0506040000020004" pitchFamily="34" charset="0"/>
                <a:ea typeface="+mn-ea"/>
                <a:cs typeface="+mn-cs"/>
              </a:rPr>
              <a:t>Medicinal</a:t>
            </a:r>
            <a:r>
              <a:rPr kumimoji="0" lang="de-AT" sz="1800" b="0" i="0" u="none" strike="noStrike" kern="1200" cap="none" spc="0" normalizeH="0" baseline="0" noProof="0" dirty="0" smtClean="0">
                <a:ln>
                  <a:noFill/>
                </a:ln>
                <a:solidFill>
                  <a:srgbClr val="FF0000"/>
                </a:solidFill>
                <a:effectLst/>
                <a:uLnTx/>
                <a:uFillTx/>
                <a:latin typeface="EC Square Sans Pro" panose="020B0506040000020004" pitchFamily="34" charset="0"/>
                <a:ea typeface="+mn-ea"/>
                <a:cs typeface="+mn-cs"/>
              </a:rPr>
              <a:t> Products.</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de-DE" sz="1800" b="0" i="0" u="none" strike="noStrike" kern="1200" cap="none" spc="0" normalizeH="0" baseline="0" noProof="0" dirty="0" smtClean="0">
                <a:ln>
                  <a:noFill/>
                </a:ln>
                <a:solidFill>
                  <a:srgbClr val="FF0000"/>
                </a:solidFill>
                <a:effectLst/>
                <a:uLnTx/>
                <a:uFillTx/>
                <a:latin typeface="EC Square Sans Pro" panose="020B0506040000020004" pitchFamily="34" charset="0"/>
                <a:ea typeface="+mn-ea"/>
                <a:cs typeface="+mn-cs"/>
              </a:rPr>
              <a:t>III. </a:t>
            </a:r>
            <a:r>
              <a:rPr kumimoji="0" lang="de-DE" sz="1800" b="0" i="0" u="none" strike="noStrike" kern="1200" cap="none" spc="0" normalizeH="0" baseline="0" noProof="0" dirty="0" err="1" smtClean="0">
                <a:ln>
                  <a:noFill/>
                </a:ln>
                <a:solidFill>
                  <a:srgbClr val="FF0000"/>
                </a:solidFill>
                <a:effectLst/>
                <a:uLnTx/>
                <a:uFillTx/>
                <a:latin typeface="EC Square Sans Pro" panose="020B0506040000020004" pitchFamily="34" charset="0"/>
                <a:ea typeface="+mn-ea"/>
                <a:cs typeface="+mn-cs"/>
              </a:rPr>
              <a:t>Section</a:t>
            </a:r>
            <a:r>
              <a:rPr kumimoji="0" lang="de-DE" sz="1800" b="0" i="0" u="none" strike="noStrike" kern="1200" cap="none" spc="0" normalizeH="0" baseline="0" noProof="0" dirty="0" smtClean="0">
                <a:ln>
                  <a:noFill/>
                </a:ln>
                <a:solidFill>
                  <a:srgbClr val="FF0000"/>
                </a:solidFill>
                <a:effectLst/>
                <a:uLnTx/>
                <a:uFillTx/>
                <a:latin typeface="EC Square Sans Pro" panose="020B0506040000020004" pitchFamily="34" charset="0"/>
                <a:ea typeface="+mn-ea"/>
                <a:cs typeface="+mn-cs"/>
              </a:rPr>
              <a:t> </a:t>
            </a:r>
            <a:r>
              <a:rPr kumimoji="0" lang="de-DE" sz="1800" b="0" i="0" u="none" strike="noStrike" kern="1200" cap="none" spc="0" normalizeH="0" baseline="0" noProof="0" dirty="0" err="1" smtClean="0">
                <a:ln>
                  <a:noFill/>
                </a:ln>
                <a:solidFill>
                  <a:srgbClr val="FF0000"/>
                </a:solidFill>
                <a:effectLst/>
                <a:uLnTx/>
                <a:uFillTx/>
                <a:latin typeface="EC Square Sans Pro" panose="020B0506040000020004" pitchFamily="34" charset="0"/>
                <a:ea typeface="+mn-ea"/>
                <a:cs typeface="+mn-cs"/>
              </a:rPr>
              <a:t>Documentation</a:t>
            </a:r>
            <a:r>
              <a:rPr kumimoji="0" lang="de-DE" sz="1800" b="0" i="0" u="none" strike="noStrike" kern="1200" cap="none" spc="0" normalizeH="0" baseline="0" noProof="0" dirty="0" smtClean="0">
                <a:ln>
                  <a:noFill/>
                </a:ln>
                <a:solidFill>
                  <a:srgbClr val="FF0000"/>
                </a:solidFill>
                <a:effectLst/>
                <a:uLnTx/>
                <a:uFillTx/>
                <a:latin typeface="EC Square Sans Pro" panose="020B0506040000020004" pitchFamily="34" charset="0"/>
                <a:ea typeface="+mn-ea"/>
                <a:cs typeface="+mn-cs"/>
              </a:rPr>
              <a:t>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de-DE" sz="2400" b="0" i="0" u="sng" strike="noStrike" kern="1200" cap="none" spc="0" normalizeH="0" baseline="0" noProof="0" dirty="0" smtClean="0">
                <a:ln>
                  <a:noFill/>
                </a:ln>
                <a:solidFill>
                  <a:srgbClr val="FF0000"/>
                </a:solidFill>
                <a:effectLst/>
                <a:uLnTx/>
                <a:uFillTx/>
                <a:latin typeface="EC Square Sans Pro" panose="020B0506040000020004" pitchFamily="34" charset="0"/>
                <a:ea typeface="+mn-ea"/>
                <a:cs typeface="+mn-cs"/>
              </a:rPr>
              <a:t>IV.</a:t>
            </a:r>
            <a:r>
              <a:rPr lang="en-US" sz="2400" u="sng" kern="1200" dirty="0">
                <a:solidFill>
                  <a:srgbClr val="FF0000"/>
                </a:solidFill>
                <a:latin typeface="EC Square Sans Pro" panose="020B0506040000020004" pitchFamily="34" charset="0"/>
                <a:ea typeface="+mn-ea"/>
                <a:cs typeface="+mn-cs"/>
              </a:rPr>
              <a:t> Section: Special Provisions for </a:t>
            </a:r>
            <a:r>
              <a:rPr lang="en-US" sz="2400" u="sng" kern="1200" dirty="0" smtClean="0">
                <a:solidFill>
                  <a:srgbClr val="FF0000"/>
                </a:solidFill>
                <a:latin typeface="EC Square Sans Pro" panose="020B0506040000020004" pitchFamily="34" charset="0"/>
                <a:ea typeface="+mn-ea"/>
                <a:cs typeface="+mn-cs"/>
              </a:rPr>
              <a:t>Medicated Feed</a:t>
            </a:r>
            <a:r>
              <a:rPr lang="de-DE" sz="2400" u="sng" kern="1200" dirty="0" smtClean="0">
                <a:solidFill>
                  <a:srgbClr val="FF0000"/>
                </a:solidFill>
                <a:latin typeface="EC Square Sans Pro" panose="020B0506040000020004" pitchFamily="34" charset="0"/>
                <a:ea typeface="+mn-ea"/>
                <a:cs typeface="+mn-cs"/>
              </a:rPr>
              <a:t>.</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de-DE" sz="1800" b="0" i="0" u="none" strike="noStrike" kern="1200" cap="none" spc="0" normalizeH="0" baseline="0" noProof="0" dirty="0" smtClean="0">
                <a:ln>
                  <a:noFill/>
                </a:ln>
                <a:solidFill>
                  <a:srgbClr val="FF0000"/>
                </a:solidFill>
                <a:effectLst/>
                <a:uLnTx/>
                <a:uFillTx/>
                <a:latin typeface="EC Square Sans Pro" panose="020B0506040000020004" pitchFamily="34" charset="0"/>
                <a:ea typeface="+mn-ea"/>
                <a:cs typeface="+mn-cs"/>
              </a:rPr>
              <a:t>V</a:t>
            </a:r>
            <a:r>
              <a:rPr kumimoji="0" lang="de-DE" sz="1800" b="0" i="0" u="none" strike="noStrike" kern="1200" cap="none" spc="0" normalizeH="0" baseline="0" noProof="0" dirty="0">
                <a:ln>
                  <a:noFill/>
                </a:ln>
                <a:solidFill>
                  <a:srgbClr val="FF0000"/>
                </a:solidFill>
                <a:effectLst/>
                <a:uLnTx/>
                <a:uFillTx/>
                <a:latin typeface="EC Square Sans Pro" panose="020B0506040000020004" pitchFamily="34" charset="0"/>
                <a:ea typeface="+mn-ea"/>
                <a:cs typeface="+mn-cs"/>
              </a:rPr>
              <a:t>. </a:t>
            </a:r>
            <a:r>
              <a:rPr lang="en-US" kern="1200" dirty="0">
                <a:solidFill>
                  <a:srgbClr val="FF0000"/>
                </a:solidFill>
                <a:latin typeface="EC Square Sans Pro" panose="020B0506040000020004" pitchFamily="34" charset="0"/>
                <a:ea typeface="+mn-ea"/>
                <a:cs typeface="+mn-cs"/>
              </a:rPr>
              <a:t>Section: Official Control of the Use of Veterinary Medicinal </a:t>
            </a:r>
            <a:r>
              <a:rPr lang="en-US" kern="1200" dirty="0" smtClean="0">
                <a:solidFill>
                  <a:srgbClr val="FF0000"/>
                </a:solidFill>
                <a:latin typeface="EC Square Sans Pro" panose="020B0506040000020004" pitchFamily="34" charset="0"/>
                <a:ea typeface="+mn-ea"/>
                <a:cs typeface="+mn-cs"/>
              </a:rPr>
              <a:t>Products</a:t>
            </a:r>
            <a:endParaRPr kumimoji="0" lang="de-AT" sz="18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endParaRP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de-AT" sz="18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IV. </a:t>
            </a:r>
            <a:r>
              <a:rPr lang="en-US" kern="1200" dirty="0">
                <a:solidFill>
                  <a:srgbClr val="002060"/>
                </a:solidFill>
                <a:latin typeface="EC Square Sans Pro" panose="020B0506040000020004" pitchFamily="34" charset="0"/>
                <a:ea typeface="+mn-ea"/>
                <a:cs typeface="+mn-cs"/>
              </a:rPr>
              <a:t>Main Section: Fees / Sanctions / Transitional and Final </a:t>
            </a:r>
            <a:r>
              <a:rPr lang="en-US" kern="1200" dirty="0" smtClean="0">
                <a:solidFill>
                  <a:srgbClr val="002060"/>
                </a:solidFill>
                <a:latin typeface="EC Square Sans Pro" panose="020B0506040000020004" pitchFamily="34" charset="0"/>
                <a:ea typeface="+mn-ea"/>
                <a:cs typeface="+mn-cs"/>
              </a:rPr>
              <a:t>Provisions</a:t>
            </a:r>
            <a:r>
              <a:rPr kumimoji="0" lang="de-AT" sz="1800" b="0" i="0" u="none" strike="noStrike" kern="1200" cap="none" spc="0" normalizeH="0" baseline="0" noProof="0" dirty="0" smtClean="0">
                <a:ln>
                  <a:noFill/>
                </a:ln>
                <a:solidFill>
                  <a:srgbClr val="002060"/>
                </a:solidFill>
                <a:effectLst/>
                <a:uLnTx/>
                <a:uFillTx/>
                <a:latin typeface="EC Square Sans Pro" panose="020B0506040000020004" pitchFamily="34" charset="0"/>
                <a:ea typeface="+mn-ea"/>
                <a:cs typeface="+mn-cs"/>
              </a:rPr>
              <a:t> (§§ </a:t>
            </a:r>
            <a:r>
              <a:rPr kumimoji="0" lang="de-AT" sz="18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82 – 94)</a:t>
            </a:r>
          </a:p>
          <a:p>
            <a:pPr marL="0" marR="0" lvl="0" indent="0"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de-AT"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32040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algn="l" defTabSz="912754" rtl="0"/>
            <a:r>
              <a:rPr lang="de-AT" sz="2400" dirty="0">
                <a:latin typeface="EC Square Sans Pro" panose="020B0506040000020004" pitchFamily="34" charset="0"/>
              </a:rPr>
              <a:t>Details </a:t>
            </a:r>
            <a:r>
              <a:rPr lang="de-AT" sz="2400" dirty="0" err="1" smtClean="0">
                <a:latin typeface="EC Square Sans Pro" panose="020B0506040000020004" pitchFamily="34" charset="0"/>
              </a:rPr>
              <a:t>about</a:t>
            </a:r>
            <a:r>
              <a:rPr lang="de-AT" sz="2400" dirty="0" smtClean="0">
                <a:latin typeface="EC Square Sans Pro" panose="020B0506040000020004" pitchFamily="34" charset="0"/>
              </a:rPr>
              <a:t> </a:t>
            </a:r>
            <a:r>
              <a:rPr lang="de-AT" sz="2400" dirty="0">
                <a:latin typeface="EC Square Sans Pro" panose="020B0506040000020004" pitchFamily="34" charset="0"/>
              </a:rPr>
              <a:t>III </a:t>
            </a:r>
            <a:r>
              <a:rPr lang="de-AT" sz="2400" dirty="0" smtClean="0">
                <a:latin typeface="EC Square Sans Pro" panose="020B0506040000020004" pitchFamily="34" charset="0"/>
              </a:rPr>
              <a:t>Main </a:t>
            </a:r>
            <a:r>
              <a:rPr lang="de-AT" sz="2400" dirty="0" err="1" smtClean="0">
                <a:latin typeface="EC Square Sans Pro" panose="020B0506040000020004" pitchFamily="34" charset="0"/>
              </a:rPr>
              <a:t>Section</a:t>
            </a:r>
            <a:r>
              <a:rPr lang="de-AT" sz="2400" dirty="0" smtClean="0">
                <a:latin typeface="EC Square Sans Pro" panose="020B0506040000020004" pitchFamily="34" charset="0"/>
              </a:rPr>
              <a:t> IV </a:t>
            </a:r>
            <a:r>
              <a:rPr lang="de-AT" sz="2400" dirty="0" err="1" smtClean="0">
                <a:latin typeface="EC Square Sans Pro" panose="020B0506040000020004" pitchFamily="34" charset="0"/>
              </a:rPr>
              <a:t>Subsection</a:t>
            </a:r>
            <a:endParaRPr lang="de-AT" sz="2400" dirty="0">
              <a:latin typeface="EC Square Sans Pro" panose="020B0506040000020004" pitchFamily="34" charset="0"/>
            </a:endParaRPr>
          </a:p>
        </p:txBody>
      </p:sp>
      <p:sp>
        <p:nvSpPr>
          <p:cNvPr id="3" name="Textplatzhalter 2"/>
          <p:cNvSpPr txBox="1">
            <a:spLocks/>
          </p:cNvSpPr>
          <p:nvPr/>
        </p:nvSpPr>
        <p:spPr>
          <a:xfrm>
            <a:off x="762000" y="1454150"/>
            <a:ext cx="10744200" cy="4953000"/>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pPr lvl="0" algn="l" defTabSz="912754" rtl="0"/>
            <a:r>
              <a:rPr kumimoji="0" lang="de-AT" sz="22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IV. </a:t>
            </a:r>
            <a:r>
              <a:rPr lang="en-US" sz="2200" dirty="0">
                <a:solidFill>
                  <a:srgbClr val="003399"/>
                </a:solidFill>
                <a:latin typeface="EC Square Sans Pro" panose="020B0506040000020004" pitchFamily="34" charset="0"/>
                <a:cs typeface="Arial" panose="020B0604020202020204" pitchFamily="34" charset="0"/>
              </a:rPr>
              <a:t>Section: Special Provisions for </a:t>
            </a:r>
            <a:r>
              <a:rPr lang="en-US" sz="2200" dirty="0" smtClean="0">
                <a:solidFill>
                  <a:srgbClr val="003399"/>
                </a:solidFill>
                <a:latin typeface="EC Square Sans Pro" panose="020B0506040000020004" pitchFamily="34" charset="0"/>
                <a:cs typeface="Arial" panose="020B0604020202020204" pitchFamily="34" charset="0"/>
              </a:rPr>
              <a:t>Medicated Feed</a:t>
            </a:r>
            <a:endParaRPr kumimoji="0" lang="de-AT" sz="22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0" marR="0" lvl="0" indent="0" algn="l" defTabSz="912754" rtl="0" eaLnBrk="1" fontAlgn="auto" latinLnBrk="0" hangingPunct="1">
              <a:lnSpc>
                <a:spcPct val="100000"/>
              </a:lnSpc>
              <a:spcBef>
                <a:spcPts val="0"/>
              </a:spcBef>
              <a:spcAft>
                <a:spcPts val="0"/>
              </a:spcAft>
              <a:buClrTx/>
              <a:buSzTx/>
              <a:buFontTx/>
              <a:buNone/>
              <a:tabLst/>
              <a:defRPr/>
            </a:pPr>
            <a:endParaRPr kumimoji="0" lang="de-AT" sz="1996"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0" marR="0" lvl="0" indent="0" algn="l" defTabSz="912754" rtl="0" eaLnBrk="1" fontAlgn="auto" latinLnBrk="0" hangingPunct="1">
              <a:lnSpc>
                <a:spcPct val="100000"/>
              </a:lnSpc>
              <a:spcBef>
                <a:spcPts val="0"/>
              </a:spcBef>
              <a:spcAft>
                <a:spcPts val="0"/>
              </a:spcAft>
              <a:buClrTx/>
              <a:buSzTx/>
              <a:buFontTx/>
              <a:buNone/>
              <a:tabLst/>
              <a:defRPr/>
            </a:pPr>
            <a:r>
              <a:rPr kumimoji="0" lang="de-AT" sz="1996"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rPr>
              <a:t>§ 72.	</a:t>
            </a:r>
            <a:r>
              <a:rPr kumimoji="0" lang="de-AT" sz="1996" b="0" i="0" u="none" strike="noStrike" kern="0" cap="none" spc="0" normalizeH="0" baseline="0" noProof="0" dirty="0" err="1" smtClean="0">
                <a:ln>
                  <a:noFill/>
                </a:ln>
                <a:solidFill>
                  <a:srgbClr val="000000"/>
                </a:solidFill>
                <a:effectLst/>
                <a:uLnTx/>
                <a:uFillTx/>
                <a:latin typeface="EC Square Sans Pro" panose="020B0506040000020004" pitchFamily="34" charset="0"/>
                <a:ea typeface="+mn-ea"/>
                <a:cs typeface="Arial" panose="020B0604020202020204" pitchFamily="34" charset="0"/>
              </a:rPr>
              <a:t>Prescription</a:t>
            </a:r>
            <a:r>
              <a:rPr kumimoji="0" lang="de-AT" sz="1996" b="0" i="0" u="none" strike="noStrike" kern="0" cap="none" spc="0" normalizeH="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noProof="0" dirty="0" err="1" smtClean="0">
                <a:ln>
                  <a:noFill/>
                </a:ln>
                <a:solidFill>
                  <a:srgbClr val="000000"/>
                </a:solidFill>
                <a:effectLst/>
                <a:uLnTx/>
                <a:uFillTx/>
                <a:latin typeface="EC Square Sans Pro" panose="020B0506040000020004" pitchFamily="34" charset="0"/>
                <a:ea typeface="+mn-ea"/>
                <a:cs typeface="Arial" panose="020B0604020202020204" pitchFamily="34" charset="0"/>
              </a:rPr>
              <a:t>of</a:t>
            </a:r>
            <a:r>
              <a:rPr kumimoji="0" lang="de-AT" sz="1996" b="0" i="0" u="none" strike="noStrike" kern="0" cap="none" spc="0" normalizeH="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noProof="0" dirty="0" err="1" smtClean="0">
                <a:ln>
                  <a:noFill/>
                </a:ln>
                <a:solidFill>
                  <a:srgbClr val="000000"/>
                </a:solidFill>
                <a:effectLst/>
                <a:uLnTx/>
                <a:uFillTx/>
                <a:latin typeface="EC Square Sans Pro" panose="020B0506040000020004" pitchFamily="34" charset="0"/>
                <a:ea typeface="+mn-ea"/>
                <a:cs typeface="Arial" panose="020B0604020202020204" pitchFamily="34" charset="0"/>
              </a:rPr>
              <a:t>Medicated</a:t>
            </a:r>
            <a:r>
              <a:rPr kumimoji="0" lang="de-AT" sz="1996" b="0" i="0" u="none" strike="noStrike" kern="0" cap="none" spc="0" normalizeH="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Feed </a:t>
            </a:r>
            <a: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baseline="0" noProof="0" dirty="0" err="1" smtClean="0">
                <a:ln>
                  <a:noFill/>
                </a:ln>
                <a:solidFill>
                  <a:srgbClr val="000000"/>
                </a:solidFill>
                <a:effectLst/>
                <a:uLnTx/>
                <a:uFillTx/>
                <a:latin typeface="EC Square Sans Pro" panose="020B0506040000020004" pitchFamily="34" charset="0"/>
                <a:ea typeface="+mn-ea"/>
                <a:cs typeface="Arial" panose="020B0604020202020204" pitchFamily="34" charset="0"/>
              </a:rPr>
              <a:t>Prescription</a:t>
            </a:r>
            <a: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baseline="0" noProof="0" dirty="0" err="1" smtClean="0">
                <a:ln>
                  <a:noFill/>
                </a:ln>
                <a:solidFill>
                  <a:srgbClr val="000000"/>
                </a:solidFill>
                <a:effectLst/>
                <a:uLnTx/>
                <a:uFillTx/>
                <a:latin typeface="EC Square Sans Pro" panose="020B0506040000020004" pitchFamily="34" charset="0"/>
                <a:ea typeface="+mn-ea"/>
                <a:cs typeface="Arial" panose="020B0604020202020204" pitchFamily="34" charset="0"/>
              </a:rPr>
              <a:t>required</a:t>
            </a:r>
            <a: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r>
            <a:b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br>
            <a:endParaRPr kumimoji="0" lang="de-AT" sz="1996"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endParaRPr>
          </a:p>
          <a:p>
            <a:pPr marL="0" marR="0" lvl="0" indent="0" algn="l" defTabSz="912754" rtl="0" eaLnBrk="1" fontAlgn="auto" latinLnBrk="0" hangingPunct="1">
              <a:lnSpc>
                <a:spcPct val="100000"/>
              </a:lnSpc>
              <a:spcBef>
                <a:spcPts val="0"/>
              </a:spcBef>
              <a:spcAft>
                <a:spcPts val="0"/>
              </a:spcAft>
              <a:buClrTx/>
              <a:buSzTx/>
              <a:buFontTx/>
              <a:buNone/>
              <a:tabLst/>
              <a:defRPr/>
            </a:pPr>
            <a:r>
              <a:rPr kumimoji="0" lang="de-AT" sz="1996"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rPr>
              <a:t>§ 73.	</a:t>
            </a:r>
            <a:r>
              <a:rPr kumimoji="0" lang="de-AT" sz="1996" b="0" i="0" u="none" strike="noStrike" kern="0" cap="none" spc="0" normalizeH="0" baseline="0" noProof="0" dirty="0" err="1" smtClean="0">
                <a:ln>
                  <a:noFill/>
                </a:ln>
                <a:solidFill>
                  <a:srgbClr val="000000"/>
                </a:solidFill>
                <a:effectLst/>
                <a:uLnTx/>
                <a:uFillTx/>
                <a:latin typeface="EC Square Sans Pro" panose="020B0506040000020004" pitchFamily="34" charset="0"/>
                <a:ea typeface="+mn-ea"/>
                <a:cs typeface="Arial" panose="020B0604020202020204" pitchFamily="34" charset="0"/>
              </a:rPr>
              <a:t>Validity</a:t>
            </a:r>
            <a: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baseline="0" noProof="0" dirty="0" err="1" smtClean="0">
                <a:ln>
                  <a:noFill/>
                </a:ln>
                <a:solidFill>
                  <a:srgbClr val="000000"/>
                </a:solidFill>
                <a:effectLst/>
                <a:uLnTx/>
                <a:uFillTx/>
                <a:latin typeface="EC Square Sans Pro" panose="020B0506040000020004" pitchFamily="34" charset="0"/>
                <a:ea typeface="+mn-ea"/>
                <a:cs typeface="Arial" panose="020B0604020202020204" pitchFamily="34" charset="0"/>
              </a:rPr>
              <a:t>period</a:t>
            </a:r>
            <a:r>
              <a:rPr kumimoji="0" lang="de-AT" sz="1996" b="0" i="0" u="none" strike="noStrike" kern="0" cap="none" spc="0" normalizeH="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noProof="0" dirty="0" err="1" smtClean="0">
                <a:ln>
                  <a:noFill/>
                </a:ln>
                <a:solidFill>
                  <a:srgbClr val="000000"/>
                </a:solidFill>
                <a:effectLst/>
                <a:uLnTx/>
                <a:uFillTx/>
                <a:latin typeface="EC Square Sans Pro" panose="020B0506040000020004" pitchFamily="34" charset="0"/>
                <a:ea typeface="+mn-ea"/>
                <a:cs typeface="Arial" panose="020B0604020202020204" pitchFamily="34" charset="0"/>
              </a:rPr>
              <a:t>of</a:t>
            </a:r>
            <a:r>
              <a:rPr kumimoji="0" lang="de-AT" sz="1996" b="0" i="0" u="none" strike="noStrike" kern="0" cap="none" spc="0" normalizeH="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noProof="0" dirty="0" err="1" smtClean="0">
                <a:ln>
                  <a:noFill/>
                </a:ln>
                <a:solidFill>
                  <a:srgbClr val="000000"/>
                </a:solidFill>
                <a:effectLst/>
                <a:uLnTx/>
                <a:uFillTx/>
                <a:latin typeface="EC Square Sans Pro" panose="020B0506040000020004" pitchFamily="34" charset="0"/>
                <a:ea typeface="+mn-ea"/>
                <a:cs typeface="Arial" panose="020B0604020202020204" pitchFamily="34" charset="0"/>
              </a:rPr>
              <a:t>the</a:t>
            </a:r>
            <a:r>
              <a:rPr kumimoji="0" lang="de-AT" sz="1996" b="0" i="0" u="none" strike="noStrike" kern="0" cap="none" spc="0" normalizeH="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noProof="0" dirty="0" err="1" smtClean="0">
                <a:ln>
                  <a:noFill/>
                </a:ln>
                <a:solidFill>
                  <a:srgbClr val="000000"/>
                </a:solidFill>
                <a:effectLst/>
                <a:uLnTx/>
                <a:uFillTx/>
                <a:latin typeface="EC Square Sans Pro" panose="020B0506040000020004" pitchFamily="34" charset="0"/>
                <a:ea typeface="+mn-ea"/>
                <a:cs typeface="Arial" panose="020B0604020202020204" pitchFamily="34" charset="0"/>
              </a:rPr>
              <a:t>prescription</a:t>
            </a:r>
            <a:r>
              <a:rPr kumimoji="0" lang="de-AT" sz="1996" b="0" i="0" u="none" strike="noStrike" kern="0" cap="none" spc="0" normalizeH="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on </a:t>
            </a:r>
            <a:r>
              <a:rPr kumimoji="0" lang="de-AT" sz="1996" b="0" i="0" u="none" strike="noStrike" kern="0" cap="none" spc="0" normalizeH="0" noProof="0" dirty="0" err="1" smtClean="0">
                <a:ln>
                  <a:noFill/>
                </a:ln>
                <a:solidFill>
                  <a:srgbClr val="000000"/>
                </a:solidFill>
                <a:effectLst/>
                <a:uLnTx/>
                <a:uFillTx/>
                <a:latin typeface="EC Square Sans Pro" panose="020B0506040000020004" pitchFamily="34" charset="0"/>
                <a:ea typeface="+mn-ea"/>
                <a:cs typeface="Arial" panose="020B0604020202020204" pitchFamily="34" charset="0"/>
              </a:rPr>
              <a:t>Medicated</a:t>
            </a:r>
            <a:r>
              <a:rPr kumimoji="0" lang="de-AT" sz="1996" b="0" i="0" u="none" strike="noStrike" kern="0" cap="none" spc="0" normalizeH="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Feed</a:t>
            </a:r>
            <a: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baseline="0" noProof="0" dirty="0" err="1" smtClean="0">
                <a:ln>
                  <a:noFill/>
                </a:ln>
                <a:solidFill>
                  <a:srgbClr val="000000"/>
                </a:solidFill>
                <a:effectLst/>
                <a:uLnTx/>
                <a:uFillTx/>
                <a:latin typeface="EC Square Sans Pro" panose="020B0506040000020004" pitchFamily="34" charset="0"/>
                <a:ea typeface="+mn-ea"/>
                <a:cs typeface="Arial" panose="020B0604020202020204" pitchFamily="34" charset="0"/>
              </a:rPr>
              <a:t>three</a:t>
            </a:r>
            <a:r>
              <a:rPr kumimoji="0" lang="de-AT" sz="1996" b="0" i="0" u="none" strike="noStrike" kern="0" cap="none" spc="0" normalizeH="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noProof="0" dirty="0" err="1" smtClean="0">
                <a:ln>
                  <a:noFill/>
                </a:ln>
                <a:solidFill>
                  <a:srgbClr val="000000"/>
                </a:solidFill>
                <a:effectLst/>
                <a:uLnTx/>
                <a:uFillTx/>
                <a:latin typeface="EC Square Sans Pro" panose="020B0506040000020004" pitchFamily="34" charset="0"/>
                <a:ea typeface="+mn-ea"/>
                <a:cs typeface="Arial" panose="020B0604020202020204" pitchFamily="34" charset="0"/>
              </a:rPr>
              <a:t>weeks</a:t>
            </a:r>
            <a:r>
              <a:rPr kumimoji="0" lang="de-AT" sz="1996" b="0" i="0" u="none" strike="noStrike" kern="0" cap="none" spc="0" normalizeH="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noProof="0" dirty="0" err="1" smtClean="0">
                <a:ln>
                  <a:noFill/>
                </a:ln>
                <a:solidFill>
                  <a:srgbClr val="000000"/>
                </a:solidFill>
                <a:effectLst/>
                <a:uLnTx/>
                <a:uFillTx/>
                <a:latin typeface="EC Square Sans Pro" panose="020B0506040000020004" pitchFamily="34" charset="0"/>
                <a:ea typeface="+mn-ea"/>
                <a:cs typeface="Arial" panose="020B0604020202020204" pitchFamily="34" charset="0"/>
              </a:rPr>
              <a:t>for</a:t>
            </a:r>
            <a:r>
              <a:rPr kumimoji="0" lang="de-AT" sz="1996" b="0" i="0" u="none" strike="noStrike" kern="0" cap="none" spc="0" normalizeH="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noProof="0" dirty="0" err="1" smtClean="0">
                <a:ln>
                  <a:noFill/>
                </a:ln>
                <a:solidFill>
                  <a:srgbClr val="000000"/>
                </a:solidFill>
                <a:effectLst/>
                <a:uLnTx/>
                <a:uFillTx/>
                <a:latin typeface="EC Square Sans Pro" panose="020B0506040000020004" pitchFamily="34" charset="0"/>
                <a:ea typeface="+mn-ea"/>
                <a:cs typeface="Arial" panose="020B0604020202020204" pitchFamily="34" charset="0"/>
              </a:rPr>
              <a:t>Antibiotics</a:t>
            </a:r>
            <a:r>
              <a:rPr kumimoji="0" lang="de-AT" sz="1996" b="0" i="0" u="none" strike="noStrike" kern="0" cap="none" spc="0" normalizeH="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noProof="0" dirty="0" err="1" smtClean="0">
                <a:ln>
                  <a:noFill/>
                </a:ln>
                <a:solidFill>
                  <a:srgbClr val="000000"/>
                </a:solidFill>
                <a:effectLst/>
                <a:uLnTx/>
                <a:uFillTx/>
                <a:latin typeface="EC Square Sans Pro" panose="020B0506040000020004" pitchFamily="34" charset="0"/>
                <a:ea typeface="+mn-ea"/>
                <a:cs typeface="Arial" panose="020B0604020202020204" pitchFamily="34" charset="0"/>
              </a:rPr>
              <a:t>only</a:t>
            </a:r>
            <a: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rPr>
              <a:t>5 </a:t>
            </a:r>
            <a:r>
              <a:rPr lang="de-AT" sz="1996" dirty="0" smtClean="0">
                <a:solidFill>
                  <a:srgbClr val="000000"/>
                </a:solidFill>
                <a:latin typeface="EC Square Sans Pro" panose="020B0506040000020004" pitchFamily="34" charset="0"/>
                <a:cs typeface="Arial" panose="020B0604020202020204" pitchFamily="34" charset="0"/>
              </a:rPr>
              <a:t>Days.</a:t>
            </a:r>
            <a: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r>
            <a:b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br>
            <a:endParaRPr kumimoji="0" lang="de-AT" sz="1996"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endParaRPr>
          </a:p>
          <a:p>
            <a:pPr marL="0" marR="0" lvl="0" indent="0" algn="l" defTabSz="912754" rtl="0" eaLnBrk="1" fontAlgn="auto" latinLnBrk="0" hangingPunct="1">
              <a:lnSpc>
                <a:spcPct val="100000"/>
              </a:lnSpc>
              <a:spcBef>
                <a:spcPts val="0"/>
              </a:spcBef>
              <a:spcAft>
                <a:spcPts val="0"/>
              </a:spcAft>
              <a:buClrTx/>
              <a:buSzTx/>
              <a:buFontTx/>
              <a:buNone/>
              <a:tabLst/>
              <a:defRPr/>
            </a:pPr>
            <a:r>
              <a:rPr kumimoji="0" lang="de-AT" sz="1996"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rPr>
              <a:t>§ 74.	</a:t>
            </a:r>
            <a:r>
              <a:rPr kumimoji="0" lang="de-AT" sz="1996" b="0" i="0" u="none" strike="noStrike" kern="0" cap="none" spc="0" normalizeH="0" baseline="0" noProof="0" dirty="0" err="1" smtClean="0">
                <a:ln>
                  <a:noFill/>
                </a:ln>
                <a:solidFill>
                  <a:srgbClr val="000000"/>
                </a:solidFill>
                <a:effectLst/>
                <a:uLnTx/>
                <a:uFillTx/>
                <a:latin typeface="EC Square Sans Pro" panose="020B0506040000020004" pitchFamily="34" charset="0"/>
                <a:ea typeface="+mn-ea"/>
                <a:cs typeface="Arial" panose="020B0604020202020204" pitchFamily="34" charset="0"/>
              </a:rPr>
              <a:t>Requirements</a:t>
            </a:r>
            <a: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baseline="0" noProof="0" dirty="0" err="1" smtClean="0">
                <a:ln>
                  <a:noFill/>
                </a:ln>
                <a:solidFill>
                  <a:srgbClr val="000000"/>
                </a:solidFill>
                <a:effectLst/>
                <a:uLnTx/>
                <a:uFillTx/>
                <a:latin typeface="EC Square Sans Pro" panose="020B0506040000020004" pitchFamily="34" charset="0"/>
                <a:ea typeface="+mn-ea"/>
                <a:cs typeface="Arial" panose="020B0604020202020204" pitchFamily="34" charset="0"/>
              </a:rPr>
              <a:t>for</a:t>
            </a:r>
            <a: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baseline="0" noProof="0" dirty="0" err="1" smtClean="0">
                <a:ln>
                  <a:noFill/>
                </a:ln>
                <a:solidFill>
                  <a:srgbClr val="000000"/>
                </a:solidFill>
                <a:effectLst/>
                <a:uLnTx/>
                <a:uFillTx/>
                <a:latin typeface="EC Square Sans Pro" panose="020B0506040000020004" pitchFamily="34" charset="0"/>
                <a:ea typeface="+mn-ea"/>
                <a:cs typeface="Arial" panose="020B0604020202020204" pitchFamily="34" charset="0"/>
              </a:rPr>
              <a:t>the</a:t>
            </a:r>
            <a: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baseline="0" noProof="0" dirty="0" err="1" smtClean="0">
                <a:ln>
                  <a:noFill/>
                </a:ln>
                <a:solidFill>
                  <a:srgbClr val="000000"/>
                </a:solidFill>
                <a:effectLst/>
                <a:uLnTx/>
                <a:uFillTx/>
                <a:latin typeface="EC Square Sans Pro" panose="020B0506040000020004" pitchFamily="34" charset="0"/>
                <a:ea typeface="+mn-ea"/>
                <a:cs typeface="Arial" panose="020B0604020202020204" pitchFamily="34" charset="0"/>
              </a:rPr>
              <a:t>veterinary</a:t>
            </a:r>
            <a: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baseline="0" noProof="0" dirty="0" err="1" smtClean="0">
                <a:ln>
                  <a:noFill/>
                </a:ln>
                <a:solidFill>
                  <a:srgbClr val="000000"/>
                </a:solidFill>
                <a:effectLst/>
                <a:uLnTx/>
                <a:uFillTx/>
                <a:latin typeface="EC Square Sans Pro" panose="020B0506040000020004" pitchFamily="34" charset="0"/>
                <a:ea typeface="+mn-ea"/>
                <a:cs typeface="Arial" panose="020B0604020202020204" pitchFamily="34" charset="0"/>
              </a:rPr>
              <a:t>prescription</a:t>
            </a:r>
            <a: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t>
            </a:r>
            <a:r>
              <a:rPr lang="de-AT" sz="1996" noProof="0" dirty="0" err="1" smtClean="0">
                <a:solidFill>
                  <a:srgbClr val="000000"/>
                </a:solidFill>
                <a:latin typeface="EC Square Sans Pro" panose="020B0506040000020004" pitchFamily="34" charset="0"/>
                <a:cs typeface="Arial" panose="020B0604020202020204" pitchFamily="34" charset="0"/>
              </a:rPr>
              <a:t>of</a:t>
            </a:r>
            <a:r>
              <a:rPr lang="de-AT" sz="1996" noProof="0" dirty="0" smtClean="0">
                <a:solidFill>
                  <a:srgbClr val="000000"/>
                </a:solidFill>
                <a:latin typeface="EC Square Sans Pro" panose="020B0506040000020004" pitchFamily="34" charset="0"/>
                <a:cs typeface="Arial" panose="020B0604020202020204" pitchFamily="34" charset="0"/>
              </a:rPr>
              <a:t> </a:t>
            </a:r>
            <a:r>
              <a:rPr lang="de-AT" sz="1996" dirty="0" err="1" smtClean="0">
                <a:solidFill>
                  <a:srgbClr val="000000"/>
                </a:solidFill>
                <a:latin typeface="EC Square Sans Pro" panose="020B0506040000020004" pitchFamily="34" charset="0"/>
                <a:cs typeface="Arial" panose="020B0604020202020204" pitchFamily="34" charset="0"/>
              </a:rPr>
              <a:t>Medicated</a:t>
            </a:r>
            <a:r>
              <a:rPr lang="de-AT" sz="1996" dirty="0" smtClean="0">
                <a:solidFill>
                  <a:srgbClr val="000000"/>
                </a:solidFill>
                <a:latin typeface="EC Square Sans Pro" panose="020B0506040000020004" pitchFamily="34" charset="0"/>
                <a:cs typeface="Arial" panose="020B0604020202020204" pitchFamily="34" charset="0"/>
              </a:rPr>
              <a:t> Feed. </a:t>
            </a:r>
            <a: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r>
            <a:b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br>
            <a:endParaRPr kumimoji="0" lang="de-AT" sz="1996"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endParaRPr>
          </a:p>
          <a:p>
            <a:pPr lvl="0" algn="l" defTabSz="912754" rtl="0"/>
            <a:r>
              <a:rPr kumimoji="0" lang="de-AT" sz="1996"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rPr>
              <a:t>§ 75.	</a:t>
            </a:r>
            <a:r>
              <a:rPr lang="en-US" sz="1996" dirty="0">
                <a:solidFill>
                  <a:srgbClr val="000000"/>
                </a:solidFill>
                <a:latin typeface="EC Square Sans Pro" panose="020B0506040000020004" pitchFamily="34" charset="0"/>
                <a:cs typeface="Arial" panose="020B0604020202020204" pitchFamily="34" charset="0"/>
              </a:rPr>
              <a:t>Manufacture and use of </a:t>
            </a:r>
            <a:r>
              <a:rPr lang="en-US" sz="1996" dirty="0" smtClean="0">
                <a:solidFill>
                  <a:srgbClr val="000000"/>
                </a:solidFill>
                <a:latin typeface="EC Square Sans Pro" panose="020B0506040000020004" pitchFamily="34" charset="0"/>
                <a:cs typeface="Arial" panose="020B0604020202020204" pitchFamily="34" charset="0"/>
              </a:rPr>
              <a:t>medicated </a:t>
            </a:r>
            <a:r>
              <a:rPr lang="en-US" sz="1996" dirty="0">
                <a:solidFill>
                  <a:srgbClr val="000000"/>
                </a:solidFill>
                <a:latin typeface="EC Square Sans Pro" panose="020B0506040000020004" pitchFamily="34" charset="0"/>
                <a:cs typeface="Arial" panose="020B0604020202020204" pitchFamily="34" charset="0"/>
              </a:rPr>
              <a:t>feed – Authorization / Registration according to </a:t>
            </a:r>
            <a:r>
              <a:rPr lang="en-US" sz="1996" dirty="0" smtClean="0">
                <a:solidFill>
                  <a:srgbClr val="000000"/>
                </a:solidFill>
                <a:latin typeface="EC Square Sans Pro" panose="020B0506040000020004" pitchFamily="34" charset="0"/>
                <a:cs typeface="Arial" panose="020B0604020202020204" pitchFamily="34" charset="0"/>
              </a:rPr>
              <a:t>the Animal Feed Law</a:t>
            </a:r>
            <a: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r>
            <a:b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br>
            <a:endParaRPr kumimoji="0" lang="de-AT" sz="1996"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endParaRPr>
          </a:p>
          <a:p>
            <a:pPr marL="0" marR="0" lvl="0" indent="0" algn="l" defTabSz="912754" rtl="0" eaLnBrk="1" fontAlgn="auto" latinLnBrk="0" hangingPunct="1">
              <a:lnSpc>
                <a:spcPct val="100000"/>
              </a:lnSpc>
              <a:spcBef>
                <a:spcPts val="0"/>
              </a:spcBef>
              <a:spcAft>
                <a:spcPts val="0"/>
              </a:spcAft>
              <a:buClrTx/>
              <a:buSzTx/>
              <a:buFontTx/>
              <a:buNone/>
              <a:tabLst/>
              <a:defRPr/>
            </a:pPr>
            <a:r>
              <a:rPr kumimoji="0" lang="de-AT" sz="1996"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rPr>
              <a:t>§ 76.	</a:t>
            </a:r>
            <a: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Farm Mixer – </a:t>
            </a:r>
            <a:r>
              <a:rPr kumimoji="0" lang="de-AT" sz="1996" b="0" i="0" u="none" strike="noStrike" kern="0" cap="none" spc="0" normalizeH="0" baseline="0" noProof="0" dirty="0" err="1" smtClean="0">
                <a:ln>
                  <a:noFill/>
                </a:ln>
                <a:solidFill>
                  <a:srgbClr val="000000"/>
                </a:solidFill>
                <a:effectLst/>
                <a:uLnTx/>
                <a:uFillTx/>
                <a:latin typeface="EC Square Sans Pro" panose="020B0506040000020004" pitchFamily="34" charset="0"/>
                <a:ea typeface="+mn-ea"/>
                <a:cs typeface="Arial" panose="020B0604020202020204" pitchFamily="34" charset="0"/>
              </a:rPr>
              <a:t>Continuation</a:t>
            </a:r>
            <a: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baseline="0" noProof="0" dirty="0" err="1" smtClean="0">
                <a:ln>
                  <a:noFill/>
                </a:ln>
                <a:solidFill>
                  <a:srgbClr val="000000"/>
                </a:solidFill>
                <a:effectLst/>
                <a:uLnTx/>
                <a:uFillTx/>
                <a:latin typeface="EC Square Sans Pro" panose="020B0506040000020004" pitchFamily="34" charset="0"/>
                <a:ea typeface="+mn-ea"/>
                <a:cs typeface="Arial" panose="020B0604020202020204" pitchFamily="34" charset="0"/>
              </a:rPr>
              <a:t>of</a:t>
            </a:r>
            <a: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baseline="0" noProof="0" dirty="0" err="1" smtClean="0">
                <a:ln>
                  <a:noFill/>
                </a:ln>
                <a:solidFill>
                  <a:srgbClr val="000000"/>
                </a:solidFill>
                <a:effectLst/>
                <a:uLnTx/>
                <a:uFillTx/>
                <a:latin typeface="EC Square Sans Pro" panose="020B0506040000020004" pitchFamily="34" charset="0"/>
                <a:ea typeface="+mn-ea"/>
                <a:cs typeface="Arial" panose="020B0604020202020204" pitchFamily="34" charset="0"/>
              </a:rPr>
              <a:t>the</a:t>
            </a:r>
            <a: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baseline="0" noProof="0" dirty="0" err="1" smtClean="0">
                <a:ln>
                  <a:noFill/>
                </a:ln>
                <a:solidFill>
                  <a:srgbClr val="000000"/>
                </a:solidFill>
                <a:effectLst/>
                <a:uLnTx/>
                <a:uFillTx/>
                <a:latin typeface="EC Square Sans Pro" panose="020B0506040000020004" pitchFamily="34" charset="0"/>
                <a:ea typeface="+mn-ea"/>
                <a:cs typeface="Arial" panose="020B0604020202020204" pitchFamily="34" charset="0"/>
              </a:rPr>
              <a:t>current</a:t>
            </a:r>
            <a: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Regulation. </a:t>
            </a:r>
            <a:b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br>
            <a:endParaRPr kumimoji="0" lang="de-AT" sz="1996"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endParaRPr>
          </a:p>
          <a:p>
            <a:pPr marL="0" marR="0" lvl="0" indent="0" algn="l" defTabSz="912754" rtl="0" eaLnBrk="1" fontAlgn="auto" latinLnBrk="0" hangingPunct="1">
              <a:lnSpc>
                <a:spcPct val="100000"/>
              </a:lnSpc>
              <a:spcBef>
                <a:spcPts val="0"/>
              </a:spcBef>
              <a:spcAft>
                <a:spcPts val="0"/>
              </a:spcAft>
              <a:buClrTx/>
              <a:buSzTx/>
              <a:buFontTx/>
              <a:buNone/>
              <a:tabLst/>
              <a:defRPr/>
            </a:pPr>
            <a:r>
              <a:rPr kumimoji="0" lang="de-AT" sz="1996"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rPr>
              <a:t>§ 77.	</a:t>
            </a:r>
            <a: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Advertising </a:t>
            </a:r>
            <a:r>
              <a:rPr kumimoji="0" lang="de-AT" sz="1996" b="0" i="0" u="none" strike="noStrike" kern="0" cap="none" spc="0" normalizeH="0" baseline="0" noProof="0" dirty="0" err="1" smtClean="0">
                <a:ln>
                  <a:noFill/>
                </a:ln>
                <a:solidFill>
                  <a:srgbClr val="000000"/>
                </a:solidFill>
                <a:effectLst/>
                <a:uLnTx/>
                <a:uFillTx/>
                <a:latin typeface="EC Square Sans Pro" panose="020B0506040000020004" pitchFamily="34" charset="0"/>
                <a:ea typeface="+mn-ea"/>
                <a:cs typeface="Arial" panose="020B0604020202020204" pitchFamily="34" charset="0"/>
              </a:rPr>
              <a:t>restrictions</a:t>
            </a:r>
            <a:r>
              <a:rPr kumimoji="0" lang="de-AT" sz="1996" b="0" i="0" u="none" strike="noStrike" kern="0" cap="none" spc="0" normalizeH="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noProof="0" dirty="0" err="1" smtClean="0">
                <a:ln>
                  <a:noFill/>
                </a:ln>
                <a:solidFill>
                  <a:srgbClr val="000000"/>
                </a:solidFill>
                <a:effectLst/>
                <a:uLnTx/>
                <a:uFillTx/>
                <a:latin typeface="EC Square Sans Pro" panose="020B0506040000020004" pitchFamily="34" charset="0"/>
                <a:ea typeface="+mn-ea"/>
                <a:cs typeface="Arial" panose="020B0604020202020204" pitchFamily="34" charset="0"/>
              </a:rPr>
              <a:t>for</a:t>
            </a:r>
            <a:r>
              <a:rPr kumimoji="0" lang="de-AT" sz="1996" b="0" i="0" u="none" strike="noStrike" kern="0" cap="none" spc="0" normalizeH="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noProof="0" dirty="0" err="1" smtClean="0">
                <a:ln>
                  <a:noFill/>
                </a:ln>
                <a:solidFill>
                  <a:srgbClr val="000000"/>
                </a:solidFill>
                <a:effectLst/>
                <a:uLnTx/>
                <a:uFillTx/>
                <a:latin typeface="EC Square Sans Pro" panose="020B0506040000020004" pitchFamily="34" charset="0"/>
                <a:ea typeface="+mn-ea"/>
                <a:cs typeface="Arial" panose="020B0604020202020204" pitchFamily="34" charset="0"/>
              </a:rPr>
              <a:t>Medicated</a:t>
            </a:r>
            <a:r>
              <a:rPr kumimoji="0" lang="de-AT" sz="1996" b="0" i="0" u="none" strike="noStrike" kern="0" cap="none" spc="0" normalizeH="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Feed </a:t>
            </a:r>
            <a:r>
              <a:rPr kumimoji="0" lang="de-AT" sz="1996" b="0" i="0" u="none" strike="noStrike" kern="0" cap="none" spc="0" normalizeH="0" noProof="0" dirty="0" err="1" smtClean="0">
                <a:ln>
                  <a:noFill/>
                </a:ln>
                <a:solidFill>
                  <a:srgbClr val="000000"/>
                </a:solidFill>
                <a:effectLst/>
                <a:uLnTx/>
                <a:uFillTx/>
                <a:latin typeface="EC Square Sans Pro" panose="020B0506040000020004" pitchFamily="34" charset="0"/>
                <a:ea typeface="+mn-ea"/>
                <a:cs typeface="Arial" panose="020B0604020202020204" pitchFamily="34" charset="0"/>
              </a:rPr>
              <a:t>and</a:t>
            </a:r>
            <a:r>
              <a:rPr kumimoji="0" lang="de-AT" sz="1996" b="0" i="0" u="none" strike="noStrike" kern="0" cap="none" spc="0" normalizeH="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intermediate Products. </a:t>
            </a:r>
            <a:endParaRPr kumimoji="0" lang="de-AT" sz="1996"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4284414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algn="l" defTabSz="912754" rtl="0"/>
            <a:r>
              <a:rPr lang="de-AT" sz="2400" dirty="0" smtClean="0">
                <a:latin typeface="EC Square Sans Pro" panose="020B0506040000020004" pitchFamily="34" charset="0"/>
              </a:rPr>
              <a:t>Divergent </a:t>
            </a:r>
            <a:r>
              <a:rPr lang="de-AT" sz="2400" dirty="0" err="1" smtClean="0">
                <a:latin typeface="EC Square Sans Pro" panose="020B0506040000020004" pitchFamily="34" charset="0"/>
              </a:rPr>
              <a:t>or</a:t>
            </a:r>
            <a:r>
              <a:rPr lang="de-AT" sz="2400" dirty="0" smtClean="0">
                <a:latin typeface="EC Square Sans Pro" panose="020B0506040000020004" pitchFamily="34" charset="0"/>
              </a:rPr>
              <a:t> </a:t>
            </a:r>
            <a:r>
              <a:rPr lang="de-AT" sz="2400" dirty="0" err="1" smtClean="0">
                <a:latin typeface="EC Square Sans Pro" panose="020B0506040000020004" pitchFamily="34" charset="0"/>
              </a:rPr>
              <a:t>supplementary</a:t>
            </a:r>
            <a:r>
              <a:rPr lang="de-AT" sz="2400" dirty="0" smtClean="0">
                <a:latin typeface="EC Square Sans Pro" panose="020B0506040000020004" pitchFamily="34" charset="0"/>
              </a:rPr>
              <a:t> </a:t>
            </a:r>
            <a:r>
              <a:rPr lang="de-AT" sz="2400" dirty="0" err="1" smtClean="0">
                <a:latin typeface="EC Square Sans Pro" panose="020B0506040000020004" pitchFamily="34" charset="0"/>
              </a:rPr>
              <a:t>provisions</a:t>
            </a:r>
            <a:r>
              <a:rPr lang="de-AT" sz="2400" dirty="0" smtClean="0">
                <a:latin typeface="EC Square Sans Pro" panose="020B0506040000020004" pitchFamily="34" charset="0"/>
              </a:rPr>
              <a:t> </a:t>
            </a:r>
            <a:r>
              <a:rPr lang="de-AT" sz="2400" dirty="0" err="1" smtClean="0">
                <a:latin typeface="EC Square Sans Pro" panose="020B0506040000020004" pitchFamily="34" charset="0"/>
              </a:rPr>
              <a:t>to</a:t>
            </a:r>
            <a:r>
              <a:rPr lang="de-AT" sz="2400" dirty="0" smtClean="0">
                <a:latin typeface="EC Square Sans Pro" panose="020B0506040000020004" pitchFamily="34" charset="0"/>
              </a:rPr>
              <a:t> EU Law (</a:t>
            </a:r>
            <a:r>
              <a:rPr lang="de-AT" sz="2400" dirty="0">
                <a:latin typeface="EC Square Sans Pro" panose="020B0506040000020004" pitchFamily="34" charset="0"/>
              </a:rPr>
              <a:t>1)</a:t>
            </a:r>
          </a:p>
        </p:txBody>
      </p:sp>
      <p:sp>
        <p:nvSpPr>
          <p:cNvPr id="3" name="Textplatzhalter 2"/>
          <p:cNvSpPr txBox="1">
            <a:spLocks/>
          </p:cNvSpPr>
          <p:nvPr/>
        </p:nvSpPr>
        <p:spPr>
          <a:xfrm>
            <a:off x="762000" y="1454150"/>
            <a:ext cx="10744200" cy="4953000"/>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pPr marL="0" marR="0" lvl="0" indent="0" algn="l" defTabSz="912754" rtl="0" eaLnBrk="1" fontAlgn="auto" latinLnBrk="0" hangingPunct="1">
              <a:lnSpc>
                <a:spcPct val="100000"/>
              </a:lnSpc>
              <a:spcBef>
                <a:spcPts val="0"/>
              </a:spcBef>
              <a:spcAft>
                <a:spcPts val="0"/>
              </a:spcAft>
              <a:buClrTx/>
              <a:buSzTx/>
              <a:buFontTx/>
              <a:buNone/>
              <a:tabLst/>
              <a:defRPr/>
            </a:pPr>
            <a:r>
              <a:rPr kumimoji="0" lang="de-AT" sz="22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 72.	</a:t>
            </a:r>
            <a:r>
              <a:rPr kumimoji="0" lang="de-AT" sz="2200"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Prescription</a:t>
            </a:r>
            <a:r>
              <a:rPr kumimoji="0" lang="de-AT" sz="2200"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de-AT" sz="2200"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of</a:t>
            </a:r>
            <a:r>
              <a:rPr kumimoji="0" lang="de-AT" sz="2200"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de-AT" sz="2200"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Medicated</a:t>
            </a:r>
            <a:r>
              <a:rPr kumimoji="0" lang="de-AT" sz="2200"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Feed– </a:t>
            </a:r>
            <a:r>
              <a:rPr kumimoji="0" lang="de-AT" sz="2200"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Prescription</a:t>
            </a:r>
            <a:r>
              <a:rPr kumimoji="0" lang="de-AT" sz="2200" b="0" i="0" u="none" strike="noStrike" kern="0" cap="none" spc="0" normalizeH="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de-AT" sz="2200" b="0" i="0" u="none" strike="noStrike" kern="0" cap="none" spc="0" normalizeH="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required</a:t>
            </a:r>
            <a:endPar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0" marR="0" lvl="0" indent="0" algn="l" defTabSz="912754" rtl="0" eaLnBrk="1" fontAlgn="auto" latinLnBrk="0" hangingPunct="1">
              <a:lnSpc>
                <a:spcPct val="100000"/>
              </a:lnSpc>
              <a:spcBef>
                <a:spcPts val="0"/>
              </a:spcBef>
              <a:spcAft>
                <a:spcPts val="0"/>
              </a:spcAft>
              <a:buClrTx/>
              <a:buSzTx/>
              <a:buFontTx/>
              <a:buNone/>
              <a:tabLst/>
              <a:defRPr/>
            </a:pPr>
            <a: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r>
            <a:b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br>
            <a:endParaRPr kumimoji="0" lang="de-AT" sz="1996"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endParaRPr>
          </a:p>
          <a:p>
            <a:pPr lvl="0" algn="l" defTabSz="912754" rtl="0"/>
            <a:r>
              <a:rPr kumimoji="0" lang="de-AT" sz="1996"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(4) </a:t>
            </a:r>
            <a:r>
              <a:rPr lang="en-US" sz="1996" dirty="0">
                <a:solidFill>
                  <a:srgbClr val="003399"/>
                </a:solidFill>
                <a:latin typeface="EC Square Sans Pro" panose="020B0506040000020004" pitchFamily="34" charset="0"/>
                <a:cs typeface="Arial" panose="020B0604020202020204" pitchFamily="34" charset="0"/>
              </a:rPr>
              <a:t>The original veterinary prescription for </a:t>
            </a:r>
            <a:r>
              <a:rPr lang="en-US" sz="1996" dirty="0" smtClean="0">
                <a:solidFill>
                  <a:srgbClr val="003399"/>
                </a:solidFill>
                <a:latin typeface="EC Square Sans Pro" panose="020B0506040000020004" pitchFamily="34" charset="0"/>
                <a:cs typeface="Arial" panose="020B0604020202020204" pitchFamily="34" charset="0"/>
              </a:rPr>
              <a:t>medicated </a:t>
            </a:r>
            <a:r>
              <a:rPr lang="en-US" sz="1996" dirty="0">
                <a:solidFill>
                  <a:srgbClr val="003399"/>
                </a:solidFill>
                <a:latin typeface="EC Square Sans Pro" panose="020B0506040000020004" pitchFamily="34" charset="0"/>
                <a:cs typeface="Arial" panose="020B0604020202020204" pitchFamily="34" charset="0"/>
              </a:rPr>
              <a:t>feed remains with the manufacturer or, if applicable, with the feed business operator in accordance with Article 3(2)(e) of Regulation (EU) 2019/4, who supplies the </a:t>
            </a:r>
            <a:r>
              <a:rPr lang="en-US" sz="1996" dirty="0" smtClean="0">
                <a:solidFill>
                  <a:srgbClr val="003399"/>
                </a:solidFill>
                <a:latin typeface="EC Square Sans Pro" panose="020B0506040000020004" pitchFamily="34" charset="0"/>
                <a:cs typeface="Arial" panose="020B0604020202020204" pitchFamily="34" charset="0"/>
              </a:rPr>
              <a:t>medicated </a:t>
            </a:r>
            <a:r>
              <a:rPr lang="en-US" sz="1996" dirty="0">
                <a:solidFill>
                  <a:srgbClr val="003399"/>
                </a:solidFill>
                <a:latin typeface="EC Square Sans Pro" panose="020B0506040000020004" pitchFamily="34" charset="0"/>
                <a:cs typeface="Arial" panose="020B0604020202020204" pitchFamily="34" charset="0"/>
              </a:rPr>
              <a:t>feed to the animal owner. The prescribing veterinarian and the owner of the animal intended for food production must keep a copy of the veterinary prescription for </a:t>
            </a:r>
            <a:r>
              <a:rPr lang="en-US" sz="1996" dirty="0" smtClean="0">
                <a:solidFill>
                  <a:srgbClr val="003399"/>
                </a:solidFill>
                <a:latin typeface="EC Square Sans Pro" panose="020B0506040000020004" pitchFamily="34" charset="0"/>
                <a:cs typeface="Arial" panose="020B0604020202020204" pitchFamily="34" charset="0"/>
              </a:rPr>
              <a:t>medicated </a:t>
            </a:r>
            <a:r>
              <a:rPr lang="en-US" sz="1996" dirty="0">
                <a:solidFill>
                  <a:srgbClr val="003399"/>
                </a:solidFill>
                <a:latin typeface="EC Square Sans Pro" panose="020B0506040000020004" pitchFamily="34" charset="0"/>
                <a:cs typeface="Arial" panose="020B0604020202020204" pitchFamily="34" charset="0"/>
              </a:rPr>
              <a:t>feed. The original and copies must be kept for </a:t>
            </a:r>
            <a:r>
              <a:rPr lang="en-US" sz="1996" b="1" u="sng" dirty="0">
                <a:solidFill>
                  <a:srgbClr val="003399"/>
                </a:solidFill>
                <a:latin typeface="EC Square Sans Pro" panose="020B0506040000020004" pitchFamily="34" charset="0"/>
                <a:cs typeface="Arial" panose="020B0604020202020204" pitchFamily="34" charset="0"/>
              </a:rPr>
              <a:t>seven years</a:t>
            </a:r>
            <a:r>
              <a:rPr lang="en-US" sz="1996" u="sng" dirty="0">
                <a:solidFill>
                  <a:srgbClr val="003399"/>
                </a:solidFill>
                <a:latin typeface="EC Square Sans Pro" panose="020B0506040000020004" pitchFamily="34" charset="0"/>
                <a:cs typeface="Arial" panose="020B0604020202020204" pitchFamily="34" charset="0"/>
              </a:rPr>
              <a:t> </a:t>
            </a:r>
            <a:r>
              <a:rPr lang="en-US" sz="1996" dirty="0">
                <a:solidFill>
                  <a:srgbClr val="003399"/>
                </a:solidFill>
                <a:latin typeface="EC Square Sans Pro" panose="020B0506040000020004" pitchFamily="34" charset="0"/>
                <a:cs typeface="Arial" panose="020B0604020202020204" pitchFamily="34" charset="0"/>
              </a:rPr>
              <a:t>from the date of </a:t>
            </a:r>
            <a:r>
              <a:rPr lang="en-US" sz="1996" dirty="0" smtClean="0">
                <a:solidFill>
                  <a:srgbClr val="003399"/>
                </a:solidFill>
                <a:latin typeface="EC Square Sans Pro" panose="020B0506040000020004" pitchFamily="34" charset="0"/>
                <a:cs typeface="Arial" panose="020B0604020202020204" pitchFamily="34" charset="0"/>
              </a:rPr>
              <a:t>issuance</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a:t>
            </a:r>
            <a:endParaRPr kumimoji="0" lang="de-AT" sz="1996"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0" marR="0" lvl="0" indent="0" algn="l" defTabSz="912754" rtl="0" eaLnBrk="1" fontAlgn="auto" latinLnBrk="0" hangingPunct="1">
              <a:lnSpc>
                <a:spcPct val="100000"/>
              </a:lnSpc>
              <a:spcBef>
                <a:spcPts val="0"/>
              </a:spcBef>
              <a:spcAft>
                <a:spcPts val="0"/>
              </a:spcAft>
              <a:buClrTx/>
              <a:buSzTx/>
              <a:buFontTx/>
              <a:buNone/>
              <a:tabLst/>
              <a:defRPr/>
            </a:pPr>
            <a:endParaRPr kumimoji="0" lang="de-AT" sz="1996"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0" marR="0" lvl="0" indent="0" algn="l" defTabSz="912754" rtl="0" eaLnBrk="1" fontAlgn="auto" latinLnBrk="0" hangingPunct="1">
              <a:lnSpc>
                <a:spcPct val="100000"/>
              </a:lnSpc>
              <a:spcBef>
                <a:spcPts val="0"/>
              </a:spcBef>
              <a:spcAft>
                <a:spcPts val="0"/>
              </a:spcAft>
              <a:buClrTx/>
              <a:buSzTx/>
              <a:buFontTx/>
              <a:buNone/>
              <a:tabLst/>
              <a:defRPr/>
            </a:pPr>
            <a:r>
              <a:rPr kumimoji="0" lang="de-AT" sz="1996"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Necessary</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 due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to</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 Austrian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Tax</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Legislation</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a:t>
            </a:r>
            <a:endParaRPr kumimoji="0" lang="de-AT" sz="1996"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2335684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algn="l" defTabSz="912754" rtl="0"/>
            <a:r>
              <a:rPr lang="en-US" sz="2400" dirty="0">
                <a:latin typeface="EC Square Sans Pro" panose="020B0506040000020004" pitchFamily="34" charset="0"/>
              </a:rPr>
              <a:t>Divergent or supplementary provisions to EU Law </a:t>
            </a:r>
            <a:r>
              <a:rPr lang="de-AT" sz="2400" dirty="0" smtClean="0">
                <a:latin typeface="EC Square Sans Pro" panose="020B0506040000020004" pitchFamily="34" charset="0"/>
              </a:rPr>
              <a:t>(</a:t>
            </a:r>
            <a:r>
              <a:rPr lang="de-AT" sz="2400" dirty="0">
                <a:latin typeface="EC Square Sans Pro" panose="020B0506040000020004" pitchFamily="34" charset="0"/>
              </a:rPr>
              <a:t>2)</a:t>
            </a:r>
          </a:p>
        </p:txBody>
      </p:sp>
      <p:sp>
        <p:nvSpPr>
          <p:cNvPr id="3" name="Textplatzhalter 2"/>
          <p:cNvSpPr txBox="1">
            <a:spLocks/>
          </p:cNvSpPr>
          <p:nvPr/>
        </p:nvSpPr>
        <p:spPr>
          <a:xfrm>
            <a:off x="457200" y="1301750"/>
            <a:ext cx="10744200" cy="4953000"/>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pPr lvl="0" algn="l" defTabSz="912754" rtl="0"/>
            <a:r>
              <a:rPr kumimoji="0" lang="de-AT" sz="22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 75</a:t>
            </a:r>
            <a:r>
              <a:rPr kumimoji="0" lang="de-AT" sz="2200"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a:t>
            </a:r>
            <a:r>
              <a:rPr kumimoji="0" lang="de-AT" sz="2200" b="0" i="0" u="none" strike="noStrike" kern="0" cap="none" spc="0" normalizeH="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r>
              <a:rPr lang="en-US" sz="2200" dirty="0">
                <a:solidFill>
                  <a:srgbClr val="003399"/>
                </a:solidFill>
                <a:latin typeface="EC Square Sans Pro" panose="020B0506040000020004" pitchFamily="34" charset="0"/>
                <a:cs typeface="Arial" panose="020B0604020202020204" pitchFamily="34" charset="0"/>
              </a:rPr>
              <a:t>Manufacture and use of medicated feed – Authorization / Registration according to the Animal Feed </a:t>
            </a:r>
            <a:r>
              <a:rPr lang="en-US" sz="2200" dirty="0" smtClean="0">
                <a:solidFill>
                  <a:srgbClr val="003399"/>
                </a:solidFill>
                <a:latin typeface="EC Square Sans Pro" panose="020B0506040000020004" pitchFamily="34" charset="0"/>
                <a:cs typeface="Arial" panose="020B0604020202020204" pitchFamily="34" charset="0"/>
              </a:rPr>
              <a:t>Law </a:t>
            </a:r>
          </a:p>
          <a:p>
            <a:pPr lvl="0" algn="l" defTabSz="912754" rtl="0"/>
            <a: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r>
            <a:b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br>
            <a:r>
              <a:rPr kumimoji="0" lang="de-AT" sz="1800" b="0" i="0" u="none" strike="noStrike" kern="0" cap="none" spc="0" normalizeH="0" baseline="0" noProof="0" dirty="0" smtClean="0">
                <a:ln>
                  <a:noFill/>
                </a:ln>
                <a:solidFill>
                  <a:srgbClr val="003399"/>
                </a:solidFill>
                <a:effectLst/>
                <a:uLnTx/>
                <a:uFillTx/>
                <a:latin typeface="Calibri"/>
                <a:ea typeface="+mn-ea"/>
                <a:cs typeface="+mn-cs"/>
              </a:rPr>
              <a:t>(</a:t>
            </a:r>
            <a:r>
              <a:rPr kumimoji="0" lang="de-AT" sz="18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1</a:t>
            </a:r>
            <a:r>
              <a:rPr kumimoji="0" lang="de-AT" sz="1800"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a:t>
            </a:r>
            <a:r>
              <a:rPr lang="en-US" dirty="0">
                <a:solidFill>
                  <a:srgbClr val="003399"/>
                </a:solidFill>
                <a:latin typeface="EC Square Sans Pro" panose="020B0506040000020004" pitchFamily="34" charset="0"/>
                <a:cs typeface="Arial" panose="020B0604020202020204" pitchFamily="34" charset="0"/>
              </a:rPr>
              <a:t> Manufacture, storage, transport, and marketing of </a:t>
            </a:r>
            <a:r>
              <a:rPr lang="en-US" dirty="0" smtClean="0">
                <a:solidFill>
                  <a:srgbClr val="003399"/>
                </a:solidFill>
                <a:latin typeface="EC Square Sans Pro" panose="020B0506040000020004" pitchFamily="34" charset="0"/>
                <a:cs typeface="Arial" panose="020B0604020202020204" pitchFamily="34" charset="0"/>
              </a:rPr>
              <a:t>medicated </a:t>
            </a:r>
            <a:r>
              <a:rPr lang="en-US" dirty="0">
                <a:solidFill>
                  <a:srgbClr val="003399"/>
                </a:solidFill>
                <a:latin typeface="EC Square Sans Pro" panose="020B0506040000020004" pitchFamily="34" charset="0"/>
                <a:cs typeface="Arial" panose="020B0604020202020204" pitchFamily="34" charset="0"/>
              </a:rPr>
              <a:t>feed and intermediate products = Authorization by the competent national authority (= Federal Office for Safety in Health Care</a:t>
            </a:r>
            <a:r>
              <a:rPr lang="en-US" dirty="0" smtClean="0">
                <a:solidFill>
                  <a:srgbClr val="003399"/>
                </a:solidFill>
                <a:latin typeface="EC Square Sans Pro" panose="020B0506040000020004" pitchFamily="34" charset="0"/>
                <a:cs typeface="Arial" panose="020B0604020202020204" pitchFamily="34" charset="0"/>
              </a:rPr>
              <a:t>).</a:t>
            </a:r>
            <a:endParaRPr kumimoji="0" lang="de-AT" sz="18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lvl="0" algn="l" defTabSz="912754" rtl="0">
              <a:spcAft>
                <a:spcPts val="600"/>
              </a:spcAft>
            </a:pPr>
            <a:r>
              <a:rPr kumimoji="0" lang="de-AT" sz="18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(2) </a:t>
            </a:r>
            <a:r>
              <a:rPr lang="en-US" dirty="0">
                <a:solidFill>
                  <a:srgbClr val="003399"/>
                </a:solidFill>
                <a:latin typeface="EC Square Sans Pro" panose="020B0506040000020004" pitchFamily="34" charset="0"/>
                <a:cs typeface="Arial" panose="020B0604020202020204" pitchFamily="34" charset="0"/>
              </a:rPr>
              <a:t>Only businesses that either possess an authorization according to § 13 FMG 1999, or obtain such an authorization simultaneously, or have a registration according to § 14 FMG 1999, or are simultaneously registered, may be </a:t>
            </a:r>
            <a:r>
              <a:rPr lang="en-US" dirty="0" smtClean="0">
                <a:solidFill>
                  <a:srgbClr val="003399"/>
                </a:solidFill>
                <a:latin typeface="EC Square Sans Pro" panose="020B0506040000020004" pitchFamily="34" charset="0"/>
                <a:cs typeface="Arial" panose="020B0604020202020204" pitchFamily="34" charset="0"/>
              </a:rPr>
              <a:t>authorized.</a:t>
            </a:r>
          </a:p>
          <a:p>
            <a:pPr lvl="0" algn="l" defTabSz="912754" rtl="0">
              <a:spcAft>
                <a:spcPts val="600"/>
              </a:spcAft>
            </a:pPr>
            <a:r>
              <a:rPr kumimoji="0" lang="de-AT" sz="1800"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a:t>
            </a:r>
            <a:r>
              <a:rPr kumimoji="0" lang="de-AT" sz="18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3) </a:t>
            </a:r>
            <a:r>
              <a:rPr lang="en-US" dirty="0">
                <a:solidFill>
                  <a:srgbClr val="003399"/>
                </a:solidFill>
                <a:latin typeface="EC Square Sans Pro" panose="020B0506040000020004" pitchFamily="34" charset="0"/>
                <a:cs typeface="Arial" panose="020B0604020202020204" pitchFamily="34" charset="0"/>
              </a:rPr>
              <a:t>In a </a:t>
            </a:r>
            <a:r>
              <a:rPr lang="en-US" dirty="0" smtClean="0">
                <a:solidFill>
                  <a:srgbClr val="003399"/>
                </a:solidFill>
                <a:latin typeface="EC Square Sans Pro" panose="020B0506040000020004" pitchFamily="34" charset="0"/>
                <a:cs typeface="Arial" panose="020B0604020202020204" pitchFamily="34" charset="0"/>
              </a:rPr>
              <a:t>medicated </a:t>
            </a:r>
            <a:r>
              <a:rPr lang="en-US" dirty="0">
                <a:solidFill>
                  <a:srgbClr val="003399"/>
                </a:solidFill>
                <a:latin typeface="EC Square Sans Pro" panose="020B0506040000020004" pitchFamily="34" charset="0"/>
                <a:cs typeface="Arial" panose="020B0604020202020204" pitchFamily="34" charset="0"/>
              </a:rPr>
              <a:t>feed or an intermediate product, the medicinal component may only come from a veterinary medicinal product that is suitable according to the authorization </a:t>
            </a:r>
            <a:r>
              <a:rPr lang="en-US" dirty="0" smtClean="0">
                <a:solidFill>
                  <a:srgbClr val="003399"/>
                </a:solidFill>
                <a:latin typeface="EC Square Sans Pro" panose="020B0506040000020004" pitchFamily="34" charset="0"/>
                <a:cs typeface="Arial" panose="020B0604020202020204" pitchFamily="34" charset="0"/>
              </a:rPr>
              <a:t>conditions.</a:t>
            </a:r>
          </a:p>
          <a:p>
            <a:pPr lvl="0" algn="l" defTabSz="912754" rtl="0">
              <a:spcAft>
                <a:spcPts val="600"/>
              </a:spcAft>
            </a:pPr>
            <a:r>
              <a:rPr kumimoji="0" lang="de-AT" sz="1800"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a:t>
            </a:r>
            <a:r>
              <a:rPr kumimoji="0" lang="de-AT" sz="18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4</a:t>
            </a:r>
            <a:r>
              <a:rPr kumimoji="0" lang="de-AT" sz="1800"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a:t>
            </a:r>
            <a:r>
              <a:rPr lang="en-US" dirty="0">
                <a:solidFill>
                  <a:srgbClr val="003399"/>
                </a:solidFill>
                <a:latin typeface="EC Square Sans Pro" panose="020B0506040000020004" pitchFamily="34" charset="0"/>
                <a:cs typeface="Arial" panose="020B0604020202020204" pitchFamily="34" charset="0"/>
              </a:rPr>
              <a:t> </a:t>
            </a:r>
            <a:r>
              <a:rPr lang="en-US" dirty="0" smtClean="0">
                <a:solidFill>
                  <a:srgbClr val="003399"/>
                </a:solidFill>
                <a:latin typeface="EC Square Sans Pro" panose="020B0506040000020004" pitchFamily="34" charset="0"/>
                <a:cs typeface="Arial" panose="020B0604020202020204" pitchFamily="34" charset="0"/>
              </a:rPr>
              <a:t>Medicated </a:t>
            </a:r>
            <a:r>
              <a:rPr lang="en-US" dirty="0">
                <a:solidFill>
                  <a:srgbClr val="003399"/>
                </a:solidFill>
                <a:latin typeface="EC Square Sans Pro" panose="020B0506040000020004" pitchFamily="34" charset="0"/>
                <a:cs typeface="Arial" panose="020B0604020202020204" pitchFamily="34" charset="0"/>
              </a:rPr>
              <a:t>feed may only be </a:t>
            </a:r>
            <a:r>
              <a:rPr lang="en-US" dirty="0" smtClean="0">
                <a:solidFill>
                  <a:srgbClr val="003399"/>
                </a:solidFill>
                <a:latin typeface="EC Square Sans Pro" panose="020B0506040000020004" pitchFamily="34" charset="0"/>
                <a:cs typeface="Arial" panose="020B0604020202020204" pitchFamily="34" charset="0"/>
              </a:rPr>
              <a:t>given </a:t>
            </a:r>
            <a:r>
              <a:rPr lang="en-US" dirty="0">
                <a:solidFill>
                  <a:srgbClr val="003399"/>
                </a:solidFill>
                <a:latin typeface="EC Square Sans Pro" panose="020B0506040000020004" pitchFamily="34" charset="0"/>
                <a:cs typeface="Arial" panose="020B0604020202020204" pitchFamily="34" charset="0"/>
              </a:rPr>
              <a:t>to animal owners if a corresponding veterinary prescription for </a:t>
            </a:r>
            <a:r>
              <a:rPr lang="en-US" dirty="0" smtClean="0">
                <a:solidFill>
                  <a:srgbClr val="003399"/>
                </a:solidFill>
                <a:latin typeface="EC Square Sans Pro" panose="020B0506040000020004" pitchFamily="34" charset="0"/>
                <a:cs typeface="Arial" panose="020B0604020202020204" pitchFamily="34" charset="0"/>
              </a:rPr>
              <a:t>medicated </a:t>
            </a:r>
            <a:r>
              <a:rPr lang="en-US" dirty="0">
                <a:solidFill>
                  <a:srgbClr val="003399"/>
                </a:solidFill>
                <a:latin typeface="EC Square Sans Pro" panose="020B0506040000020004" pitchFamily="34" charset="0"/>
                <a:cs typeface="Arial" panose="020B0604020202020204" pitchFamily="34" charset="0"/>
              </a:rPr>
              <a:t>feed is presented</a:t>
            </a:r>
            <a:r>
              <a:rPr kumimoji="0" lang="de-AT" sz="1800"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a:t>
            </a:r>
            <a:endParaRPr kumimoji="0" lang="de-AT" sz="18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lvl="0" algn="l" defTabSz="912754" rtl="0">
              <a:spcAft>
                <a:spcPts val="600"/>
              </a:spcAft>
            </a:pPr>
            <a:r>
              <a:rPr kumimoji="0" lang="de-AT" sz="18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(5</a:t>
            </a:r>
            <a:r>
              <a:rPr kumimoji="0" lang="de-AT" sz="1800"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r>
              <a:rPr lang="en-US" dirty="0">
                <a:solidFill>
                  <a:srgbClr val="003399"/>
                </a:solidFill>
                <a:latin typeface="EC Square Sans Pro" panose="020B0506040000020004" pitchFamily="34" charset="0"/>
                <a:cs typeface="Arial" panose="020B0604020202020204" pitchFamily="34" charset="0"/>
              </a:rPr>
              <a:t>The Federal </a:t>
            </a:r>
            <a:r>
              <a:rPr lang="en-US" dirty="0" smtClean="0">
                <a:solidFill>
                  <a:srgbClr val="003399"/>
                </a:solidFill>
                <a:latin typeface="EC Square Sans Pro" panose="020B0506040000020004" pitchFamily="34" charset="0"/>
                <a:cs typeface="Arial" panose="020B0604020202020204" pitchFamily="34" charset="0"/>
              </a:rPr>
              <a:t>Minister of Social Affairs, Health and Consumer Protection </a:t>
            </a:r>
            <a:r>
              <a:rPr lang="en-US" dirty="0">
                <a:solidFill>
                  <a:srgbClr val="003399"/>
                </a:solidFill>
                <a:latin typeface="EC Square Sans Pro" panose="020B0506040000020004" pitchFamily="34" charset="0"/>
                <a:cs typeface="Arial" panose="020B0604020202020204" pitchFamily="34" charset="0"/>
              </a:rPr>
              <a:t>may issue regulations specifying further provisions for </a:t>
            </a:r>
            <a:r>
              <a:rPr lang="en-US" dirty="0" smtClean="0">
                <a:solidFill>
                  <a:srgbClr val="003399"/>
                </a:solidFill>
                <a:latin typeface="EC Square Sans Pro" panose="020B0506040000020004" pitchFamily="34" charset="0"/>
                <a:cs typeface="Arial" panose="020B0604020202020204" pitchFamily="34" charset="0"/>
              </a:rPr>
              <a:t> animal feed companies that </a:t>
            </a:r>
            <a:r>
              <a:rPr lang="en-US" dirty="0">
                <a:solidFill>
                  <a:srgbClr val="003399"/>
                </a:solidFill>
                <a:latin typeface="EC Square Sans Pro" panose="020B0506040000020004" pitchFamily="34" charset="0"/>
                <a:cs typeface="Arial" panose="020B0604020202020204" pitchFamily="34" charset="0"/>
              </a:rPr>
              <a:t>manufacture or trade </a:t>
            </a:r>
            <a:r>
              <a:rPr lang="en-US" dirty="0" smtClean="0">
                <a:solidFill>
                  <a:srgbClr val="003399"/>
                </a:solidFill>
                <a:latin typeface="EC Square Sans Pro" panose="020B0506040000020004" pitchFamily="34" charset="0"/>
                <a:cs typeface="Arial" panose="020B0604020202020204" pitchFamily="34" charset="0"/>
              </a:rPr>
              <a:t>medicated </a:t>
            </a:r>
            <a:r>
              <a:rPr lang="en-US" dirty="0">
                <a:solidFill>
                  <a:srgbClr val="003399"/>
                </a:solidFill>
                <a:latin typeface="EC Square Sans Pro" panose="020B0506040000020004" pitchFamily="34" charset="0"/>
                <a:cs typeface="Arial" panose="020B0604020202020204" pitchFamily="34" charset="0"/>
              </a:rPr>
              <a:t>feed or intermediate products, as well as for the establishment of systems for collecting or disposing of unused or expired products</a:t>
            </a:r>
            <a:endParaRPr kumimoji="0" lang="de-AT" sz="1996"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0" marR="0" lvl="0" indent="0" algn="l" defTabSz="912754" rtl="0" eaLnBrk="1" fontAlgn="auto" latinLnBrk="0" hangingPunct="1">
              <a:lnSpc>
                <a:spcPct val="100000"/>
              </a:lnSpc>
              <a:spcBef>
                <a:spcPts val="0"/>
              </a:spcBef>
              <a:spcAft>
                <a:spcPts val="0"/>
              </a:spcAft>
              <a:buClrTx/>
              <a:buSzTx/>
              <a:buFontTx/>
              <a:buNone/>
              <a:tabLst/>
              <a:defRPr/>
            </a:pPr>
            <a:r>
              <a:rPr kumimoji="0" lang="de-AT" sz="1996"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Medicated</a:t>
            </a:r>
            <a:r>
              <a:rPr kumimoji="0" lang="de-AT" sz="1996" b="0" i="0" u="none" strike="noStrike" kern="0" cap="none" spc="0" normalizeH="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Feed Operation </a:t>
            </a:r>
            <a:r>
              <a:rPr kumimoji="0" lang="de-AT" sz="1996" b="0" i="0" u="none" strike="noStrike" kern="0" cap="none" spc="0" normalizeH="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Regulations</a:t>
            </a:r>
            <a:r>
              <a:rPr kumimoji="0" lang="de-AT" sz="1996" b="0" i="0" u="none" strike="noStrike" kern="0" cap="none" spc="0" normalizeH="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FAMBO </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a:t>
            </a:r>
            <a:r>
              <a:rPr kumimoji="0" lang="de-AT" sz="1996" b="0" i="0" u="none" strike="noStrike" kern="0" cap="none" spc="0" normalizeH="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 </a:t>
            </a:r>
            <a:r>
              <a:rPr kumimoji="0" lang="de-AT" sz="1996" b="0" i="0" u="none" strike="noStrike" kern="0" cap="none" spc="0" normalizeH="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is</a:t>
            </a:r>
            <a:r>
              <a:rPr kumimoji="0" lang="de-AT" sz="1996" b="0" i="0" u="none" strike="noStrike" kern="0" cap="none" spc="0" normalizeH="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 </a:t>
            </a:r>
            <a:r>
              <a:rPr kumimoji="0" lang="de-AT" sz="1996" b="0" i="0" u="none" strike="noStrike" kern="0" cap="none" spc="0" normalizeH="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currently</a:t>
            </a:r>
            <a:r>
              <a:rPr kumimoji="0" lang="de-AT" sz="1996" b="0" i="0" u="none" strike="noStrike" kern="0" cap="none" spc="0" normalizeH="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 </a:t>
            </a:r>
            <a:r>
              <a:rPr kumimoji="0" lang="de-AT" sz="1996" b="0" i="0" u="none" strike="noStrike" kern="0" cap="none" spc="0" normalizeH="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under</a:t>
            </a:r>
            <a:r>
              <a:rPr kumimoji="0" lang="de-AT" sz="1996" b="0" i="0" u="none" strike="noStrike" kern="0" cap="none" spc="0" normalizeH="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 </a:t>
            </a:r>
            <a:r>
              <a:rPr kumimoji="0" lang="de-AT" sz="1996" b="0" i="0" u="none" strike="noStrike" kern="0" cap="none" spc="0" normalizeH="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sym typeface="Wingdings" panose="05000000000000000000" pitchFamily="2" charset="2"/>
              </a:rPr>
              <a:t>revision</a:t>
            </a:r>
            <a: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r>
            <a:b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br>
            <a:endParaRPr kumimoji="0" lang="de-AT" sz="1996"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3748777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pPr algn="l" defTabSz="912754" rtl="0"/>
            <a:r>
              <a:rPr lang="en-US" sz="2400" dirty="0">
                <a:latin typeface="EC Square Sans Pro" panose="020B0506040000020004" pitchFamily="34" charset="0"/>
              </a:rPr>
              <a:t>Divergent or supplementary provisions to EU Law </a:t>
            </a:r>
            <a:r>
              <a:rPr lang="de-AT" sz="2400" dirty="0" smtClean="0">
                <a:latin typeface="EC Square Sans Pro" panose="020B0506040000020004" pitchFamily="34" charset="0"/>
              </a:rPr>
              <a:t>(3)</a:t>
            </a:r>
            <a:endParaRPr lang="de-AT" sz="2400" dirty="0">
              <a:latin typeface="EC Square Sans Pro" panose="020B0506040000020004" pitchFamily="34" charset="0"/>
            </a:endParaRPr>
          </a:p>
        </p:txBody>
      </p:sp>
      <p:sp>
        <p:nvSpPr>
          <p:cNvPr id="3" name="Textplatzhalter 2"/>
          <p:cNvSpPr txBox="1">
            <a:spLocks/>
          </p:cNvSpPr>
          <p:nvPr/>
        </p:nvSpPr>
        <p:spPr>
          <a:xfrm>
            <a:off x="762000" y="1454150"/>
            <a:ext cx="10744200" cy="4953000"/>
          </a:xfrm>
          <a:prstGeom prst="rect">
            <a:avLst/>
          </a:prstGeom>
        </p:spPr>
        <p:txBody>
          <a:bodyPr/>
          <a:lstStyle>
            <a:lvl1pPr marL="0">
              <a:defRPr>
                <a:latin typeface="+mn-lt"/>
                <a:ea typeface="+mn-ea"/>
                <a:cs typeface="+mn-cs"/>
              </a:defRPr>
            </a:lvl1pPr>
            <a:lvl2pPr marL="456377">
              <a:defRPr>
                <a:latin typeface="+mn-lt"/>
                <a:ea typeface="+mn-ea"/>
                <a:cs typeface="+mn-cs"/>
              </a:defRPr>
            </a:lvl2pPr>
            <a:lvl3pPr marL="912754">
              <a:defRPr>
                <a:latin typeface="+mn-lt"/>
                <a:ea typeface="+mn-ea"/>
                <a:cs typeface="+mn-cs"/>
              </a:defRPr>
            </a:lvl3pPr>
            <a:lvl4pPr marL="1369131">
              <a:defRPr>
                <a:latin typeface="+mn-lt"/>
                <a:ea typeface="+mn-ea"/>
                <a:cs typeface="+mn-cs"/>
              </a:defRPr>
            </a:lvl4pPr>
            <a:lvl5pPr marL="1825508">
              <a:defRPr>
                <a:latin typeface="+mn-lt"/>
                <a:ea typeface="+mn-ea"/>
                <a:cs typeface="+mn-cs"/>
              </a:defRPr>
            </a:lvl5pPr>
            <a:lvl6pPr marL="2281885">
              <a:defRPr>
                <a:latin typeface="+mn-lt"/>
                <a:ea typeface="+mn-ea"/>
                <a:cs typeface="+mn-cs"/>
              </a:defRPr>
            </a:lvl6pPr>
            <a:lvl7pPr marL="2738262">
              <a:defRPr>
                <a:latin typeface="+mn-lt"/>
                <a:ea typeface="+mn-ea"/>
                <a:cs typeface="+mn-cs"/>
              </a:defRPr>
            </a:lvl7pPr>
            <a:lvl8pPr marL="3194639">
              <a:defRPr>
                <a:latin typeface="+mn-lt"/>
                <a:ea typeface="+mn-ea"/>
                <a:cs typeface="+mn-cs"/>
              </a:defRPr>
            </a:lvl8pPr>
            <a:lvl9pPr marL="3651016">
              <a:defRPr>
                <a:latin typeface="+mn-lt"/>
                <a:ea typeface="+mn-ea"/>
                <a:cs typeface="+mn-cs"/>
              </a:defRPr>
            </a:lvl9pPr>
          </a:lstStyle>
          <a:p>
            <a:pPr lvl="0" algn="l" defTabSz="912754" rtl="0"/>
            <a:r>
              <a:rPr kumimoji="0" lang="de-AT" sz="2200"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 76.	</a:t>
            </a:r>
            <a:r>
              <a:rPr lang="en-US" sz="2200" dirty="0">
                <a:solidFill>
                  <a:srgbClr val="003399"/>
                </a:solidFill>
                <a:latin typeface="EC Square Sans Pro" panose="020B0506040000020004" pitchFamily="34" charset="0"/>
                <a:cs typeface="Arial" panose="020B0604020202020204" pitchFamily="34" charset="0"/>
              </a:rPr>
              <a:t>Farm Mixer – Continuation of the current </a:t>
            </a:r>
            <a:r>
              <a:rPr lang="en-US" sz="2200" dirty="0" smtClean="0">
                <a:solidFill>
                  <a:srgbClr val="003399"/>
                </a:solidFill>
                <a:latin typeface="EC Square Sans Pro" panose="020B0506040000020004" pitchFamily="34" charset="0"/>
                <a:cs typeface="Arial" panose="020B0604020202020204" pitchFamily="34" charset="0"/>
              </a:rPr>
              <a:t>Regulation</a:t>
            </a:r>
          </a:p>
          <a:p>
            <a:pPr lvl="0" algn="l" defTabSz="912754" rtl="0"/>
            <a: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t/>
            </a:r>
            <a:br>
              <a:rPr kumimoji="0" lang="de-AT" sz="1996" b="0" i="0" u="none" strike="noStrike" kern="0" cap="none" spc="0" normalizeH="0" baseline="0" noProof="0" dirty="0" smtClean="0">
                <a:ln>
                  <a:noFill/>
                </a:ln>
                <a:solidFill>
                  <a:srgbClr val="000000"/>
                </a:solidFill>
                <a:effectLst/>
                <a:uLnTx/>
                <a:uFillTx/>
                <a:latin typeface="EC Square Sans Pro" panose="020B0506040000020004" pitchFamily="34" charset="0"/>
                <a:ea typeface="+mn-ea"/>
                <a:cs typeface="Arial" panose="020B0604020202020204" pitchFamily="34" charset="0"/>
              </a:rPr>
            </a:b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the</a:t>
            </a:r>
            <a:r>
              <a:rPr kumimoji="0" lang="de-AT" sz="1996" b="0" i="0" u="none" strike="noStrike" kern="0" cap="none" spc="0" normalizeH="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Regulations</a:t>
            </a:r>
            <a:r>
              <a:rPr kumimoji="0" lang="de-AT" sz="1996" b="0" i="0" u="none" strike="noStrike" kern="0" cap="none" spc="0" normalizeH="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in </a:t>
            </a:r>
            <a:r>
              <a:rPr kumimoji="0" lang="de-AT" sz="1996" b="0" i="0" u="none" strike="noStrike" kern="0" cap="none" spc="0" normalizeH="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effect</a:t>
            </a:r>
            <a:r>
              <a:rPr kumimoji="0" lang="de-AT" sz="1996" b="0" i="0" u="none" strike="noStrike" kern="0" cap="none" spc="0" normalizeH="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so </a:t>
            </a:r>
            <a:r>
              <a:rPr kumimoji="0" lang="de-AT" sz="1996" b="0" i="0" u="none" strike="noStrike" kern="0" cap="none" spc="0" normalizeH="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far</a:t>
            </a:r>
            <a:r>
              <a:rPr kumimoji="0" lang="de-AT" sz="1996" b="0" i="0" u="none" strike="noStrike" kern="0" cap="none" spc="0" normalizeH="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from</a:t>
            </a:r>
            <a:r>
              <a:rPr kumimoji="0" lang="de-AT" sz="1996" b="0" i="0" u="none" strike="noStrike" kern="0" cap="none" spc="0" normalizeH="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TAKG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and</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AMG)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would</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be</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continued</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in TAMG!</a:t>
            </a:r>
          </a:p>
          <a:p>
            <a:pPr marL="0" marR="0" lvl="0" indent="0" algn="l" defTabSz="912754" rtl="0" eaLnBrk="1" fontAlgn="auto" latinLnBrk="0" hangingPunct="1">
              <a:lnSpc>
                <a:spcPct val="100000"/>
              </a:lnSpc>
              <a:spcBef>
                <a:spcPts val="0"/>
              </a:spcBef>
              <a:spcAft>
                <a:spcPts val="0"/>
              </a:spcAft>
              <a:buClrTx/>
              <a:buSzTx/>
              <a:buFontTx/>
              <a:buNone/>
              <a:tabLst/>
              <a:defRPr/>
            </a:pPr>
            <a:endParaRPr kumimoji="0" lang="de-AT" sz="1996"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457200" marR="0" lvl="0" indent="-457200" algn="l" defTabSz="912754" rtl="0" eaLnBrk="1" fontAlgn="auto" latinLnBrk="0" hangingPunct="1">
              <a:lnSpc>
                <a:spcPct val="100000"/>
              </a:lnSpc>
              <a:spcBef>
                <a:spcPts val="0"/>
              </a:spcBef>
              <a:spcAft>
                <a:spcPts val="0"/>
              </a:spcAft>
              <a:buClrTx/>
              <a:buSzTx/>
              <a:buFontTx/>
              <a:buAutoNum type="arabicParenBoth"/>
              <a:tabLst/>
              <a:defRPr/>
            </a:pPr>
            <a:r>
              <a:rPr lang="en-US" sz="1996" dirty="0">
                <a:solidFill>
                  <a:srgbClr val="003399"/>
                </a:solidFill>
                <a:latin typeface="EC Square Sans Pro" panose="020B0506040000020004" pitchFamily="34" charset="0"/>
                <a:cs typeface="Arial" panose="020B0604020202020204" pitchFamily="34" charset="0"/>
              </a:rPr>
              <a:t>In deviation from § 75, </a:t>
            </a:r>
            <a:r>
              <a:rPr lang="en-US" sz="1996" dirty="0" smtClean="0">
                <a:solidFill>
                  <a:srgbClr val="003399"/>
                </a:solidFill>
                <a:latin typeface="EC Square Sans Pro" panose="020B0506040000020004" pitchFamily="34" charset="0"/>
                <a:cs typeface="Arial" panose="020B0604020202020204" pitchFamily="34" charset="0"/>
              </a:rPr>
              <a:t>medicated </a:t>
            </a:r>
            <a:r>
              <a:rPr lang="en-US" sz="1996" dirty="0">
                <a:solidFill>
                  <a:srgbClr val="003399"/>
                </a:solidFill>
                <a:latin typeface="EC Square Sans Pro" panose="020B0506040000020004" pitchFamily="34" charset="0"/>
                <a:cs typeface="Arial" panose="020B0604020202020204" pitchFamily="34" charset="0"/>
              </a:rPr>
              <a:t>feed may be manufactured in agricultural enterprises for use in their own animal production under the guidance of a veterinarian within the framework of an animal health service according to § 64 paragraph 2, using approved veterinary medicinal products or intermediate products</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
            </a:r>
            <a:br>
              <a:rPr kumimoji="0" lang="de-AT" sz="1996"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br>
            <a:r>
              <a:rPr lang="en-US" sz="1996" dirty="0">
                <a:solidFill>
                  <a:srgbClr val="003399"/>
                </a:solidFill>
                <a:latin typeface="EC Square Sans Pro" panose="020B0506040000020004" pitchFamily="34" charset="0"/>
                <a:cs typeface="Arial" panose="020B0604020202020204" pitchFamily="34" charset="0"/>
              </a:rPr>
              <a:t>The amount produced in this way may not exceed the requirement for a one-time treatment for the animals to be treated by the veterinarian. If the </a:t>
            </a:r>
            <a:r>
              <a:rPr lang="en-US" sz="1996" dirty="0" smtClean="0">
                <a:solidFill>
                  <a:srgbClr val="003399"/>
                </a:solidFill>
                <a:latin typeface="EC Square Sans Pro" panose="020B0506040000020004" pitchFamily="34" charset="0"/>
                <a:cs typeface="Arial" panose="020B0604020202020204" pitchFamily="34" charset="0"/>
              </a:rPr>
              <a:t>medicated </a:t>
            </a:r>
            <a:r>
              <a:rPr lang="en-US" sz="1996" dirty="0">
                <a:solidFill>
                  <a:srgbClr val="003399"/>
                </a:solidFill>
                <a:latin typeface="EC Square Sans Pro" panose="020B0506040000020004" pitchFamily="34" charset="0"/>
                <a:cs typeface="Arial" panose="020B0604020202020204" pitchFamily="34" charset="0"/>
              </a:rPr>
              <a:t>feed is produced by a farm mixer, they must </a:t>
            </a:r>
            <a:r>
              <a:rPr lang="en-US" sz="1996" dirty="0" smtClean="0">
                <a:solidFill>
                  <a:srgbClr val="003399"/>
                </a:solidFill>
                <a:latin typeface="EC Square Sans Pro" panose="020B0506040000020004" pitchFamily="34" charset="0"/>
                <a:cs typeface="Arial" panose="020B0604020202020204" pitchFamily="34" charset="0"/>
              </a:rPr>
              <a:t>hold </a:t>
            </a:r>
            <a:r>
              <a:rPr lang="en-US" sz="1996" dirty="0">
                <a:solidFill>
                  <a:srgbClr val="003399"/>
                </a:solidFill>
                <a:latin typeface="EC Square Sans Pro" panose="020B0506040000020004" pitchFamily="34" charset="0"/>
                <a:cs typeface="Arial" panose="020B0604020202020204" pitchFamily="34" charset="0"/>
              </a:rPr>
              <a:t>a veterinary </a:t>
            </a:r>
            <a:r>
              <a:rPr lang="en-US" sz="1996" dirty="0" smtClean="0">
                <a:solidFill>
                  <a:srgbClr val="003399"/>
                </a:solidFill>
                <a:latin typeface="EC Square Sans Pro" panose="020B0506040000020004" pitchFamily="34" charset="0"/>
                <a:cs typeface="Arial" panose="020B0604020202020204" pitchFamily="34" charset="0"/>
              </a:rPr>
              <a:t>prescription.</a:t>
            </a:r>
          </a:p>
          <a:p>
            <a:pPr marR="0" lvl="0" algn="l" defTabSz="912754" rtl="0" eaLnBrk="1" fontAlgn="auto" latinLnBrk="0" hangingPunct="1">
              <a:lnSpc>
                <a:spcPct val="100000"/>
              </a:lnSpc>
              <a:spcBef>
                <a:spcPts val="0"/>
              </a:spcBef>
              <a:spcAft>
                <a:spcPts val="0"/>
              </a:spcAft>
              <a:buClrTx/>
              <a:buSzTx/>
              <a:tabLst/>
              <a:defRPr/>
            </a:pPr>
            <a:endPar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endParaRPr>
          </a:p>
          <a:p>
            <a:pPr marL="342900" marR="0" lvl="0" indent="-342900" algn="l" defTabSz="9127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Reporting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the</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activity</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to</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the</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relevant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federal</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authority</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p>
          <a:p>
            <a:pPr marL="342900" marR="0" lvl="0" indent="-342900" algn="l" defTabSz="9127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AT" sz="1996" dirty="0" smtClean="0">
                <a:solidFill>
                  <a:srgbClr val="003399"/>
                </a:solidFill>
                <a:latin typeface="EC Square Sans Pro" panose="020B0506040000020004" pitchFamily="34" charset="0"/>
                <a:cs typeface="Arial" panose="020B0604020202020204" pitchFamily="34" charset="0"/>
              </a:rPr>
              <a:t>Compliance </a:t>
            </a:r>
            <a:r>
              <a:rPr lang="de-AT" sz="1996" dirty="0" err="1" smtClean="0">
                <a:solidFill>
                  <a:srgbClr val="003399"/>
                </a:solidFill>
                <a:latin typeface="EC Square Sans Pro" panose="020B0506040000020004" pitchFamily="34" charset="0"/>
                <a:cs typeface="Arial" panose="020B0604020202020204" pitchFamily="34" charset="0"/>
              </a:rPr>
              <a:t>with</a:t>
            </a:r>
            <a:r>
              <a:rPr lang="de-AT" sz="1996" dirty="0" smtClean="0">
                <a:solidFill>
                  <a:srgbClr val="003399"/>
                </a:solidFill>
                <a:latin typeface="EC Square Sans Pro" panose="020B0506040000020004" pitchFamily="34" charset="0"/>
                <a:cs typeface="Arial" panose="020B0604020202020204" pitchFamily="34" charset="0"/>
              </a:rPr>
              <a:t> </a:t>
            </a:r>
            <a:r>
              <a:rPr lang="de-AT" sz="1996" dirty="0" err="1" smtClean="0">
                <a:solidFill>
                  <a:srgbClr val="003399"/>
                </a:solidFill>
                <a:latin typeface="EC Square Sans Pro" panose="020B0506040000020004" pitchFamily="34" charset="0"/>
                <a:cs typeface="Arial" panose="020B0604020202020204" pitchFamily="34" charset="0"/>
              </a:rPr>
              <a:t>the</a:t>
            </a:r>
            <a:r>
              <a:rPr lang="de-AT" sz="1996" dirty="0" smtClean="0">
                <a:solidFill>
                  <a:srgbClr val="003399"/>
                </a:solidFill>
                <a:latin typeface="EC Square Sans Pro" panose="020B0506040000020004" pitchFamily="34" charset="0"/>
                <a:cs typeface="Arial" panose="020B0604020202020204" pitchFamily="34" charset="0"/>
              </a:rPr>
              <a:t> </a:t>
            </a:r>
            <a:r>
              <a:rPr lang="de-AT" sz="1996" dirty="0" err="1" smtClean="0">
                <a:solidFill>
                  <a:srgbClr val="003399"/>
                </a:solidFill>
                <a:latin typeface="EC Square Sans Pro" panose="020B0506040000020004" pitchFamily="34" charset="0"/>
                <a:cs typeface="Arial" panose="020B0604020202020204" pitchFamily="34" charset="0"/>
              </a:rPr>
              <a:t>requirements</a:t>
            </a:r>
            <a:r>
              <a:rPr lang="de-AT" sz="1996" dirty="0" smtClean="0">
                <a:solidFill>
                  <a:srgbClr val="003399"/>
                </a:solidFill>
                <a:latin typeface="EC Square Sans Pro" panose="020B0506040000020004" pitchFamily="34" charset="0"/>
                <a:cs typeface="Arial" panose="020B0604020202020204" pitchFamily="34" charset="0"/>
              </a:rPr>
              <a:t> </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Einhaltung der Anforderungen</a:t>
            </a:r>
          </a:p>
          <a:p>
            <a:pPr marL="342900" marR="0" lvl="0" indent="-342900" algn="l" defTabSz="9127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Qualification</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of</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the</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Mixing Technology.</a:t>
            </a:r>
          </a:p>
          <a:p>
            <a:pPr marL="342900" marR="0" lvl="0" indent="-342900" algn="l" defTabSz="9127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Internal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controls</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regarding</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baseline="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uniformity</a:t>
            </a:r>
            <a:r>
              <a:rPr kumimoji="0" lang="de-AT" sz="1996" b="0" i="0" u="none" strike="noStrike" kern="0" cap="none" spc="0" normalizeH="0" baseline="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a:t>
            </a:r>
            <a:r>
              <a:rPr kumimoji="0" lang="de-AT" sz="1996" b="0" i="0" u="none" strike="noStrike" kern="0" cap="none" spc="0" normalizeH="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stability</a:t>
            </a:r>
            <a:r>
              <a:rPr kumimoji="0" lang="de-AT" sz="1996" b="0" i="0" u="none" strike="noStrike" kern="0" cap="none" spc="0" normalizeH="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and</a:t>
            </a:r>
            <a:r>
              <a:rPr kumimoji="0" lang="de-AT" sz="1996" b="0" i="0" u="none" strike="noStrike" kern="0" cap="none" spc="0" normalizeH="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r>
              <a:rPr kumimoji="0" lang="de-AT" sz="1996" b="0" i="0" u="none" strike="noStrike" kern="0" cap="none" spc="0" normalizeH="0" noProof="0" dirty="0" err="1" smtClean="0">
                <a:ln>
                  <a:noFill/>
                </a:ln>
                <a:solidFill>
                  <a:srgbClr val="003399"/>
                </a:solidFill>
                <a:effectLst/>
                <a:uLnTx/>
                <a:uFillTx/>
                <a:latin typeface="EC Square Sans Pro" panose="020B0506040000020004" pitchFamily="34" charset="0"/>
                <a:ea typeface="+mn-ea"/>
                <a:cs typeface="Arial" panose="020B0604020202020204" pitchFamily="34" charset="0"/>
              </a:rPr>
              <a:t>durability</a:t>
            </a:r>
            <a:r>
              <a:rPr kumimoji="0" lang="de-AT" sz="1996" b="0" i="0" u="none" strike="noStrike" kern="0" cap="none" spc="0" normalizeH="0" noProof="0" dirty="0" smtClean="0">
                <a:ln>
                  <a:noFill/>
                </a:ln>
                <a:solidFill>
                  <a:srgbClr val="003399"/>
                </a:solidFill>
                <a:effectLst/>
                <a:uLnTx/>
                <a:uFillTx/>
                <a:latin typeface="EC Square Sans Pro" panose="020B0506040000020004" pitchFamily="34" charset="0"/>
                <a:ea typeface="+mn-ea"/>
                <a:cs typeface="Arial" panose="020B0604020202020204" pitchFamily="34" charset="0"/>
              </a:rPr>
              <a:t>. </a:t>
            </a:r>
            <a:endParaRPr kumimoji="0" lang="de-AT" sz="1996" b="0"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endParaRPr>
          </a:p>
        </p:txBody>
      </p:sp>
    </p:spTree>
    <p:extLst>
      <p:ext uri="{BB962C8B-B14F-4D97-AF65-F5344CB8AC3E}">
        <p14:creationId xmlns:p14="http://schemas.microsoft.com/office/powerpoint/2010/main" val="366546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
        <p:nvSpPr>
          <p:cNvPr id="3" name="Marcador de texto 34">
            <a:extLst>
              <a:ext uri="{FF2B5EF4-FFF2-40B4-BE49-F238E27FC236}">
                <a16:creationId xmlns:a16="http://schemas.microsoft.com/office/drawing/2014/main" id="{38B29F46-E2F0-48DC-A2AE-96E9A5C3D915}"/>
              </a:ext>
            </a:extLst>
          </p:cNvPr>
          <p:cNvSpPr txBox="1">
            <a:spLocks/>
          </p:cNvSpPr>
          <p:nvPr/>
        </p:nvSpPr>
        <p:spPr>
          <a:xfrm>
            <a:off x="3810000" y="2139950"/>
            <a:ext cx="3487738" cy="781050"/>
          </a:xfrm>
          <a:prstGeom prst="rect">
            <a:avLst/>
          </a:prstGeom>
        </p:spPr>
        <p:txBody>
          <a:bodyPr/>
          <a:lstStyle>
            <a:defPPr>
              <a:defRPr kern="0"/>
            </a:defPPr>
          </a:lstStyle>
          <a:p>
            <a:r>
              <a:rPr lang="en-GB" sz="4000" b="1" dirty="0">
                <a:solidFill>
                  <a:srgbClr val="003399"/>
                </a:solidFill>
              </a:rPr>
              <a:t>Thank you</a:t>
            </a:r>
            <a:endParaRPr lang="en-GB" sz="2800" b="1" dirty="0"/>
          </a:p>
        </p:txBody>
      </p:sp>
    </p:spTree>
    <p:extLst>
      <p:ext uri="{BB962C8B-B14F-4D97-AF65-F5344CB8AC3E}">
        <p14:creationId xmlns:p14="http://schemas.microsoft.com/office/powerpoint/2010/main" val="9841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092267" y="1073150"/>
            <a:ext cx="6082800" cy="3200400"/>
          </a:xfrm>
          <a:prstGeom prst="rect">
            <a:avLst/>
          </a:prstGeom>
        </p:spPr>
        <p:txBody>
          <a:bodyPr lIns="91440" tIns="45720" rIns="91440" bIns="45720" anchor="t"/>
          <a:lstStyle/>
          <a:p>
            <a:pPr algn="l"/>
            <a:r>
              <a:rPr lang="en-US" sz="3200" b="1" dirty="0">
                <a:solidFill>
                  <a:srgbClr val="003399"/>
                </a:solidFill>
                <a:latin typeface="EC Square Sans Pro"/>
              </a:rPr>
              <a:t>Important elements of the new EU Medicated Feed Regulations</a:t>
            </a:r>
          </a:p>
          <a:p>
            <a:pPr algn="l"/>
            <a:endParaRPr lang="en-US" sz="3200" b="1" dirty="0">
              <a:solidFill>
                <a:srgbClr val="003399"/>
              </a:solidFill>
              <a:latin typeface="EC Square Sans Pro"/>
            </a:endParaRPr>
          </a:p>
          <a:p>
            <a:pPr algn="l"/>
            <a:r>
              <a:rPr lang="en-US" sz="1600" i="1" dirty="0">
                <a:solidFill>
                  <a:srgbClr val="003399"/>
                </a:solidFill>
                <a:latin typeface="EC Square Sans Pro"/>
              </a:rPr>
              <a:t>Lecture 3</a:t>
            </a:r>
            <a:endParaRPr lang="es-ES" sz="2000" i="1" dirty="0">
              <a:solidFill>
                <a:srgbClr val="003399"/>
              </a:solidFill>
              <a:latin typeface="EC Square Sans Pro"/>
            </a:endParaRP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es-ES" dirty="0">
                <a:latin typeface="EC Square Sans Pro" panose="020B0506040000020004" pitchFamily="34" charset="0"/>
              </a:rPr>
              <a:t>AUSTRIA, 27 FEBRUARY 2025</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en-US" sz="2400" b="0" i="0" u="none" strike="noStrike" kern="0" cap="none" spc="0" normalizeH="0" baseline="0" noProof="0" dirty="0">
                <a:ln>
                  <a:noFill/>
                </a:ln>
                <a:effectLst/>
                <a:uLnTx/>
                <a:uFillTx/>
                <a:latin typeface="EC Square Sans Pro" panose="020B0506040000020004" pitchFamily="34" charset="0"/>
              </a:rPr>
              <a:t>EU legal framework on veterinary medicinal products/medicated feed</a:t>
            </a:r>
            <a:endParaRPr kumimoji="0" lang="en-GB" sz="1800" b="1" i="0" u="none" strike="noStrike" kern="0" cap="none" spc="0" normalizeH="0" baseline="0" noProof="0" dirty="0">
              <a:ln>
                <a:noFill/>
              </a:ln>
              <a:effectLst/>
              <a:uLnTx/>
              <a:uFillTx/>
            </a:endParaRPr>
          </a:p>
          <a:p>
            <a:endParaRPr lang="es-ES" dirty="0"/>
          </a:p>
        </p:txBody>
      </p:sp>
      <p:sp>
        <p:nvSpPr>
          <p:cNvPr id="5" name="Rectángulo 2">
            <a:extLst>
              <a:ext uri="{FF2B5EF4-FFF2-40B4-BE49-F238E27FC236}">
                <a16:creationId xmlns:a16="http://schemas.microsoft.com/office/drawing/2014/main" id="{1773ED4B-94AE-4043-B465-D839C22AE128}"/>
              </a:ext>
            </a:extLst>
          </p:cNvPr>
          <p:cNvSpPr/>
          <p:nvPr/>
        </p:nvSpPr>
        <p:spPr>
          <a:xfrm>
            <a:off x="228600" y="1874293"/>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2019/6 on Veterinary Medicinal Products</a:t>
            </a:r>
            <a:r>
              <a:rPr kumimoji="0" lang="en-US" sz="1800" b="1" i="0" u="none" strike="noStrike" kern="0" cap="none" spc="0" normalizeH="0" baseline="0" noProof="0" dirty="0">
                <a:ln>
                  <a:noFill/>
                </a:ln>
                <a:solidFill>
                  <a:srgbClr val="FFFFFF"/>
                </a:solidFill>
                <a:effectLst/>
                <a:uLnTx/>
                <a:uFillTx/>
                <a:latin typeface="Calibri"/>
                <a:ea typeface="+mn-ea"/>
                <a:cs typeface="+mn-cs"/>
              </a:rPr>
              <a:t/>
            </a:r>
            <a:br>
              <a:rPr kumimoji="0" lang="en-US" sz="1800" b="1" i="0" u="none" strike="noStrike" kern="0" cap="none" spc="0" normalizeH="0" baseline="0" noProof="0" dirty="0">
                <a:ln>
                  <a:noFill/>
                </a:ln>
                <a:solidFill>
                  <a:srgbClr val="FFFFFF"/>
                </a:solidFill>
                <a:effectLst/>
                <a:uLnTx/>
                <a:uFillTx/>
                <a:latin typeface="Calibri"/>
                <a:ea typeface="+mn-ea"/>
                <a:cs typeface="+mn-cs"/>
              </a:rPr>
            </a:br>
            <a:r>
              <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AE1452DA-6B90-407A-9D93-E75B265E7734}"/>
              </a:ext>
            </a:extLst>
          </p:cNvPr>
          <p:cNvSpPr/>
          <p:nvPr/>
        </p:nvSpPr>
        <p:spPr>
          <a:xfrm>
            <a:off x="6324602" y="1840538"/>
            <a:ext cx="5105398" cy="31558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2019/4 on Medicated Feed</a:t>
            </a:r>
            <a:endParaRPr kumimoji="0" lang="en-GB"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161377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1862196" y="1481083"/>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FFFF"/>
                </a:solidFill>
                <a:effectLst/>
                <a:uLnTx/>
                <a:uFillTx/>
                <a:latin typeface="EC Square Sans Pro" panose="020B0506040000020004" pitchFamily="34" charset="0"/>
                <a:ea typeface="+mn-ea"/>
                <a:cs typeface="+mn-cs"/>
              </a:rPr>
              <a:t>MEDICATION VIA FEED OR WATER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rgbClr val="003399"/>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Common rules – Veterinary prescription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graphicFrame>
        <p:nvGraphicFramePr>
          <p:cNvPr id="10" name="Diagram 1">
            <a:extLst>
              <a:ext uri="{FF2B5EF4-FFF2-40B4-BE49-F238E27FC236}">
                <a16:creationId xmlns:a16="http://schemas.microsoft.com/office/drawing/2014/main" id="{1C8ADAF5-76AF-4855-936C-9D2CB57C2C3C}"/>
              </a:ext>
            </a:extLst>
          </p:cNvPr>
          <p:cNvGraphicFramePr/>
          <p:nvPr/>
        </p:nvGraphicFramePr>
        <p:xfrm>
          <a:off x="457200" y="2070102"/>
          <a:ext cx="8865834" cy="50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6">
            <a:extLst>
              <a:ext uri="{FF2B5EF4-FFF2-40B4-BE49-F238E27FC236}">
                <a16:creationId xmlns:a16="http://schemas.microsoft.com/office/drawing/2014/main" id="{B73D9778-7D4D-42F1-A717-530B7630B63D}"/>
              </a:ext>
            </a:extLst>
          </p:cNvPr>
          <p:cNvSpPr txBox="1"/>
          <p:nvPr/>
        </p:nvSpPr>
        <p:spPr>
          <a:xfrm>
            <a:off x="9719712" y="2825750"/>
            <a:ext cx="209128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rPr>
              <a:t>Reg. (EU) 2019/4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rPr>
              <a:t>(MF)</a:t>
            </a:r>
            <a:endParaRPr kumimoji="0" lang="en-GB"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endParaRPr>
          </a:p>
        </p:txBody>
      </p:sp>
      <p:sp>
        <p:nvSpPr>
          <p:cNvPr id="13" name="TextBox 7">
            <a:extLst>
              <a:ext uri="{FF2B5EF4-FFF2-40B4-BE49-F238E27FC236}">
                <a16:creationId xmlns:a16="http://schemas.microsoft.com/office/drawing/2014/main" id="{F5E625B6-FDB7-4FBA-9B49-2A3AD88D31E7}"/>
              </a:ext>
            </a:extLst>
          </p:cNvPr>
          <p:cNvSpPr txBox="1"/>
          <p:nvPr/>
        </p:nvSpPr>
        <p:spPr>
          <a:xfrm>
            <a:off x="9719712" y="4985860"/>
            <a:ext cx="1964869" cy="14773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Reg. (EU) 2019/6 (VMP)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&amp; </a:t>
            </a:r>
            <a:r>
              <a:rPr lang="en-US" b="1" dirty="0">
                <a:solidFill>
                  <a:srgbClr val="3163B5"/>
                </a:solidFill>
                <a:latin typeface="EC Square Sans Pro" panose="020B0506040000020004" pitchFamily="34" charset="0"/>
                <a:ea typeface="Verdana" panose="020B0604030504040204" pitchFamily="34" charset="0"/>
              </a:rPr>
              <a:t>Commission Delegated Reg. (EU) 2024/1159</a:t>
            </a:r>
          </a:p>
        </p:txBody>
      </p:sp>
      <p:cxnSp>
        <p:nvCxnSpPr>
          <p:cNvPr id="18" name="Straight Arrow Connector 9">
            <a:extLst>
              <a:ext uri="{FF2B5EF4-FFF2-40B4-BE49-F238E27FC236}">
                <a16:creationId xmlns:a16="http://schemas.microsoft.com/office/drawing/2014/main" id="{4F9941DE-5BFA-429C-B3E8-C441D6B78539}"/>
              </a:ext>
            </a:extLst>
          </p:cNvPr>
          <p:cNvCxnSpPr>
            <a:cxnSpLocks/>
          </p:cNvCxnSpPr>
          <p:nvPr/>
        </p:nvCxnSpPr>
        <p:spPr>
          <a:xfrm flipH="1">
            <a:off x="8470437" y="3130550"/>
            <a:ext cx="109687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Right Brace 8">
            <a:extLst>
              <a:ext uri="{FF2B5EF4-FFF2-40B4-BE49-F238E27FC236}">
                <a16:creationId xmlns:a16="http://schemas.microsoft.com/office/drawing/2014/main" id="{14ABDDA7-ACBB-43BB-A225-9C6DF0A8A8C4}"/>
              </a:ext>
            </a:extLst>
          </p:cNvPr>
          <p:cNvSpPr/>
          <p:nvPr/>
        </p:nvSpPr>
        <p:spPr>
          <a:xfrm>
            <a:off x="9409855" y="4578350"/>
            <a:ext cx="157458" cy="2292349"/>
          </a:xfrm>
          <a:prstGeom prst="rightBrace">
            <a:avLst>
              <a:gd name="adj1" fmla="val 35730"/>
              <a:gd name="adj2" fmla="val 48266"/>
            </a:avLst>
          </a:prstGeom>
          <a:ln w="19050" cmpd="sng">
            <a:solidFill>
              <a:srgbClr val="2C747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3943193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p:txBody>
          <a:bodyPr/>
          <a:lstStyle/>
          <a:p>
            <a:r>
              <a:rPr lang="en-GB" sz="2400" dirty="0">
                <a:latin typeface="EC Square Sans Pro" panose="020B0506040000020004" pitchFamily="34" charset="0"/>
              </a:rPr>
              <a:t>Use of Antimicrobial Veterinary Medicinal Products</a:t>
            </a:r>
          </a:p>
          <a:p>
            <a:endParaRPr lang="en-GB" dirty="0"/>
          </a:p>
        </p:txBody>
      </p:sp>
      <p:sp>
        <p:nvSpPr>
          <p:cNvPr id="3" name="34 CuadroTexto">
            <a:extLst>
              <a:ext uri="{FF2B5EF4-FFF2-40B4-BE49-F238E27FC236}">
                <a16:creationId xmlns:a16="http://schemas.microsoft.com/office/drawing/2014/main" id="{D094982D-B49F-4AFD-9FD7-CD8791AF6990}"/>
              </a:ext>
            </a:extLst>
          </p:cNvPr>
          <p:cNvSpPr txBox="1"/>
          <p:nvPr/>
        </p:nvSpPr>
        <p:spPr>
          <a:xfrm>
            <a:off x="5651674" y="3591437"/>
            <a:ext cx="2255508" cy="78483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1" i="0" u="none" strike="noStrike" kern="1200" cap="none" spc="0" normalizeH="0" baseline="0" noProof="0" dirty="0">
              <a:ln>
                <a:noFill/>
              </a:ln>
              <a:solidFill>
                <a:prstClr val="white"/>
              </a:solidFill>
              <a:effectLst/>
              <a:uLnTx/>
              <a:uFillTx/>
              <a:latin typeface="Montserrat" pitchFamily="2" charset="77"/>
              <a:ea typeface="Steelfish" charset="0"/>
              <a:cs typeface="Steelfish"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Steelfish" charset="0"/>
                <a:cs typeface="Steelfish" charset="0"/>
              </a:rPr>
              <a:t>Ban Systematic  Prophylaxis </a:t>
            </a:r>
          </a:p>
        </p:txBody>
      </p:sp>
      <p:sp>
        <p:nvSpPr>
          <p:cNvPr id="8" name="CuadroTexto 7">
            <a:extLst>
              <a:ext uri="{FF2B5EF4-FFF2-40B4-BE49-F238E27FC236}">
                <a16:creationId xmlns:a16="http://schemas.microsoft.com/office/drawing/2014/main" id="{9810DA9E-2D93-44F5-9402-78086515EB11}"/>
              </a:ext>
            </a:extLst>
          </p:cNvPr>
          <p:cNvSpPr txBox="1"/>
          <p:nvPr/>
        </p:nvSpPr>
        <p:spPr>
          <a:xfrm>
            <a:off x="4717996" y="1398873"/>
            <a:ext cx="7016803" cy="461665"/>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Principles for the use of medicated feed</a:t>
            </a:r>
          </a:p>
        </p:txBody>
      </p:sp>
      <p:sp>
        <p:nvSpPr>
          <p:cNvPr id="10" name="Rectángulo redondeado 13">
            <a:extLst>
              <a:ext uri="{FF2B5EF4-FFF2-40B4-BE49-F238E27FC236}">
                <a16:creationId xmlns:a16="http://schemas.microsoft.com/office/drawing/2014/main" id="{314D8D52-E54A-465C-954A-EA031B7F43AE}"/>
              </a:ext>
            </a:extLst>
          </p:cNvPr>
          <p:cNvSpPr/>
          <p:nvPr/>
        </p:nvSpPr>
        <p:spPr>
          <a:xfrm>
            <a:off x="0" y="1388277"/>
            <a:ext cx="4717997" cy="4856293"/>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rPr>
              <a:t>EU legislative framework:  Regulation (EU) 2019/4 on MEDICATED FEED (MF)</a:t>
            </a:r>
          </a:p>
        </p:txBody>
      </p:sp>
      <p:sp>
        <p:nvSpPr>
          <p:cNvPr id="7" name="Rectángulo 6">
            <a:extLst>
              <a:ext uri="{FF2B5EF4-FFF2-40B4-BE49-F238E27FC236}">
                <a16:creationId xmlns:a16="http://schemas.microsoft.com/office/drawing/2014/main" id="{30BE4DFA-174F-4A37-9C73-98ACB3366BFB}"/>
              </a:ext>
            </a:extLst>
          </p:cNvPr>
          <p:cNvSpPr/>
          <p:nvPr/>
        </p:nvSpPr>
        <p:spPr>
          <a:xfrm>
            <a:off x="4717996" y="2014082"/>
            <a:ext cx="6940603" cy="3939540"/>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Ban on the use of MF with antimicrobials for prophylaxis.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Requirement for diagnosis of disease prior to the mandatory prescription for MF.</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Limitation on the duration of a treatment and validity of prescription.</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Reduce any potential synergy between feed medication carry-over residues and occurrence of antimicrobial resistance.</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Measures to increase the quality of medicated feed production (more precise dosage) to avoid </a:t>
            </a:r>
            <a:r>
              <a:rPr kumimoji="0" lang="en-GB" sz="2000" b="0" i="0" u="none" strike="noStrike" kern="1200" cap="none" spc="0" normalizeH="0" baseline="0" noProof="0" dirty="0" err="1">
                <a:ln>
                  <a:noFill/>
                </a:ln>
                <a:solidFill>
                  <a:srgbClr val="002060"/>
                </a:solidFill>
                <a:effectLst/>
                <a:uLnTx/>
                <a:uFillTx/>
                <a:latin typeface="EC Square Sans Pro" panose="020B0506040000020004" pitchFamily="34" charset="0"/>
                <a:ea typeface="+mn-ea"/>
                <a:cs typeface="+mn-cs"/>
              </a:rPr>
              <a:t>subtherapeutic</a:t>
            </a: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 exposure.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Maximum levels of cross-contamination for 24 antimicrobial active substances in non-target feed.</a:t>
            </a:r>
            <a:endPar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3639163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Veterinary prescriptions in relation to medicated feed (1/2)</a:t>
            </a:r>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sp>
        <p:nvSpPr>
          <p:cNvPr id="15" name="Marcador de texto 4">
            <a:extLst>
              <a:ext uri="{FF2B5EF4-FFF2-40B4-BE49-F238E27FC236}">
                <a16:creationId xmlns:a16="http://schemas.microsoft.com/office/drawing/2014/main" id="{1403E745-F93A-41C2-A10D-84BE467FBE49}"/>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rgbClr val="003399"/>
                </a:solidFill>
                <a:latin typeface="EC Square Sans Pro" panose="020B0506040000020004" pitchFamily="34" charset="0"/>
              </a:rPr>
              <a:t>Article 16</a:t>
            </a:r>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n-GB" sz="1200" kern="1200">
                <a:solidFill>
                  <a:srgbClr val="024B9C"/>
                </a:solidFill>
                <a:latin typeface="EC Square Sans Pro" panose="020B0506040000020004" pitchFamily="34" charset="0"/>
                <a:ea typeface="+mn-ea"/>
                <a:cs typeface="+mn-cs"/>
              </a:rPr>
              <a:t>Reg.(EU) 2019/4</a:t>
            </a:r>
          </a:p>
        </p:txBody>
      </p:sp>
      <p:sp>
        <p:nvSpPr>
          <p:cNvPr id="17" name="CuadroTexto 16">
            <a:extLst>
              <a:ext uri="{FF2B5EF4-FFF2-40B4-BE49-F238E27FC236}">
                <a16:creationId xmlns:a16="http://schemas.microsoft.com/office/drawing/2014/main" id="{0FC923B1-34E6-4EB9-AF33-B29523DFA4A8}"/>
              </a:ext>
            </a:extLst>
          </p:cNvPr>
          <p:cNvSpPr txBox="1"/>
          <p:nvPr/>
        </p:nvSpPr>
        <p:spPr>
          <a:xfrm>
            <a:off x="859972" y="2853075"/>
            <a:ext cx="7652657" cy="2862322"/>
          </a:xfrm>
          <a:prstGeom prst="rect">
            <a:avLst/>
          </a:prstGeom>
          <a:noFill/>
        </p:spPr>
        <p:txBody>
          <a:bodyPr wrap="square">
            <a:spAutoFit/>
          </a:bodyPr>
          <a:lstStyle/>
          <a:p>
            <a:r>
              <a:rPr lang="en-US" dirty="0">
                <a:solidFill>
                  <a:schemeClr val="tx1"/>
                </a:solidFill>
                <a:latin typeface="EC Square Sans Pro" panose="020B0506040000020004" pitchFamily="34" charset="0"/>
              </a:rPr>
              <a:t>Medicated feed (animal feed mixed with medicines by feed business operator) requires: </a:t>
            </a:r>
          </a:p>
          <a:p>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a veterinary prescription</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can only be issued after clinical examination or any other proper assessment of the health status of the animals</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only for diagnosed diseases (except for vaccines and </a:t>
            </a:r>
            <a:r>
              <a:rPr lang="en-US" dirty="0" err="1">
                <a:solidFill>
                  <a:schemeClr val="tx1"/>
                </a:solidFill>
                <a:latin typeface="EC Square Sans Pro" panose="020B0506040000020004" pitchFamily="34" charset="0"/>
              </a:rPr>
              <a:t>parasitics</a:t>
            </a:r>
            <a:r>
              <a:rPr lang="en-US" dirty="0">
                <a:solidFill>
                  <a:schemeClr val="tx1"/>
                </a:solidFill>
                <a:latin typeface="EC Square Sans Pro" panose="020B0506040000020004" pitchFamily="34" charset="0"/>
              </a:rPr>
              <a:t>)</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p:txBody>
      </p:sp>
      <p:sp>
        <p:nvSpPr>
          <p:cNvPr id="21" name="TextBox 27">
            <a:extLst>
              <a:ext uri="{FF2B5EF4-FFF2-40B4-BE49-F238E27FC236}">
                <a16:creationId xmlns:a16="http://schemas.microsoft.com/office/drawing/2014/main" id="{9DC533AF-C882-40FB-8C14-2F9CAEE9332E}"/>
              </a:ext>
            </a:extLst>
          </p:cNvPr>
          <p:cNvSpPr txBox="1"/>
          <p:nvPr/>
        </p:nvSpPr>
        <p:spPr>
          <a:xfrm>
            <a:off x="-7196" y="6388040"/>
            <a:ext cx="8755621" cy="400110"/>
          </a:xfrm>
          <a:prstGeom prst="rect">
            <a:avLst/>
          </a:prstGeom>
          <a:solidFill>
            <a:srgbClr val="003399"/>
          </a:solidFill>
        </p:spPr>
        <p:txBody>
          <a:bodyPr wrap="square" rtlCol="0">
            <a:spAutoFit/>
          </a:bodyPr>
          <a:lstStyle/>
          <a:p>
            <a:pPr marL="892175"/>
            <a:r>
              <a:rPr lang="en-US" sz="2000">
                <a:solidFill>
                  <a:schemeClr val="bg1"/>
                </a:solidFill>
                <a:latin typeface="EC Square Sans Pro" panose="020B0506040000020004" pitchFamily="34" charset="0"/>
                <a:sym typeface="Wingdings 2" panose="05020102010507070707" pitchFamily="18" charset="2"/>
              </a:rPr>
              <a:t></a:t>
            </a:r>
            <a:r>
              <a:rPr lang="en-US" sz="2000">
                <a:solidFill>
                  <a:schemeClr val="bg1"/>
                </a:solidFill>
                <a:latin typeface="EC Square Sans Pro" panose="020B0506040000020004" pitchFamily="34" charset="0"/>
              </a:rPr>
              <a:t>Watch out for interactions with other medications! </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Tree>
    <p:extLst>
      <p:ext uri="{BB962C8B-B14F-4D97-AF65-F5344CB8AC3E}">
        <p14:creationId xmlns:p14="http://schemas.microsoft.com/office/powerpoint/2010/main" val="3553973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Veterinary prescriptions in relation to medicated feed (2/2)</a:t>
            </a:r>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n-GB" sz="1200" kern="1200">
                <a:solidFill>
                  <a:srgbClr val="024B9C"/>
                </a:solidFill>
                <a:latin typeface="EC Square Sans Pro" panose="020B0506040000020004" pitchFamily="34" charset="0"/>
                <a:ea typeface="+mn-ea"/>
                <a:cs typeface="+mn-cs"/>
              </a:rPr>
              <a:t>Reg.(EU) 2019/4</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
        <p:nvSpPr>
          <p:cNvPr id="11" name="TextBox 7">
            <a:extLst>
              <a:ext uri="{FF2B5EF4-FFF2-40B4-BE49-F238E27FC236}">
                <a16:creationId xmlns:a16="http://schemas.microsoft.com/office/drawing/2014/main" id="{AF31CA81-C9B7-4794-9E9B-CD429D968F54}"/>
              </a:ext>
            </a:extLst>
          </p:cNvPr>
          <p:cNvSpPr txBox="1"/>
          <p:nvPr/>
        </p:nvSpPr>
        <p:spPr>
          <a:xfrm>
            <a:off x="689725" y="2876386"/>
            <a:ext cx="7994708" cy="3170099"/>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Record keeping</a:t>
            </a:r>
            <a:r>
              <a:rPr lang="en-US" sz="2000" dirty="0">
                <a:solidFill>
                  <a:srgbClr val="003399"/>
                </a:solidFill>
                <a:latin typeface="EC Square Sans Pro" panose="020B0506040000020004" pitchFamily="34" charset="0"/>
              </a:rPr>
              <a:t>: </a:t>
            </a:r>
            <a:r>
              <a:rPr lang="en-US" sz="2000" dirty="0">
                <a:solidFill>
                  <a:schemeClr val="tx1"/>
                </a:solidFill>
                <a:latin typeface="EC Square Sans Pro" panose="020B0506040000020004" pitchFamily="34" charset="0"/>
              </a:rPr>
              <a:t>Veterinary prescriptions should be kept by feed mill and the veterinarian prescribing &amp; animal keeper for 5 years</a:t>
            </a:r>
            <a:br>
              <a:rPr lang="en-US" sz="2000" dirty="0">
                <a:solidFill>
                  <a:schemeClr val="tx1"/>
                </a:solidFill>
                <a:latin typeface="EC Square Sans Pro" panose="020B0506040000020004" pitchFamily="34" charset="0"/>
              </a:rPr>
            </a:b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dirty="0">
                <a:solidFill>
                  <a:schemeClr val="tx1"/>
                </a:solidFill>
                <a:latin typeface="EC Square Sans Pro" panose="020B0506040000020004" pitchFamily="34" charset="0"/>
              </a:rPr>
              <a:t>1 prescription = 1 veterinary treatment </a:t>
            </a:r>
            <a:br>
              <a:rPr lang="en-US" sz="2000" dirty="0">
                <a:solidFill>
                  <a:schemeClr val="tx1"/>
                </a:solidFill>
                <a:latin typeface="EC Square Sans Pro" panose="020B0506040000020004" pitchFamily="34" charset="0"/>
              </a:rPr>
            </a:b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Maximum duration of treatment</a:t>
            </a:r>
            <a:r>
              <a:rPr lang="en-US" sz="2000" dirty="0">
                <a:solidFill>
                  <a:schemeClr val="tx1"/>
                </a:solidFill>
                <a:latin typeface="EC Square Sans Pro" panose="020B0506040000020004" pitchFamily="34" charset="0"/>
              </a:rPr>
              <a:t>: 2 weeks for antibiotics, 1 month for other medicines</a:t>
            </a:r>
          </a:p>
          <a:p>
            <a:pPr marL="342900" indent="-342900">
              <a:buFont typeface="Arial" panose="020B0604020202020204" pitchFamily="34" charset="0"/>
              <a:buChar char="•"/>
            </a:pP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Validity prescription</a:t>
            </a:r>
            <a:r>
              <a:rPr lang="en-US" sz="2000" dirty="0">
                <a:solidFill>
                  <a:schemeClr val="tx1"/>
                </a:solidFill>
                <a:latin typeface="EC Square Sans Pro" panose="020B0506040000020004" pitchFamily="34" charset="0"/>
              </a:rPr>
              <a:t>: max 5 days for feed with antimicrobial, max 3 weeks for other medicines for food-producing animals, rest 6 months</a:t>
            </a:r>
          </a:p>
        </p:txBody>
      </p:sp>
      <p:sp>
        <p:nvSpPr>
          <p:cNvPr id="13" name="Marcador de texto 4">
            <a:extLst>
              <a:ext uri="{FF2B5EF4-FFF2-40B4-BE49-F238E27FC236}">
                <a16:creationId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rgbClr val="003399"/>
                </a:solidFill>
                <a:latin typeface="EC Square Sans Pro" panose="020B0506040000020004" pitchFamily="34" charset="0"/>
              </a:rPr>
              <a:t>Article 16</a:t>
            </a:r>
          </a:p>
        </p:txBody>
      </p:sp>
    </p:spTree>
    <p:extLst>
      <p:ext uri="{BB962C8B-B14F-4D97-AF65-F5344CB8AC3E}">
        <p14:creationId xmlns:p14="http://schemas.microsoft.com/office/powerpoint/2010/main" val="294896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es-ES" sz="2750" b="1" dirty="0" err="1">
                <a:latin typeface="EC Square Sans Pro"/>
                <a:cs typeface="Arial"/>
              </a:rPr>
              <a:t>Delegated</a:t>
            </a:r>
            <a:r>
              <a:rPr lang="es-ES" sz="2750" b="1" dirty="0">
                <a:latin typeface="EC Square Sans Pro"/>
                <a:cs typeface="Arial"/>
              </a:rPr>
              <a:t> </a:t>
            </a:r>
            <a:r>
              <a:rPr lang="es-ES" sz="2750" b="1" dirty="0" err="1">
                <a:latin typeface="EC Square Sans Pro"/>
                <a:cs typeface="Arial"/>
              </a:rPr>
              <a:t>Regulation</a:t>
            </a:r>
            <a:r>
              <a:rPr lang="es-ES" sz="2750" b="1" dirty="0">
                <a:solidFill>
                  <a:srgbClr val="FF0000"/>
                </a:solidFill>
                <a:latin typeface="EC Square Sans Pro"/>
                <a:cs typeface="Arial"/>
              </a:rPr>
              <a:t> </a:t>
            </a:r>
            <a:r>
              <a:rPr lang="es-ES" sz="2750" b="1" dirty="0">
                <a:latin typeface="EC Square Sans Pro"/>
                <a:cs typeface="Arial"/>
              </a:rPr>
              <a:t>(EU) 2024/1159</a:t>
            </a:r>
            <a:r>
              <a:rPr lang="es-ES" sz="2750" b="1" dirty="0">
                <a:solidFill>
                  <a:srgbClr val="FF0000"/>
                </a:solidFill>
                <a:latin typeface="EC Square Sans Pro"/>
                <a:cs typeface="Arial"/>
              </a:rPr>
              <a:t> </a:t>
            </a:r>
            <a:r>
              <a:rPr lang="es-ES" sz="2750" b="1" dirty="0" err="1">
                <a:latin typeface="EC Square Sans Pro"/>
                <a:cs typeface="Arial"/>
              </a:rPr>
              <a:t>on</a:t>
            </a:r>
            <a:r>
              <a:rPr lang="es-ES" sz="2750" b="1" dirty="0">
                <a:latin typeface="EC Square Sans Pro"/>
                <a:cs typeface="Arial"/>
              </a:rPr>
              <a:t> Oral </a:t>
            </a:r>
            <a:r>
              <a:rPr lang="es-ES" sz="2750" b="1" dirty="0" err="1">
                <a:latin typeface="EC Square Sans Pro"/>
                <a:cs typeface="Arial"/>
              </a:rPr>
              <a:t>Administration</a:t>
            </a:r>
            <a:endParaRPr lang="es-ES" sz="2750" b="1" strike="dblStrike" dirty="0" err="1">
              <a:solidFill>
                <a:srgbClr val="FF0000"/>
              </a:solidFill>
              <a:latin typeface="EC Square Sans Pro"/>
              <a:cs typeface="Arial"/>
            </a:endParaRPr>
          </a:p>
          <a:p>
            <a:endParaRPr lang="es-ES" sz="2795" b="1" dirty="0">
              <a:latin typeface="EC Square Sans Pro" panose="020B0506040000020004" pitchFamily="34" charset="0"/>
            </a:endParaRPr>
          </a:p>
        </p:txBody>
      </p:sp>
      <p:sp>
        <p:nvSpPr>
          <p:cNvPr id="6" name="Rectángulo 5"/>
          <p:cNvSpPr/>
          <p:nvPr/>
        </p:nvSpPr>
        <p:spPr>
          <a:xfrm>
            <a:off x="771861" y="2522640"/>
            <a:ext cx="10800399" cy="3456716"/>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To avoid reduction of effectiveness, resistance development, contamination </a:t>
            </a:r>
            <a:endParaRPr lang="es-ES">
              <a:ea typeface="+mn-ea"/>
            </a:endParaRP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Covers VMPs in drinking water or mixed in or spread on feed </a:t>
            </a:r>
            <a:r>
              <a:rPr lang="en-US" sz="1950" b="1" dirty="0">
                <a:solidFill>
                  <a:srgbClr val="003399"/>
                </a:solidFill>
                <a:latin typeface="EC Square Sans Pro"/>
                <a:ea typeface="+mn-ea"/>
                <a:cs typeface="Arial"/>
              </a:rPr>
              <a:t>by the animal owner</a:t>
            </a:r>
            <a:r>
              <a:rPr lang="en-US" sz="1950" dirty="0">
                <a:solidFill>
                  <a:srgbClr val="003399"/>
                </a:solidFill>
                <a:latin typeface="EC Square Sans Pro"/>
                <a:ea typeface="+mn-ea"/>
                <a:cs typeface="Arial"/>
              </a:rPr>
              <a:t>. Does not cover medicated feed (also not if mixed by mobile mixer by feed operator on farm). </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Important role for veterinarians – they should evaluate equipment, species, situation on the farm, </a:t>
            </a:r>
            <a:r>
              <a:rPr lang="en-US" sz="1996" dirty="0" err="1">
                <a:solidFill>
                  <a:srgbClr val="003399"/>
                </a:solidFill>
                <a:latin typeface="EC Square Sans Pro" panose="020B0506040000020004" pitchFamily="34" charset="0"/>
                <a:ea typeface="+mn-ea"/>
                <a:cs typeface="Arial" panose="020B0604020202020204" pitchFamily="34" charset="0"/>
              </a:rPr>
              <a:t>etc</a:t>
            </a:r>
            <a:r>
              <a:rPr lang="en-US" sz="1996" dirty="0">
                <a:solidFill>
                  <a:srgbClr val="003399"/>
                </a:solidFill>
                <a:latin typeface="EC Square Sans Pro" panose="020B0506040000020004" pitchFamily="34" charset="0"/>
                <a:ea typeface="+mn-ea"/>
                <a:cs typeface="Arial" panose="020B0604020202020204" pitchFamily="34" charset="0"/>
              </a:rPr>
              <a:t> before prescribing. They should also advise the owner on how to dose correctly and on correct disposal. </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Important role for animal keeper: needs to properly store, prepare, have suitable equipment to administer and dispose of the leftovers. Ensure the feed/water is suitable. Ensure no contamination. </a:t>
            </a: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en-US" sz="1048" b="1" dirty="0">
                <a:solidFill>
                  <a:srgbClr val="FFFFFF"/>
                </a:solidFill>
                <a:latin typeface="Montserrat" panose="00000500000000000000" pitchFamily="2" charset="0"/>
              </a:rPr>
              <a:t>Lays down rules to ensure the effective and safe use of VMPs </a:t>
            </a:r>
            <a:r>
              <a:rPr lang="en-US" sz="1048" b="1" dirty="0" err="1">
                <a:solidFill>
                  <a:srgbClr val="FFFFFF"/>
                </a:solidFill>
                <a:latin typeface="Montserrat" panose="00000500000000000000" pitchFamily="2" charset="0"/>
              </a:rPr>
              <a:t>authorised</a:t>
            </a:r>
            <a:r>
              <a:rPr lang="en-US" sz="1048" b="1" dirty="0">
                <a:solidFill>
                  <a:srgbClr val="FFFFFF"/>
                </a:solidFill>
                <a:latin typeface="Montserrat" panose="00000500000000000000" pitchFamily="2" charset="0"/>
              </a:rPr>
              <a:t> and prescribed for oral administration via routes other than medicated feed and administered by the animal keeper to food-producing animal</a:t>
            </a:r>
            <a:endParaRPr lang="es-ES" sz="1048" b="1"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40025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5E626828-67E9-C1A7-7219-349BBCA3B24B}"/>
              </a:ext>
            </a:extLst>
          </p:cNvPr>
          <p:cNvSpPr>
            <a:spLocks noGrp="1"/>
          </p:cNvSpPr>
          <p:nvPr>
            <p:ph type="body" sz="quarter" idx="10"/>
          </p:nvPr>
        </p:nvSpPr>
        <p:spPr/>
        <p:txBody>
          <a:bodyPr lIns="91440" tIns="45720" rIns="91440" bIns="45720" anchor="t"/>
          <a:lstStyle/>
          <a:p>
            <a:pPr algn="ctr"/>
            <a:r>
              <a:rPr lang="es-ES" sz="2750" b="1" dirty="0" err="1">
                <a:latin typeface="EC Square Sans Pro"/>
                <a:cs typeface="Arial"/>
              </a:rPr>
              <a:t>Delegated</a:t>
            </a:r>
            <a:r>
              <a:rPr lang="es-ES" sz="2750" b="1" dirty="0">
                <a:latin typeface="EC Square Sans Pro"/>
                <a:cs typeface="Arial"/>
              </a:rPr>
              <a:t> </a:t>
            </a:r>
            <a:r>
              <a:rPr lang="es-ES" sz="2750" b="1" dirty="0" err="1">
                <a:latin typeface="EC Square Sans Pro"/>
                <a:cs typeface="Arial"/>
              </a:rPr>
              <a:t>Regulation</a:t>
            </a:r>
            <a:r>
              <a:rPr lang="es-ES" sz="2750" b="1" dirty="0">
                <a:solidFill>
                  <a:srgbClr val="FF0000"/>
                </a:solidFill>
                <a:latin typeface="EC Square Sans Pro"/>
                <a:cs typeface="Arial"/>
              </a:rPr>
              <a:t> </a:t>
            </a:r>
            <a:r>
              <a:rPr lang="es-ES" sz="2750" b="1" dirty="0">
                <a:latin typeface="EC Square Sans Pro"/>
                <a:cs typeface="Arial"/>
              </a:rPr>
              <a:t>(EU) 2024/1159 </a:t>
            </a:r>
            <a:r>
              <a:rPr lang="es-ES" sz="2750" b="1" dirty="0" err="1">
                <a:latin typeface="EC Square Sans Pro"/>
                <a:cs typeface="Arial"/>
              </a:rPr>
              <a:t>on</a:t>
            </a:r>
            <a:r>
              <a:rPr lang="es-ES" sz="2750" b="1" dirty="0">
                <a:latin typeface="EC Square Sans Pro"/>
                <a:cs typeface="Arial"/>
              </a:rPr>
              <a:t> Oral </a:t>
            </a:r>
            <a:r>
              <a:rPr lang="es-ES" sz="2750" b="1" dirty="0" err="1">
                <a:latin typeface="EC Square Sans Pro"/>
                <a:cs typeface="Arial"/>
              </a:rPr>
              <a:t>Administration</a:t>
            </a:r>
            <a:endParaRPr lang="es-ES" sz="2750" b="1" strike="dblStrike" dirty="0" err="1">
              <a:solidFill>
                <a:srgbClr val="FF0000"/>
              </a:solidFill>
              <a:latin typeface="EC Square Sans Pro"/>
              <a:cs typeface="Arial"/>
            </a:endParaRPr>
          </a:p>
        </p:txBody>
      </p:sp>
      <p:sp>
        <p:nvSpPr>
          <p:cNvPr id="6" name="Rectángulo 5"/>
          <p:cNvSpPr/>
          <p:nvPr/>
        </p:nvSpPr>
        <p:spPr>
          <a:xfrm>
            <a:off x="381000" y="2154483"/>
            <a:ext cx="10572222" cy="5313634"/>
          </a:xfrm>
          <a:prstGeom prst="rect">
            <a:avLst/>
          </a:prstGeom>
        </p:spPr>
        <p:txBody>
          <a:bodyPr wrap="square" lIns="91440" tIns="45720" rIns="91440" bIns="45720" anchor="t">
            <a:spAutoFit/>
          </a:bodyPr>
          <a:lstStyle/>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The mixing of antibiotics or </a:t>
            </a:r>
            <a:r>
              <a:rPr lang="en-US" sz="1950" err="1">
                <a:solidFill>
                  <a:srgbClr val="003399"/>
                </a:solidFill>
                <a:latin typeface="EC Square Sans Pro"/>
                <a:ea typeface="+mn-ea"/>
                <a:cs typeface="Arial"/>
              </a:rPr>
              <a:t>antiparasitics</a:t>
            </a:r>
            <a:r>
              <a:rPr lang="en-US" sz="1950" dirty="0">
                <a:solidFill>
                  <a:srgbClr val="003399"/>
                </a:solidFill>
                <a:latin typeface="EC Square Sans Pro"/>
                <a:ea typeface="+mn-ea"/>
                <a:cs typeface="Arial"/>
              </a:rPr>
              <a:t> in solid feed should only be done f</a:t>
            </a:r>
            <a:r>
              <a:rPr lang="bg-BG" sz="1950" dirty="0">
                <a:solidFill>
                  <a:srgbClr val="003399"/>
                </a:solidFill>
                <a:latin typeface="EC Square Sans Pro" panose="020B0506040000020004" pitchFamily="34" charset="0"/>
                <a:ea typeface="+mn-ea"/>
                <a:cs typeface="Arial"/>
              </a:rPr>
              <a:t>о</a:t>
            </a:r>
            <a:r>
              <a:rPr lang="en-GB" sz="1950" dirty="0">
                <a:solidFill>
                  <a:srgbClr val="003399"/>
                </a:solidFill>
                <a:latin typeface="EC Square Sans Pro"/>
                <a:ea typeface="+mn-ea"/>
                <a:cs typeface="Arial"/>
              </a:rPr>
              <a:t>r</a:t>
            </a:r>
            <a:r>
              <a:rPr lang="en-US" sz="1950" dirty="0">
                <a:solidFill>
                  <a:srgbClr val="003399"/>
                </a:solidFill>
                <a:latin typeface="EC Square Sans Pro"/>
                <a:ea typeface="+mn-ea"/>
                <a:cs typeface="Arial"/>
              </a:rPr>
              <a:t> animals fed individually or</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for</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a small group of animals. MS may restrict those uses only to animals individually fed (if not harming animal health or welfare).</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Administration via</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drinking water for groups of animals is allowed. </a:t>
            </a:r>
            <a:endParaRPr lang="en-GB" sz="1950" dirty="0">
              <a:solidFill>
                <a:srgbClr val="003399"/>
              </a:solidFill>
              <a:latin typeface="EC Square Sans Pro"/>
              <a:ea typeface="+mn-ea"/>
              <a:cs typeface="Arial"/>
            </a:endParaRP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EXCEPT - If medicated feed is not available, or waiting for delivery, it is allowed for aquatic animals to mix antimicrobials and </a:t>
            </a:r>
            <a:r>
              <a:rPr lang="en-US" sz="1996" dirty="0" err="1">
                <a:solidFill>
                  <a:srgbClr val="003399"/>
                </a:solidFill>
                <a:latin typeface="EC Square Sans Pro" panose="020B0506040000020004" pitchFamily="34" charset="0"/>
                <a:ea typeface="+mn-ea"/>
                <a:cs typeface="Arial" panose="020B0604020202020204" pitchFamily="34" charset="0"/>
              </a:rPr>
              <a:t>antiparasitics</a:t>
            </a:r>
            <a:r>
              <a:rPr lang="en-US" sz="1996" dirty="0">
                <a:solidFill>
                  <a:srgbClr val="003399"/>
                </a:solidFill>
                <a:latin typeface="EC Square Sans Pro" panose="020B0506040000020004" pitchFamily="34" charset="0"/>
                <a:ea typeface="+mn-ea"/>
                <a:cs typeface="Arial" panose="020B0604020202020204" pitchFamily="34" charset="0"/>
              </a:rPr>
              <a:t> in feed for group treatment</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It is not allowed to administer several antimicrobials at the same time</a:t>
            </a:r>
          </a:p>
          <a:p>
            <a:pPr marL="285115" indent="-285115" algn="l" defTabSz="912754" rtl="0">
              <a:buFont typeface="Wingdings" panose="05000000000000000000" pitchFamily="2" charset="2"/>
              <a:buChar char="ü"/>
            </a:pPr>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r>
              <a:rPr lang="en-US" sz="1950" dirty="0">
                <a:solidFill>
                  <a:srgbClr val="003399"/>
                </a:solidFill>
                <a:latin typeface="EC Square Sans Pro"/>
                <a:ea typeface="+mn-ea"/>
                <a:cs typeface="Arial"/>
              </a:rPr>
              <a:t>Only on veterinary prescription based on a diagnosis and indicating</a:t>
            </a:r>
            <a:r>
              <a:rPr lang="en-US" sz="1950" dirty="0">
                <a:solidFill>
                  <a:srgbClr val="FF0000"/>
                </a:solidFill>
                <a:latin typeface="EC Square Sans Pro"/>
                <a:ea typeface="+mn-ea"/>
                <a:cs typeface="Arial"/>
              </a:rPr>
              <a:t> </a:t>
            </a:r>
            <a:r>
              <a:rPr lang="en-US" sz="1950" dirty="0">
                <a:solidFill>
                  <a:srgbClr val="003399"/>
                </a:solidFill>
                <a:latin typeface="EC Square Sans Pro"/>
                <a:ea typeface="+mn-ea"/>
                <a:cs typeface="Arial"/>
              </a:rPr>
              <a:t>the target species and the number of animals to be treated.</a:t>
            </a:r>
            <a:r>
              <a:rPr lang="en-US" sz="1950" dirty="0">
                <a:latin typeface="EC Square Sans Pro"/>
                <a:ea typeface="+mn-ea"/>
                <a:cs typeface="Arial"/>
              </a:rPr>
              <a:t/>
            </a:r>
            <a:br>
              <a:rPr lang="en-US" sz="1950" dirty="0">
                <a:latin typeface="EC Square Sans Pro"/>
                <a:ea typeface="+mn-ea"/>
                <a:cs typeface="Arial"/>
              </a:rPr>
            </a:br>
            <a:endParaRPr lang="en-US" sz="1996" dirty="0">
              <a:solidFill>
                <a:srgbClr val="003399"/>
              </a:solidFill>
              <a:latin typeface="EC Square Sans Pro"/>
              <a:ea typeface="+mn-ea"/>
              <a:cs typeface="Arial"/>
            </a:endParaRPr>
          </a:p>
          <a:p>
            <a:pPr marL="285115" indent="-285115" algn="l" defTabSz="912754" rtl="0">
              <a:buFont typeface="Wingdings" panose="05000000000000000000" pitchFamily="2" charset="2"/>
              <a:buChar char="ü"/>
            </a:pPr>
            <a:r>
              <a:rPr lang="en-US" sz="1996" dirty="0">
                <a:solidFill>
                  <a:srgbClr val="003399"/>
                </a:solidFill>
                <a:latin typeface="EC Square Sans Pro" panose="020B0506040000020004" pitchFamily="34" charset="0"/>
                <a:ea typeface="+mn-ea"/>
                <a:cs typeface="Arial" panose="020B0604020202020204" pitchFamily="34" charset="0"/>
              </a:rPr>
              <a:t>Be careful with biocides, feed additives or other substances used simultaneously, they can interact</a:t>
            </a:r>
          </a:p>
          <a:p>
            <a:pPr algn="l" defTabSz="912754" rtl="0"/>
            <a:endParaRPr lang="en-US" sz="1996" dirty="0">
              <a:solidFill>
                <a:srgbClr val="003399"/>
              </a:solidFill>
              <a:latin typeface="EC Square Sans Pro" panose="020B0506040000020004" pitchFamily="34" charset="0"/>
              <a:ea typeface="+mn-ea"/>
              <a:cs typeface="Arial" panose="020B0604020202020204" pitchFamily="34" charset="0"/>
            </a:endParaRPr>
          </a:p>
          <a:p>
            <a:pPr marL="285115" indent="-285115" algn="l" defTabSz="912754" rtl="0">
              <a:buFont typeface="Wingdings" panose="05000000000000000000" pitchFamily="2" charset="2"/>
              <a:buChar char="ü"/>
            </a:pPr>
            <a:endParaRPr lang="en-GB" sz="1996" dirty="0">
              <a:solidFill>
                <a:srgbClr val="003399"/>
              </a:solidFill>
              <a:latin typeface="EC Square Sans Pro" panose="020B0506040000020004" pitchFamily="34" charset="0"/>
              <a:ea typeface="+mn-ea"/>
              <a:cs typeface="Arial" panose="020B0604020202020204" pitchFamily="34" charset="0"/>
            </a:endParaRPr>
          </a:p>
        </p:txBody>
      </p:sp>
      <p:sp>
        <p:nvSpPr>
          <p:cNvPr id="9" name="Rectángulo redondeado 13">
            <a:extLst>
              <a:ext uri="{FF2B5EF4-FFF2-40B4-BE49-F238E27FC236}">
                <a16:creationId xmlns:a16="http://schemas.microsoft.com/office/drawing/2014/main" id="{9E312FE7-A2CE-48CA-B86B-F83B7E492A64}"/>
              </a:ext>
            </a:extLst>
          </p:cNvPr>
          <p:cNvSpPr/>
          <p:nvPr/>
        </p:nvSpPr>
        <p:spPr>
          <a:xfrm>
            <a:off x="6099" y="1479983"/>
            <a:ext cx="12169464" cy="579418"/>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2754" rtl="0">
              <a:lnSpc>
                <a:spcPct val="120000"/>
              </a:lnSpc>
              <a:defRPr/>
            </a:pPr>
            <a:r>
              <a:rPr lang="en-US" sz="1048" b="1" dirty="0">
                <a:solidFill>
                  <a:srgbClr val="FFFFFF"/>
                </a:solidFill>
                <a:latin typeface="Montserrat" panose="00000500000000000000" pitchFamily="2" charset="0"/>
              </a:rPr>
              <a:t>Lays down rules to ensure the effective and safe use of VMPs </a:t>
            </a:r>
            <a:r>
              <a:rPr lang="en-US" sz="1048" b="1" dirty="0" err="1">
                <a:solidFill>
                  <a:srgbClr val="FFFFFF"/>
                </a:solidFill>
                <a:latin typeface="Montserrat" panose="00000500000000000000" pitchFamily="2" charset="0"/>
              </a:rPr>
              <a:t>authorised</a:t>
            </a:r>
            <a:r>
              <a:rPr lang="en-US" sz="1048" b="1" dirty="0">
                <a:solidFill>
                  <a:srgbClr val="FFFFFF"/>
                </a:solidFill>
                <a:latin typeface="Montserrat" panose="00000500000000000000" pitchFamily="2" charset="0"/>
              </a:rPr>
              <a:t> and prescribed for oral administration via routes other than medicated feed and administered by the animal keeper to food-producing animal</a:t>
            </a:r>
            <a:endParaRPr lang="es-ES" sz="1048" b="1"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1077978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47396e3-6a7c-49e4-86bb-38ecec5b669c">
      <Terms xmlns="http://schemas.microsoft.com/office/infopath/2007/PartnerControls"/>
    </lcf76f155ced4ddcb4097134ff3c332f>
    <TaxCatchAll xmlns="cf327815-79d0-4fc2-8b8d-cf7e72fbbf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C78BAB6A1C84F545963E0C901C12A503" ma:contentTypeVersion="13" ma:contentTypeDescription="Crear nuevo documento." ma:contentTypeScope="" ma:versionID="72f1889dfbcdd83fbc240b864d4538ff">
  <xsd:schema xmlns:xsd="http://www.w3.org/2001/XMLSchema" xmlns:xs="http://www.w3.org/2001/XMLSchema" xmlns:p="http://schemas.microsoft.com/office/2006/metadata/properties" xmlns:ns2="647396e3-6a7c-49e4-86bb-38ecec5b669c" xmlns:ns3="cf327815-79d0-4fc2-8b8d-cf7e72fbbfb7" targetNamespace="http://schemas.microsoft.com/office/2006/metadata/properties" ma:root="true" ma:fieldsID="3e5149360898c58efd1605597a8c192d" ns2:_="" ns3:_="">
    <xsd:import namespace="647396e3-6a7c-49e4-86bb-38ecec5b669c"/>
    <xsd:import namespace="cf327815-79d0-4fc2-8b8d-cf7e72fbbf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7396e3-6a7c-49e4-86bb-38ecec5b66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Etiquetas de imagen" ma:readOnly="false" ma:fieldId="{5cf76f15-5ced-4ddc-b409-7134ff3c332f}" ma:taxonomyMulti="true" ma:sspId="951800dd-f53a-43a5-a698-f470e5960635"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327815-79d0-4fc2-8b8d-cf7e72fbbfb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90cdd13-5fd3-47fb-8bca-23f56ed786a9}" ma:internalName="TaxCatchAll" ma:showField="CatchAllData" ma:web="cf327815-79d0-4fc2-8b8d-cf7e72fbbf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B9A90A-C50D-4150-8BCC-EC7D6D522666}">
  <ds:schemaRefs>
    <ds:schemaRef ds:uri="http://schemas.microsoft.com/sharepoint/v3/contenttype/forms"/>
  </ds:schemaRefs>
</ds:datastoreItem>
</file>

<file path=customXml/itemProps2.xml><?xml version="1.0" encoding="utf-8"?>
<ds:datastoreItem xmlns:ds="http://schemas.openxmlformats.org/officeDocument/2006/customXml" ds:itemID="{03071E07-8CD9-438B-B677-22896A62062D}">
  <ds:schemaRefs>
    <ds:schemaRef ds:uri="http://schemas.microsoft.com/office/2006/metadata/properties"/>
    <ds:schemaRef ds:uri="http://schemas.microsoft.com/office/infopath/2007/PartnerControls"/>
    <ds:schemaRef ds:uri="647396e3-6a7c-49e4-86bb-38ecec5b669c"/>
    <ds:schemaRef ds:uri="cf327815-79d0-4fc2-8b8d-cf7e72fbbfb7"/>
  </ds:schemaRefs>
</ds:datastoreItem>
</file>

<file path=customXml/itemProps3.xml><?xml version="1.0" encoding="utf-8"?>
<ds:datastoreItem xmlns:ds="http://schemas.openxmlformats.org/officeDocument/2006/customXml" ds:itemID="{A06CF253-0012-45C9-A2A3-7F5F972D16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7396e3-6a7c-49e4-86bb-38ecec5b669c"/>
    <ds:schemaRef ds:uri="cf327815-79d0-4fc2-8b8d-cf7e72fbb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3395</Words>
  <Application>Microsoft Office PowerPoint</Application>
  <PresentationFormat>Benutzerdefiniert</PresentationFormat>
  <Paragraphs>214</Paragraphs>
  <Slides>18</Slides>
  <Notes>7</Notes>
  <HiddenSlides>3</HiddenSlides>
  <MMClips>0</MMClips>
  <ScaleCrop>false</ScaleCrop>
  <HeadingPairs>
    <vt:vector size="6" baseType="variant">
      <vt:variant>
        <vt:lpstr>Verwendete Schriftarten</vt:lpstr>
      </vt:variant>
      <vt:variant>
        <vt:i4>12</vt:i4>
      </vt:variant>
      <vt:variant>
        <vt:lpstr>Design</vt:lpstr>
      </vt:variant>
      <vt:variant>
        <vt:i4>2</vt:i4>
      </vt:variant>
      <vt:variant>
        <vt:lpstr>Folientitel</vt:lpstr>
      </vt:variant>
      <vt:variant>
        <vt:i4>18</vt:i4>
      </vt:variant>
    </vt:vector>
  </HeadingPairs>
  <TitlesOfParts>
    <vt:vector size="32" baseType="lpstr">
      <vt:lpstr>Aptos</vt:lpstr>
      <vt:lpstr>Arial</vt:lpstr>
      <vt:lpstr>Calibri</vt:lpstr>
      <vt:lpstr>EC Square Sans Pro</vt:lpstr>
      <vt:lpstr>EUAlbertina</vt:lpstr>
      <vt:lpstr>Gill Sans</vt:lpstr>
      <vt:lpstr>Helvetica Neue Black Condensed</vt:lpstr>
      <vt:lpstr>Montserrat</vt:lpstr>
      <vt:lpstr>Steelfish</vt:lpstr>
      <vt:lpstr>Verdana</vt:lpstr>
      <vt:lpstr>Wingdings</vt:lpstr>
      <vt:lpstr>Wingdings 2</vt:lpstr>
      <vt:lpstr>Office Theme</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Fellinger, Florian</cp:lastModifiedBy>
  <cp:revision>80</cp:revision>
  <dcterms:created xsi:type="dcterms:W3CDTF">2023-11-20T15:58:16Z</dcterms:created>
  <dcterms:modified xsi:type="dcterms:W3CDTF">2025-02-17T17:25:04Z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2024-04-25T09:31:17Z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211e64c5-db1a-4a44-8ea2-58c1c8b1c140</vt:lpwstr>
  </property>
  <property fmtid="{D5CDD505-2E9C-101B-9397-08002B2CF9AE}" pid="13" name="MSIP_Label_6bd9ddd1-4d20-43f6-abfa-fc3c07406f94_ContentBits">
    <vt:lpwstr>0</vt:lpwstr>
  </property>
  <property fmtid="{D5CDD505-2E9C-101B-9397-08002B2CF9AE}" pid="14" name="ContentTypeId">
    <vt:lpwstr>0x010100C78BAB6A1C84F545963E0C901C12A503</vt:lpwstr>
  </property>
  <property fmtid="{D5CDD505-2E9C-101B-9397-08002B2CF9AE}" pid="15" name="Order">
    <vt:r8>13363200</vt:r8>
  </property>
  <property fmtid="{D5CDD505-2E9C-101B-9397-08002B2CF9AE}" pid="16" name="MediaServiceImageTags">
    <vt:lpwstr/>
  </property>
</Properties>
</file>