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448" r:id="rId21"/>
    <p:sldId id="2449" r:id="rId22"/>
    <p:sldId id="2450" r:id="rId23"/>
    <p:sldId id="2451" r:id="rId24"/>
    <p:sldId id="2452" r:id="rId25"/>
    <p:sldId id="2453" r:id="rId26"/>
    <p:sldId id="2454" r:id="rId27"/>
    <p:sldId id="2455" r:id="rId28"/>
    <p:sldId id="2456" r:id="rId29"/>
    <p:sldId id="2457" r:id="rId30"/>
    <p:sldId id="2458" r:id="rId31"/>
    <p:sldId id="270" r:id="rId3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E76EA-F379-4CD9-A568-CE284B0C7974}" v="1" dt="2024-10-10T08:44:33.6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102" d="100"/>
          <a:sy n="102" d="100"/>
        </p:scale>
        <p:origin x="91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32AE76EA-F379-4CD9-A568-CE284B0C7974}"/>
    <pc:docChg chg="modSld">
      <pc:chgData name="Andrea Castro Troya" userId="58fec591-b333-4c59-a2df-1c57e39d4266" providerId="ADAL" clId="{32AE76EA-F379-4CD9-A568-CE284B0C7974}" dt="2024-10-10T08:44:33.672" v="49" actId="14826"/>
      <pc:docMkLst>
        <pc:docMk/>
      </pc:docMkLst>
      <pc:sldChg chg="modSp mod">
        <pc:chgData name="Andrea Castro Troya" userId="58fec591-b333-4c59-a2df-1c57e39d4266" providerId="ADAL" clId="{32AE76EA-F379-4CD9-A568-CE284B0C7974}" dt="2024-10-10T08:44:02.126" v="32" actId="20577"/>
        <pc:sldMkLst>
          <pc:docMk/>
          <pc:sldMk cId="2499853343" sldId="261"/>
        </pc:sldMkLst>
        <pc:spChg chg="mod">
          <ac:chgData name="Andrea Castro Troya" userId="58fec591-b333-4c59-a2df-1c57e39d4266" providerId="ADAL" clId="{32AE76EA-F379-4CD9-A568-CE284B0C7974}" dt="2024-10-10T08:43:52.458" v="20" actId="20577"/>
          <ac:spMkLst>
            <pc:docMk/>
            <pc:sldMk cId="2499853343" sldId="261"/>
            <ac:spMk id="2" creationId="{FFCA7E40-6B2B-9773-C96F-35BFBF3437D7}"/>
          </ac:spMkLst>
        </pc:spChg>
        <pc:spChg chg="mod">
          <ac:chgData name="Andrea Castro Troya" userId="58fec591-b333-4c59-a2df-1c57e39d4266" providerId="ADAL" clId="{32AE76EA-F379-4CD9-A568-CE284B0C7974}" dt="2024-10-10T08:44:02.126" v="32" actId="20577"/>
          <ac:spMkLst>
            <pc:docMk/>
            <pc:sldMk cId="2499853343" sldId="261"/>
            <ac:spMk id="3" creationId="{6199F5CC-8AF0-EA86-41C2-17755419A88E}"/>
          </ac:spMkLst>
        </pc:spChg>
      </pc:sldChg>
      <pc:sldChg chg="modSp mod">
        <pc:chgData name="Andrea Castro Troya" userId="58fec591-b333-4c59-a2df-1c57e39d4266" providerId="ADAL" clId="{32AE76EA-F379-4CD9-A568-CE284B0C7974}" dt="2024-10-10T08:44:15.852" v="48" actId="20577"/>
        <pc:sldMkLst>
          <pc:docMk/>
          <pc:sldMk cId="3971793997" sldId="262"/>
        </pc:sldMkLst>
        <pc:spChg chg="mod">
          <ac:chgData name="Andrea Castro Troya" userId="58fec591-b333-4c59-a2df-1c57e39d4266" providerId="ADAL" clId="{32AE76EA-F379-4CD9-A568-CE284B0C7974}" dt="2024-10-10T08:44:15.852" v="48" actId="20577"/>
          <ac:spMkLst>
            <pc:docMk/>
            <pc:sldMk cId="3971793997" sldId="262"/>
            <ac:spMk id="3" creationId="{A38D9E58-19B1-E7ED-7608-24282A0A681D}"/>
          </ac:spMkLst>
        </pc:spChg>
      </pc:sldChg>
      <pc:sldChg chg="modSp">
        <pc:chgData name="Andrea Castro Troya" userId="58fec591-b333-4c59-a2df-1c57e39d4266" providerId="ADAL" clId="{32AE76EA-F379-4CD9-A568-CE284B0C7974}" dt="2024-10-10T08:44:33.672" v="49" actId="14826"/>
        <pc:sldMkLst>
          <pc:docMk/>
          <pc:sldMk cId="534925672" sldId="2443"/>
        </pc:sldMkLst>
        <pc:picChg chg="mod">
          <ac:chgData name="Andrea Castro Troya" userId="58fec591-b333-4c59-a2df-1c57e39d4266" providerId="ADAL" clId="{32AE76EA-F379-4CD9-A568-CE284B0C7974}" dt="2024-10-10T08:44:33.672" v="49" actId="14826"/>
          <ac:picMkLst>
            <pc:docMk/>
            <pc:sldMk cId="534925672" sldId="2443"/>
            <ac:picMk id="1026" creationId="{F208CF0B-FC71-EA31-B631-34D0372A3340}"/>
          </ac:picMkLst>
        </pc:picChg>
      </pc:sldChg>
    </pc:docChg>
  </pc:docChgLst>
  <pc:docChgLst>
    <pc:chgData name="Andrea Castro Troya" userId="S::acastro@aenor.com::58fec591-b333-4c59-a2df-1c57e39d4266" providerId="AD" clId="Web-{5018CFF2-AD74-9A2D-AC05-EE17680386F4}"/>
    <pc:docChg chg="addSld delSld modSld">
      <pc:chgData name="Andrea Castro Troya" userId="S::acastro@aenor.com::58fec591-b333-4c59-a2df-1c57e39d4266" providerId="AD" clId="Web-{5018CFF2-AD74-9A2D-AC05-EE17680386F4}" dt="2024-09-13T12:54:25.013" v="137"/>
      <pc:docMkLst>
        <pc:docMk/>
      </pc:docMkLst>
      <pc:sldChg chg="modSp">
        <pc:chgData name="Andrea Castro Troya" userId="S::acastro@aenor.com::58fec591-b333-4c59-a2df-1c57e39d4266" providerId="AD" clId="Web-{5018CFF2-AD74-9A2D-AC05-EE17680386F4}" dt="2024-09-13T12:48:18.438" v="46" actId="20577"/>
        <pc:sldMkLst>
          <pc:docMk/>
          <pc:sldMk cId="470014596" sldId="284"/>
        </pc:sldMkLst>
        <pc:spChg chg="mod">
          <ac:chgData name="Andrea Castro Troya" userId="S::acastro@aenor.com::58fec591-b333-4c59-a2df-1c57e39d4266" providerId="AD" clId="Web-{5018CFF2-AD74-9A2D-AC05-EE17680386F4}" dt="2024-09-13T12:48:18.438" v="46" actId="20577"/>
          <ac:spMkLst>
            <pc:docMk/>
            <pc:sldMk cId="470014596" sldId="284"/>
            <ac:spMk id="11" creationId="{424A30C1-DE06-42E0-A897-C1328FBE17E9}"/>
          </ac:spMkLst>
        </pc:spChg>
      </pc:sldChg>
      <pc:sldChg chg="modSp">
        <pc:chgData name="Andrea Castro Troya" userId="S::acastro@aenor.com::58fec591-b333-4c59-a2df-1c57e39d4266" providerId="AD" clId="Web-{5018CFF2-AD74-9A2D-AC05-EE17680386F4}" dt="2024-09-13T12:46:32.965" v="29" actId="1076"/>
        <pc:sldMkLst>
          <pc:docMk/>
          <pc:sldMk cId="2485187562" sldId="287"/>
        </pc:sldMkLst>
        <pc:spChg chg="mod">
          <ac:chgData name="Andrea Castro Troya" userId="S::acastro@aenor.com::58fec591-b333-4c59-a2df-1c57e39d4266" providerId="AD" clId="Web-{5018CFF2-AD74-9A2D-AC05-EE17680386F4}" dt="2024-09-13T12:44:36.399" v="6" actId="20577"/>
          <ac:spMkLst>
            <pc:docMk/>
            <pc:sldMk cId="2485187562" sldId="287"/>
            <ac:spMk id="2" creationId="{724BB1BD-B7B1-4E70-ABA2-FDDD49A09615}"/>
          </ac:spMkLst>
        </pc:spChg>
        <pc:spChg chg="mod">
          <ac:chgData name="Andrea Castro Troya" userId="S::acastro@aenor.com::58fec591-b333-4c59-a2df-1c57e39d4266" providerId="AD" clId="Web-{5018CFF2-AD74-9A2D-AC05-EE17680386F4}" dt="2024-09-13T12:46:32.965" v="29" actId="1076"/>
          <ac:spMkLst>
            <pc:docMk/>
            <pc:sldMk cId="2485187562" sldId="287"/>
            <ac:spMk id="3" creationId="{37A1712A-12B1-48B4-3847-F1672708EEA6}"/>
          </ac:spMkLst>
        </pc:spChg>
      </pc:sldChg>
      <pc:sldChg chg="del">
        <pc:chgData name="Andrea Castro Troya" userId="S::acastro@aenor.com::58fec591-b333-4c59-a2df-1c57e39d4266" providerId="AD" clId="Web-{5018CFF2-AD74-9A2D-AC05-EE17680386F4}" dt="2024-09-13T12:54:03.778" v="136"/>
        <pc:sldMkLst>
          <pc:docMk/>
          <pc:sldMk cId="3041574353" sldId="290"/>
        </pc:sldMkLst>
      </pc:sldChg>
      <pc:sldChg chg="delSp modSp del">
        <pc:chgData name="Andrea Castro Troya" userId="S::acastro@aenor.com::58fec591-b333-4c59-a2df-1c57e39d4266" providerId="AD" clId="Web-{5018CFF2-AD74-9A2D-AC05-EE17680386F4}" dt="2024-09-13T12:52:50.947" v="124"/>
        <pc:sldMkLst>
          <pc:docMk/>
          <pc:sldMk cId="3690058459" sldId="291"/>
        </pc:sldMkLst>
        <pc:spChg chg="mod">
          <ac:chgData name="Andrea Castro Troya" userId="S::acastro@aenor.com::58fec591-b333-4c59-a2df-1c57e39d4266" providerId="AD" clId="Web-{5018CFF2-AD74-9A2D-AC05-EE17680386F4}" dt="2024-09-13T12:47:40.718" v="34" actId="1076"/>
          <ac:spMkLst>
            <pc:docMk/>
            <pc:sldMk cId="3690058459" sldId="291"/>
            <ac:spMk id="9" creationId="{424A30C1-DE06-42E0-A897-C1328FBE17E9}"/>
          </ac:spMkLst>
        </pc:spChg>
        <pc:spChg chg="del mod">
          <ac:chgData name="Andrea Castro Troya" userId="S::acastro@aenor.com::58fec591-b333-4c59-a2df-1c57e39d4266" providerId="AD" clId="Web-{5018CFF2-AD74-9A2D-AC05-EE17680386F4}" dt="2024-09-13T12:51:23.569" v="103"/>
          <ac:spMkLst>
            <pc:docMk/>
            <pc:sldMk cId="3690058459" sldId="291"/>
            <ac:spMk id="12" creationId="{8D0FB960-6059-446B-95AD-429679DDAB84}"/>
          </ac:spMkLst>
        </pc:spChg>
        <pc:picChg chg="mod">
          <ac:chgData name="Andrea Castro Troya" userId="S::acastro@aenor.com::58fec591-b333-4c59-a2df-1c57e39d4266" providerId="AD" clId="Web-{5018CFF2-AD74-9A2D-AC05-EE17680386F4}" dt="2024-09-13T12:47:37.499" v="33" actId="1076"/>
          <ac:picMkLst>
            <pc:docMk/>
            <pc:sldMk cId="3690058459" sldId="291"/>
            <ac:picMk id="23" creationId="{AC962A60-59CC-4CDF-B976-6100A4358077}"/>
          </ac:picMkLst>
        </pc:picChg>
      </pc:sldChg>
      <pc:sldChg chg="modSp">
        <pc:chgData name="Andrea Castro Troya" userId="S::acastro@aenor.com::58fec591-b333-4c59-a2df-1c57e39d4266" providerId="AD" clId="Web-{5018CFF2-AD74-9A2D-AC05-EE17680386F4}" dt="2024-09-13T12:53:08.463" v="126" actId="20577"/>
        <pc:sldMkLst>
          <pc:docMk/>
          <pc:sldMk cId="400258492" sldId="295"/>
        </pc:sldMkLst>
        <pc:spChg chg="mod">
          <ac:chgData name="Andrea Castro Troya" userId="S::acastro@aenor.com::58fec591-b333-4c59-a2df-1c57e39d4266" providerId="AD" clId="Web-{5018CFF2-AD74-9A2D-AC05-EE17680386F4}" dt="2024-09-13T12:53:08.463" v="126" actId="20577"/>
          <ac:spMkLst>
            <pc:docMk/>
            <pc:sldMk cId="400258492" sldId="295"/>
            <ac:spMk id="4" creationId="{5E626828-67E9-C1A7-7219-349BBCA3B24B}"/>
          </ac:spMkLst>
        </pc:spChg>
      </pc:sldChg>
      <pc:sldChg chg="modSp">
        <pc:chgData name="Andrea Castro Troya" userId="S::acastro@aenor.com::58fec591-b333-4c59-a2df-1c57e39d4266" providerId="AD" clId="Web-{5018CFF2-AD74-9A2D-AC05-EE17680386F4}" dt="2024-09-13T12:44:04.023" v="3" actId="20577"/>
        <pc:sldMkLst>
          <pc:docMk/>
          <pc:sldMk cId="1932159135" sldId="2434"/>
        </pc:sldMkLst>
        <pc:spChg chg="mod">
          <ac:chgData name="Andrea Castro Troya" userId="S::acastro@aenor.com::58fec591-b333-4c59-a2df-1c57e39d4266" providerId="AD" clId="Web-{5018CFF2-AD74-9A2D-AC05-EE17680386F4}" dt="2024-09-13T12:44:04.023" v="3" actId="20577"/>
          <ac:spMkLst>
            <pc:docMk/>
            <pc:sldMk cId="1932159135" sldId="2434"/>
            <ac:spMk id="16" creationId="{C79C4BED-479A-45B6-97C3-BC92A7F5A580}"/>
          </ac:spMkLst>
        </pc:spChg>
      </pc:sldChg>
      <pc:sldChg chg="del">
        <pc:chgData name="Andrea Castro Troya" userId="S::acastro@aenor.com::58fec591-b333-4c59-a2df-1c57e39d4266" providerId="AD" clId="Web-{5018CFF2-AD74-9A2D-AC05-EE17680386F4}" dt="2024-09-13T12:54:25.013" v="137"/>
        <pc:sldMkLst>
          <pc:docMk/>
          <pc:sldMk cId="3198586728" sldId="2435"/>
        </pc:sldMkLst>
      </pc:sldChg>
      <pc:sldChg chg="modSp">
        <pc:chgData name="Andrea Castro Troya" userId="S::acastro@aenor.com::58fec591-b333-4c59-a2df-1c57e39d4266" providerId="AD" clId="Web-{5018CFF2-AD74-9A2D-AC05-EE17680386F4}" dt="2024-09-13T12:53:32.323" v="133" actId="20577"/>
        <pc:sldMkLst>
          <pc:docMk/>
          <pc:sldMk cId="534925672" sldId="2443"/>
        </pc:sldMkLst>
        <pc:spChg chg="mod">
          <ac:chgData name="Andrea Castro Troya" userId="S::acastro@aenor.com::58fec591-b333-4c59-a2df-1c57e39d4266" providerId="AD" clId="Web-{5018CFF2-AD74-9A2D-AC05-EE17680386F4}" dt="2024-09-13T12:53:32.323" v="133" actId="20577"/>
          <ac:spMkLst>
            <pc:docMk/>
            <pc:sldMk cId="534925672" sldId="2443"/>
            <ac:spMk id="2" creationId="{8FF0C3B0-8099-791F-475C-767B65B12EB5}"/>
          </ac:spMkLst>
        </pc:spChg>
      </pc:sldChg>
      <pc:sldChg chg="addSp delSp modSp add replId">
        <pc:chgData name="Andrea Castro Troya" userId="S::acastro@aenor.com::58fec591-b333-4c59-a2df-1c57e39d4266" providerId="AD" clId="Web-{5018CFF2-AD74-9A2D-AC05-EE17680386F4}" dt="2024-09-13T12:53:50.668" v="135" actId="1076"/>
        <pc:sldMkLst>
          <pc:docMk/>
          <pc:sldMk cId="3507371764" sldId="2447"/>
        </pc:sldMkLst>
        <pc:spChg chg="add mod">
          <ac:chgData name="Andrea Castro Troya" userId="S::acastro@aenor.com::58fec591-b333-4c59-a2df-1c57e39d4266" providerId="AD" clId="Web-{5018CFF2-AD74-9A2D-AC05-EE17680386F4}" dt="2024-09-13T12:52:48.775" v="123" actId="1076"/>
          <ac:spMkLst>
            <pc:docMk/>
            <pc:sldMk cId="3507371764" sldId="2447"/>
            <ac:spMk id="3" creationId="{8D0FB960-6059-446B-95AD-429679DDAB84}"/>
          </ac:spMkLst>
        </pc:spChg>
        <pc:spChg chg="mod">
          <ac:chgData name="Andrea Castro Troya" userId="S::acastro@aenor.com::58fec591-b333-4c59-a2df-1c57e39d4266" providerId="AD" clId="Web-{5018CFF2-AD74-9A2D-AC05-EE17680386F4}" dt="2024-09-13T12:48:31.735" v="48" actId="1076"/>
          <ac:spMkLst>
            <pc:docMk/>
            <pc:sldMk cId="3507371764" sldId="2447"/>
            <ac:spMk id="4" creationId="{9E312FE7-A2CE-48CA-B86B-F83B7E492A64}"/>
          </ac:spMkLst>
        </pc:spChg>
        <pc:spChg chg="del">
          <ac:chgData name="Andrea Castro Troya" userId="S::acastro@aenor.com::58fec591-b333-4c59-a2df-1c57e39d4266" providerId="AD" clId="Web-{5018CFF2-AD74-9A2D-AC05-EE17680386F4}" dt="2024-09-13T12:48:36.423" v="50"/>
          <ac:spMkLst>
            <pc:docMk/>
            <pc:sldMk cId="3507371764" sldId="2447"/>
            <ac:spMk id="6" creationId="{494DA49E-DC74-46EA-B939-3085F78B11AF}"/>
          </ac:spMkLst>
        </pc:spChg>
        <pc:spChg chg="mod">
          <ac:chgData name="Andrea Castro Troya" userId="S::acastro@aenor.com::58fec591-b333-4c59-a2df-1c57e39d4266" providerId="AD" clId="Web-{5018CFF2-AD74-9A2D-AC05-EE17680386F4}" dt="2024-09-13T12:49:12.721" v="62" actId="20577"/>
          <ac:spMkLst>
            <pc:docMk/>
            <pc:sldMk cId="3507371764" sldId="2447"/>
            <ac:spMk id="11" creationId="{424A30C1-DE06-42E0-A897-C1328FBE17E9}"/>
          </ac:spMkLst>
        </pc:spChg>
        <pc:spChg chg="del">
          <ac:chgData name="Andrea Castro Troya" userId="S::acastro@aenor.com::58fec591-b333-4c59-a2df-1c57e39d4266" providerId="AD" clId="Web-{5018CFF2-AD74-9A2D-AC05-EE17680386F4}" dt="2024-09-13T12:48:37.579" v="51"/>
          <ac:spMkLst>
            <pc:docMk/>
            <pc:sldMk cId="3507371764" sldId="2447"/>
            <ac:spMk id="12" creationId="{8D0FB960-6059-446B-95AD-429679DDAB84}"/>
          </ac:spMkLst>
        </pc:spChg>
        <pc:picChg chg="add mod">
          <ac:chgData name="Andrea Castro Troya" userId="S::acastro@aenor.com::58fec591-b333-4c59-a2df-1c57e39d4266" providerId="AD" clId="Web-{5018CFF2-AD74-9A2D-AC05-EE17680386F4}" dt="2024-09-13T12:53:50.668" v="135" actId="1076"/>
          <ac:picMkLst>
            <pc:docMk/>
            <pc:sldMk cId="3507371764" sldId="2447"/>
            <ac:picMk id="7" creationId="{2D3787F2-4FBE-10D2-2014-E51105627BDD}"/>
          </ac:picMkLst>
        </pc:picChg>
        <pc:picChg chg="del">
          <ac:chgData name="Andrea Castro Troya" userId="S::acastro@aenor.com::58fec591-b333-4c59-a2df-1c57e39d4266" providerId="AD" clId="Web-{5018CFF2-AD74-9A2D-AC05-EE17680386F4}" dt="2024-09-13T12:48:39.626" v="53"/>
          <ac:picMkLst>
            <pc:docMk/>
            <pc:sldMk cId="3507371764" sldId="2447"/>
            <ac:picMk id="10" creationId="{DAC0FEF2-480E-4D1B-B524-08451014FA98}"/>
          </ac:picMkLst>
        </pc:picChg>
        <pc:picChg chg="del">
          <ac:chgData name="Andrea Castro Troya" userId="S::acastro@aenor.com::58fec591-b333-4c59-a2df-1c57e39d4266" providerId="AD" clId="Web-{5018CFF2-AD74-9A2D-AC05-EE17680386F4}" dt="2024-09-13T12:48:38.735" v="52"/>
          <ac:picMkLst>
            <pc:docMk/>
            <pc:sldMk cId="3507371764" sldId="2447"/>
            <ac:picMk id="13" creationId="{59F32520-B60E-47FB-9FBD-A69264318212}"/>
          </ac:picMkLst>
        </pc:picChg>
      </pc:sldChg>
      <pc:sldChg chg="add del replId">
        <pc:chgData name="Andrea Castro Troya" userId="S::acastro@aenor.com::58fec591-b333-4c59-a2df-1c57e39d4266" providerId="AD" clId="Web-{5018CFF2-AD74-9A2D-AC05-EE17680386F4}" dt="2024-09-13T12:51:18.584" v="102"/>
        <pc:sldMkLst>
          <pc:docMk/>
          <pc:sldMk cId="1328490744" sldId="2448"/>
        </pc:sldMkLst>
      </pc:sldChg>
      <pc:sldChg chg="add del replId">
        <pc:chgData name="Andrea Castro Troya" userId="S::acastro@aenor.com::58fec591-b333-4c59-a2df-1c57e39d4266" providerId="AD" clId="Web-{5018CFF2-AD74-9A2D-AC05-EE17680386F4}" dt="2024-09-13T12:51:14.662" v="100"/>
        <pc:sldMkLst>
          <pc:docMk/>
          <pc:sldMk cId="3420635801" sldId="2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en-US" dirty="0"/>
            <a:t>Unintended, </a:t>
          </a:r>
          <a:r>
            <a:rPr lang="en-US" dirty="0" err="1"/>
            <a:t>unfavourable</a:t>
          </a:r>
          <a:r>
            <a:rPr lang="en-US" dirty="0"/>
            <a:t> reaction in animals to a veterinary or human medicine</a:t>
          </a:r>
          <a:endParaRPr lang="en-GB" dirty="0"/>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en-US" b="1" dirty="0"/>
            <a:t>Lack of efficacy </a:t>
          </a:r>
          <a:r>
            <a:rPr lang="en-US" dirty="0"/>
            <a:t>of a veterinary medicine </a:t>
          </a:r>
          <a:endParaRPr lang="en-GB" dirty="0"/>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en-US" dirty="0"/>
            <a:t>Any </a:t>
          </a:r>
          <a:r>
            <a:rPr lang="en-US" b="1" dirty="0">
              <a:solidFill>
                <a:srgbClr val="FFFF00"/>
              </a:solidFill>
            </a:rPr>
            <a:t>environmental</a:t>
          </a:r>
          <a:r>
            <a:rPr lang="en-US" dirty="0"/>
            <a:t> incidents after applying a veterinary medicine</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en-US" dirty="0"/>
            <a:t>Any noxious reaction to </a:t>
          </a:r>
          <a:r>
            <a:rPr lang="en-US" b="1" dirty="0">
              <a:solidFill>
                <a:srgbClr val="FFFF00"/>
              </a:solidFill>
            </a:rPr>
            <a:t>humans</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en-US" dirty="0"/>
            <a:t>Exceeding the MRL when withdrawal period was respected</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en-US" dirty="0"/>
            <a:t>Any suspected transmission of an infectious agent via the medicine</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t>
        <a:bodyPr/>
        <a:lstStyle/>
        <a:p>
          <a:endParaRPr lang="de-DE"/>
        </a:p>
      </dgm:t>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t>
        <a:bodyPr/>
        <a:lstStyle/>
        <a:p>
          <a:endParaRPr lang="de-DE"/>
        </a:p>
      </dgm:t>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t>
        <a:bodyPr/>
        <a:lstStyle/>
        <a:p>
          <a:endParaRPr lang="de-DE"/>
        </a:p>
      </dgm:t>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t>
        <a:bodyPr/>
        <a:lstStyle/>
        <a:p>
          <a:endParaRPr lang="de-DE"/>
        </a:p>
      </dgm:t>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t>
        <a:bodyPr/>
        <a:lstStyle/>
        <a:p>
          <a:endParaRPr lang="de-DE"/>
        </a:p>
      </dgm:t>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t>
        <a:bodyPr/>
        <a:lstStyle/>
        <a:p>
          <a:endParaRPr lang="de-DE"/>
        </a:p>
      </dgm:t>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t>
        <a:bodyPr/>
        <a:lstStyle/>
        <a:p>
          <a:endParaRPr lang="de-DE"/>
        </a:p>
      </dgm:t>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t>
        <a:bodyPr/>
        <a:lstStyle/>
        <a:p>
          <a:endParaRPr lang="de-DE"/>
        </a:p>
      </dgm:t>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A2DBFAE1-EA05-4AB9-AF12-834F01FAE7F6}" type="presOf" srcId="{5296AD7C-A9EC-4F53-88F7-963AF2937FC0}" destId="{6AFD968A-4C7B-4949-BF4E-614DFCC27ED7}"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42A53D0C-9B95-48C2-8B30-DE473114B49C}" srcId="{5296AD7C-A9EC-4F53-88F7-963AF2937FC0}" destId="{AA566B66-1C37-40E1-AF4F-2B4C69430EC3}" srcOrd="2" destOrd="0" parTransId="{CE637B9D-821B-4A0E-AEE5-706EC8CB7FF6}" sibTransId="{DB3159B3-A07E-45C9-9DED-6402166F566F}"/>
    <dgm:cxn modelId="{4AEE7FA9-06C7-4119-8AF0-56C76F115C3E}" type="presOf" srcId="{89F8A6F4-5B7B-4916-A231-B5D87ED62E39}" destId="{32002815-90B2-4E0F-9890-66D3FAE4E08F}" srcOrd="0" destOrd="0" presId="urn:microsoft.com/office/officeart/2008/layout/VerticalCurvedList"/>
    <dgm:cxn modelId="{02853DA6-692F-414B-AACD-A6927E4B3825}" srcId="{5296AD7C-A9EC-4F53-88F7-963AF2937FC0}" destId="{89F8A6F4-5B7B-4916-A231-B5D87ED62E39}" srcOrd="5" destOrd="0" parTransId="{D47EB2B3-CA2D-4C02-9C49-6CEB51888425}" sibTransId="{28EB3569-C8AB-46B6-948C-AF34CB43C354}"/>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11A4749A-F086-4B7C-846F-712DC457FB57}" srcId="{5296AD7C-A9EC-4F53-88F7-963AF2937FC0}" destId="{BCED0F91-A659-4C6D-B4C2-4EFDEAFA6470}" srcOrd="4" destOrd="0" parTransId="{7A128D80-C027-4BBF-80B2-7E8AAC36A026}" sibTransId="{05F8176C-BE16-46DB-96DE-9A37D859287F}"/>
    <dgm:cxn modelId="{4ACFE344-9866-48AE-AD94-E4BDF7D41FDC}" type="presOf" srcId="{861E4FA4-E3F6-4F3C-8A69-42C4295CDA99}" destId="{A31A18A8-59AC-4D86-BCA3-418A794C19F0}" srcOrd="0" destOrd="0" presId="urn:microsoft.com/office/officeart/2008/layout/VerticalCurvedList"/>
    <dgm:cxn modelId="{5123EC98-929A-470C-AB8E-CAB2E103F671}" type="presOf" srcId="{42872792-1292-4646-B545-AB11FEC2B12A}" destId="{51A75133-46DD-4A8D-8131-84FD498D41F3}" srcOrd="0" destOrd="0" presId="urn:microsoft.com/office/officeart/2008/layout/VerticalCurvedList"/>
    <dgm:cxn modelId="{CA7F1711-4D83-4890-8137-8AC269759AED}" type="presOf" srcId="{AA566B66-1C37-40E1-AF4F-2B4C69430EC3}" destId="{7CA5BEBE-59C9-4E31-AE2A-FCFA4454EA26}"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5A2E2-4A66-4376-9A18-CDCA8E0B55D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028D5874-4407-44AD-A221-DF1D655B1A0F}">
      <dgm:prSet phldrT="[Text]"/>
      <dgm:spPr>
        <a:solidFill>
          <a:srgbClr val="92D050"/>
        </a:solidFill>
      </dgm:spPr>
      <dgm:t>
        <a:bodyPr/>
        <a:lstStyle/>
        <a:p>
          <a:r>
            <a:rPr kumimoji="0" lang="de-DE" b="1" i="0" u="none" strike="noStrike" cap="none" spc="0" normalizeH="0" baseline="0" noProof="0" dirty="0" err="1" smtClean="0">
              <a:ln>
                <a:noFill/>
              </a:ln>
              <a:solidFill>
                <a:srgbClr val="000000"/>
              </a:solidFill>
              <a:effectLst/>
              <a:uLnTx/>
              <a:uFillTx/>
              <a:latin typeface="EC Square Sans Pro" panose="020B0506040000020004" pitchFamily="34" charset="0"/>
              <a:ea typeface="+mn-ea"/>
              <a:cs typeface="+mn-cs"/>
            </a:rPr>
            <a:t>Veterinary</a:t>
          </a:r>
          <a:r>
            <a:rPr kumimoji="0" lang="de-DE" b="1" i="0" u="none" strike="noStrike" cap="none" spc="0" normalizeH="0" baseline="0" noProof="0" dirty="0" smtClean="0">
              <a:ln>
                <a:noFill/>
              </a:ln>
              <a:solidFill>
                <a:srgbClr val="000000"/>
              </a:solidFill>
              <a:effectLst/>
              <a:uLnTx/>
              <a:uFillTx/>
              <a:latin typeface="EC Square Sans Pro" panose="020B0506040000020004" pitchFamily="34" charset="0"/>
              <a:ea typeface="+mn-ea"/>
              <a:cs typeface="+mn-cs"/>
            </a:rPr>
            <a:t> </a:t>
          </a:r>
          <a:r>
            <a:rPr kumimoji="0" lang="de-DE" b="1" i="0" u="none" strike="noStrike" cap="none" spc="0" normalizeH="0" baseline="0" noProof="0" dirty="0" err="1" smtClean="0">
              <a:ln>
                <a:noFill/>
              </a:ln>
              <a:solidFill>
                <a:srgbClr val="000000"/>
              </a:solidFill>
              <a:effectLst/>
              <a:uLnTx/>
              <a:uFillTx/>
              <a:latin typeface="EC Square Sans Pro" panose="020B0506040000020004" pitchFamily="34" charset="0"/>
              <a:ea typeface="+mn-ea"/>
              <a:cs typeface="+mn-cs"/>
            </a:rPr>
            <a:t>Medicinal</a:t>
          </a:r>
          <a:r>
            <a:rPr kumimoji="0" lang="de-DE" b="1" i="0" u="none" strike="noStrike" cap="none" spc="0" normalizeH="0" noProof="0" dirty="0" smtClean="0">
              <a:ln>
                <a:noFill/>
              </a:ln>
              <a:solidFill>
                <a:srgbClr val="000000"/>
              </a:solidFill>
              <a:effectLst/>
              <a:uLnTx/>
              <a:uFillTx/>
              <a:latin typeface="EC Square Sans Pro" panose="020B0506040000020004" pitchFamily="34" charset="0"/>
              <a:ea typeface="+mn-ea"/>
              <a:cs typeface="+mn-cs"/>
            </a:rPr>
            <a:t> </a:t>
          </a:r>
        </a:p>
        <a:p>
          <a:r>
            <a:rPr kumimoji="0" lang="de-DE" b="1" i="0" u="none" strike="noStrike" cap="none" spc="0" normalizeH="0" noProof="0" dirty="0" smtClean="0">
              <a:ln>
                <a:noFill/>
              </a:ln>
              <a:solidFill>
                <a:srgbClr val="000000"/>
              </a:solidFill>
              <a:effectLst/>
              <a:uLnTx/>
              <a:uFillTx/>
              <a:latin typeface="EC Square Sans Pro" panose="020B0506040000020004" pitchFamily="34" charset="0"/>
              <a:ea typeface="+mn-ea"/>
              <a:cs typeface="+mn-cs"/>
            </a:rPr>
            <a:t>Act TAMG</a:t>
          </a:r>
          <a:endParaRPr lang="de-DE" dirty="0">
            <a:solidFill>
              <a:schemeClr val="tx1"/>
            </a:solidFill>
          </a:endParaRPr>
        </a:p>
      </dgm:t>
    </dgm:pt>
    <dgm:pt modelId="{5235B417-B4F1-4B23-B086-B93BADBE5C26}" type="parTrans" cxnId="{99E57897-100C-4242-AB84-8725A767D69B}">
      <dgm:prSet/>
      <dgm:spPr/>
      <dgm:t>
        <a:bodyPr/>
        <a:lstStyle/>
        <a:p>
          <a:endParaRPr lang="de-DE"/>
        </a:p>
      </dgm:t>
    </dgm:pt>
    <dgm:pt modelId="{17505482-78D2-495D-A950-8C4C7B6E8603}" type="sibTrans" cxnId="{99E57897-100C-4242-AB84-8725A767D69B}">
      <dgm:prSet/>
      <dgm:spPr/>
      <dgm:t>
        <a:bodyPr/>
        <a:lstStyle/>
        <a:p>
          <a:endParaRPr lang="de-DE"/>
        </a:p>
      </dgm:t>
    </dgm:pt>
    <dgm:pt modelId="{A1B7856F-1ADC-45C8-93C8-6A7AFECC920D}">
      <dgm:prSet phldrT="[Text]"/>
      <dgm:spPr>
        <a:solidFill>
          <a:schemeClr val="accent4">
            <a:lumMod val="60000"/>
            <a:lumOff val="40000"/>
          </a:schemeClr>
        </a:solidFill>
      </dgm:spPr>
      <dgm:t>
        <a:bodyPr/>
        <a:lstStyle/>
        <a:p>
          <a:r>
            <a:rPr lang="en-US" dirty="0" smtClean="0"/>
            <a:t>Collective amendment of 30 regulations</a:t>
          </a:r>
          <a:endParaRPr lang="de-DE" dirty="0"/>
        </a:p>
      </dgm:t>
    </dgm:pt>
    <dgm:pt modelId="{E77EB1B9-F613-4A7D-9A70-0A28C18BE1FB}" type="parTrans" cxnId="{CBEB310C-04BA-40BF-AB12-A794294E43FB}">
      <dgm:prSet/>
      <dgm:spPr/>
      <dgm:t>
        <a:bodyPr/>
        <a:lstStyle/>
        <a:p>
          <a:endParaRPr lang="de-DE"/>
        </a:p>
      </dgm:t>
    </dgm:pt>
    <dgm:pt modelId="{DAA492C4-A142-4214-9123-D8ECD63697A8}" type="sibTrans" cxnId="{CBEB310C-04BA-40BF-AB12-A794294E43FB}">
      <dgm:prSet/>
      <dgm:spPr/>
      <dgm:t>
        <a:bodyPr/>
        <a:lstStyle/>
        <a:p>
          <a:endParaRPr lang="de-DE"/>
        </a:p>
      </dgm:t>
    </dgm:pt>
    <dgm:pt modelId="{7D5861FB-2ED7-4BD9-BBF3-A193D92A7D5B}">
      <dgm:prSet phldrT="[Text]"/>
      <dgm:spPr>
        <a:solidFill>
          <a:schemeClr val="accent4">
            <a:lumMod val="75000"/>
          </a:schemeClr>
        </a:solidFill>
      </dgm:spPr>
      <dgm:t>
        <a:bodyPr/>
        <a:lstStyle/>
        <a:p>
          <a:r>
            <a:rPr lang="en-US" dirty="0" smtClean="0"/>
            <a:t>Veterinary antibiotic flow rate regulation</a:t>
          </a:r>
          <a:endParaRPr lang="de-DE" dirty="0"/>
        </a:p>
      </dgm:t>
    </dgm:pt>
    <dgm:pt modelId="{64021819-0652-4EE6-BAC8-F75A796F81D4}" type="parTrans" cxnId="{380715DF-4374-44FF-B6E8-A74898EA3D69}">
      <dgm:prSet/>
      <dgm:spPr/>
      <dgm:t>
        <a:bodyPr/>
        <a:lstStyle/>
        <a:p>
          <a:endParaRPr lang="de-DE"/>
        </a:p>
      </dgm:t>
    </dgm:pt>
    <dgm:pt modelId="{018690CE-B620-4B9E-B248-2F9EC60244BF}" type="sibTrans" cxnId="{380715DF-4374-44FF-B6E8-A74898EA3D69}">
      <dgm:prSet/>
      <dgm:spPr/>
      <dgm:t>
        <a:bodyPr/>
        <a:lstStyle/>
        <a:p>
          <a:endParaRPr lang="de-DE"/>
        </a:p>
      </dgm:t>
    </dgm:pt>
    <dgm:pt modelId="{DA4DA864-3EB6-4C8A-AB1E-EF2751EF99B2}">
      <dgm:prSet phldrT="[Text]"/>
      <dgm:spPr/>
      <dgm:t>
        <a:bodyPr/>
        <a:lstStyle/>
        <a:p>
          <a:r>
            <a:rPr lang="de-DE" dirty="0" smtClean="0"/>
            <a:t>AB-Guidelines</a:t>
          </a:r>
          <a:endParaRPr lang="de-DE" dirty="0"/>
        </a:p>
      </dgm:t>
    </dgm:pt>
    <dgm:pt modelId="{29BFB8DC-18E1-4141-B0A8-98E00CDF1B7B}" type="parTrans" cxnId="{823F698F-887A-4308-80A9-8A46D6AF4699}">
      <dgm:prSet/>
      <dgm:spPr/>
      <dgm:t>
        <a:bodyPr/>
        <a:lstStyle/>
        <a:p>
          <a:endParaRPr lang="de-DE"/>
        </a:p>
      </dgm:t>
    </dgm:pt>
    <dgm:pt modelId="{CA4E095D-0091-4F3B-8FD9-4369F3EBAACD}" type="sibTrans" cxnId="{823F698F-887A-4308-80A9-8A46D6AF4699}">
      <dgm:prSet/>
      <dgm:spPr/>
      <dgm:t>
        <a:bodyPr/>
        <a:lstStyle/>
        <a:p>
          <a:endParaRPr lang="de-DE"/>
        </a:p>
      </dgm:t>
    </dgm:pt>
    <dgm:pt modelId="{72B1586C-44A6-4A31-A886-8D30548AA572}" type="pres">
      <dgm:prSet presAssocID="{4595A2E2-4A66-4376-9A18-CDCA8E0B55D6}" presName="Name0" presStyleCnt="0">
        <dgm:presLayoutVars>
          <dgm:chPref val="1"/>
          <dgm:dir/>
          <dgm:animOne val="branch"/>
          <dgm:animLvl val="lvl"/>
          <dgm:resizeHandles val="exact"/>
        </dgm:presLayoutVars>
      </dgm:prSet>
      <dgm:spPr/>
      <dgm:t>
        <a:bodyPr/>
        <a:lstStyle/>
        <a:p>
          <a:endParaRPr lang="de-DE"/>
        </a:p>
      </dgm:t>
    </dgm:pt>
    <dgm:pt modelId="{0BA8C947-D11C-4CC7-8FBF-A0B9F6CE0783}" type="pres">
      <dgm:prSet presAssocID="{028D5874-4407-44AD-A221-DF1D655B1A0F}" presName="root1" presStyleCnt="0"/>
      <dgm:spPr/>
    </dgm:pt>
    <dgm:pt modelId="{510AE00F-B644-40A1-8FF4-EFD6D8375236}" type="pres">
      <dgm:prSet presAssocID="{028D5874-4407-44AD-A221-DF1D655B1A0F}" presName="LevelOneTextNode" presStyleLbl="node0" presStyleIdx="0" presStyleCnt="1" custLinFactNeighborX="-56364" custLinFactNeighborY="-6620">
        <dgm:presLayoutVars>
          <dgm:chPref val="3"/>
        </dgm:presLayoutVars>
      </dgm:prSet>
      <dgm:spPr/>
      <dgm:t>
        <a:bodyPr/>
        <a:lstStyle/>
        <a:p>
          <a:endParaRPr lang="de-DE"/>
        </a:p>
      </dgm:t>
    </dgm:pt>
    <dgm:pt modelId="{24CD2DAC-8CE8-41EC-8B9D-4246D1332AF4}" type="pres">
      <dgm:prSet presAssocID="{028D5874-4407-44AD-A221-DF1D655B1A0F}" presName="level2hierChild" presStyleCnt="0"/>
      <dgm:spPr/>
    </dgm:pt>
    <dgm:pt modelId="{232C3E7A-541E-4EF6-8EFA-C37353AE75C3}" type="pres">
      <dgm:prSet presAssocID="{E77EB1B9-F613-4A7D-9A70-0A28C18BE1FB}" presName="conn2-1" presStyleLbl="parChTrans1D2" presStyleIdx="0" presStyleCnt="3"/>
      <dgm:spPr/>
      <dgm:t>
        <a:bodyPr/>
        <a:lstStyle/>
        <a:p>
          <a:endParaRPr lang="de-DE"/>
        </a:p>
      </dgm:t>
    </dgm:pt>
    <dgm:pt modelId="{D1AF533F-5435-491D-9A14-DE174E189F22}" type="pres">
      <dgm:prSet presAssocID="{E77EB1B9-F613-4A7D-9A70-0A28C18BE1FB}" presName="connTx" presStyleLbl="parChTrans1D2" presStyleIdx="0" presStyleCnt="3"/>
      <dgm:spPr/>
      <dgm:t>
        <a:bodyPr/>
        <a:lstStyle/>
        <a:p>
          <a:endParaRPr lang="de-DE"/>
        </a:p>
      </dgm:t>
    </dgm:pt>
    <dgm:pt modelId="{865E8A43-EB88-43C4-AF04-087AA53CE06E}" type="pres">
      <dgm:prSet presAssocID="{A1B7856F-1ADC-45C8-93C8-6A7AFECC920D}" presName="root2" presStyleCnt="0"/>
      <dgm:spPr/>
    </dgm:pt>
    <dgm:pt modelId="{C4E20F32-405F-4E32-B8C7-36E2ED1FE861}" type="pres">
      <dgm:prSet presAssocID="{A1B7856F-1ADC-45C8-93C8-6A7AFECC920D}" presName="LevelTwoTextNode" presStyleLbl="node2" presStyleIdx="0" presStyleCnt="3">
        <dgm:presLayoutVars>
          <dgm:chPref val="3"/>
        </dgm:presLayoutVars>
      </dgm:prSet>
      <dgm:spPr/>
      <dgm:t>
        <a:bodyPr/>
        <a:lstStyle/>
        <a:p>
          <a:endParaRPr lang="de-DE"/>
        </a:p>
      </dgm:t>
    </dgm:pt>
    <dgm:pt modelId="{9DDF6B45-B830-4667-86E1-91E22F31E505}" type="pres">
      <dgm:prSet presAssocID="{A1B7856F-1ADC-45C8-93C8-6A7AFECC920D}" presName="level3hierChild" presStyleCnt="0"/>
      <dgm:spPr/>
    </dgm:pt>
    <dgm:pt modelId="{319D7171-3250-4C1F-A72D-E9D12A0B2647}" type="pres">
      <dgm:prSet presAssocID="{64021819-0652-4EE6-BAC8-F75A796F81D4}" presName="conn2-1" presStyleLbl="parChTrans1D2" presStyleIdx="1" presStyleCnt="3"/>
      <dgm:spPr/>
      <dgm:t>
        <a:bodyPr/>
        <a:lstStyle/>
        <a:p>
          <a:endParaRPr lang="de-DE"/>
        </a:p>
      </dgm:t>
    </dgm:pt>
    <dgm:pt modelId="{B2E1855A-308C-479C-BE3E-4A77D2D60A9B}" type="pres">
      <dgm:prSet presAssocID="{64021819-0652-4EE6-BAC8-F75A796F81D4}" presName="connTx" presStyleLbl="parChTrans1D2" presStyleIdx="1" presStyleCnt="3"/>
      <dgm:spPr/>
      <dgm:t>
        <a:bodyPr/>
        <a:lstStyle/>
        <a:p>
          <a:endParaRPr lang="de-DE"/>
        </a:p>
      </dgm:t>
    </dgm:pt>
    <dgm:pt modelId="{86A81F2A-B1D3-457B-9E61-907C6BC2FF25}" type="pres">
      <dgm:prSet presAssocID="{7D5861FB-2ED7-4BD9-BBF3-A193D92A7D5B}" presName="root2" presStyleCnt="0"/>
      <dgm:spPr/>
    </dgm:pt>
    <dgm:pt modelId="{570EB212-4081-4E35-862C-E4852DCE67BC}" type="pres">
      <dgm:prSet presAssocID="{7D5861FB-2ED7-4BD9-BBF3-A193D92A7D5B}" presName="LevelTwoTextNode" presStyleLbl="node2" presStyleIdx="1" presStyleCnt="3">
        <dgm:presLayoutVars>
          <dgm:chPref val="3"/>
        </dgm:presLayoutVars>
      </dgm:prSet>
      <dgm:spPr/>
      <dgm:t>
        <a:bodyPr/>
        <a:lstStyle/>
        <a:p>
          <a:endParaRPr lang="de-DE"/>
        </a:p>
      </dgm:t>
    </dgm:pt>
    <dgm:pt modelId="{1946ECC9-6C80-4F61-932B-026B0F476966}" type="pres">
      <dgm:prSet presAssocID="{7D5861FB-2ED7-4BD9-BBF3-A193D92A7D5B}" presName="level3hierChild" presStyleCnt="0"/>
      <dgm:spPr/>
    </dgm:pt>
    <dgm:pt modelId="{A7A0F80A-EA60-434C-A2A2-461A3A78DBE7}" type="pres">
      <dgm:prSet presAssocID="{29BFB8DC-18E1-4141-B0A8-98E00CDF1B7B}" presName="conn2-1" presStyleLbl="parChTrans1D2" presStyleIdx="2" presStyleCnt="3"/>
      <dgm:spPr/>
      <dgm:t>
        <a:bodyPr/>
        <a:lstStyle/>
        <a:p>
          <a:endParaRPr lang="de-DE"/>
        </a:p>
      </dgm:t>
    </dgm:pt>
    <dgm:pt modelId="{51D5DB5C-A428-4501-AED1-F7DF8D3982A1}" type="pres">
      <dgm:prSet presAssocID="{29BFB8DC-18E1-4141-B0A8-98E00CDF1B7B}" presName="connTx" presStyleLbl="parChTrans1D2" presStyleIdx="2" presStyleCnt="3"/>
      <dgm:spPr/>
      <dgm:t>
        <a:bodyPr/>
        <a:lstStyle/>
        <a:p>
          <a:endParaRPr lang="de-DE"/>
        </a:p>
      </dgm:t>
    </dgm:pt>
    <dgm:pt modelId="{90D24372-FC0C-4D5B-809C-36010FFE6967}" type="pres">
      <dgm:prSet presAssocID="{DA4DA864-3EB6-4C8A-AB1E-EF2751EF99B2}" presName="root2" presStyleCnt="0"/>
      <dgm:spPr/>
    </dgm:pt>
    <dgm:pt modelId="{C486906D-141E-4D2D-AE1A-A761E9628CDC}" type="pres">
      <dgm:prSet presAssocID="{DA4DA864-3EB6-4C8A-AB1E-EF2751EF99B2}" presName="LevelTwoTextNode" presStyleLbl="node2" presStyleIdx="2" presStyleCnt="3">
        <dgm:presLayoutVars>
          <dgm:chPref val="3"/>
        </dgm:presLayoutVars>
      </dgm:prSet>
      <dgm:spPr/>
      <dgm:t>
        <a:bodyPr/>
        <a:lstStyle/>
        <a:p>
          <a:endParaRPr lang="de-DE"/>
        </a:p>
      </dgm:t>
    </dgm:pt>
    <dgm:pt modelId="{E28F6854-D36F-4C09-A262-C45665822898}" type="pres">
      <dgm:prSet presAssocID="{DA4DA864-3EB6-4C8A-AB1E-EF2751EF99B2}" presName="level3hierChild" presStyleCnt="0"/>
      <dgm:spPr/>
    </dgm:pt>
  </dgm:ptLst>
  <dgm:cxnLst>
    <dgm:cxn modelId="{773526D9-C3F0-4633-B8EC-6B9783DFFE06}" type="presOf" srcId="{7D5861FB-2ED7-4BD9-BBF3-A193D92A7D5B}" destId="{570EB212-4081-4E35-862C-E4852DCE67BC}" srcOrd="0" destOrd="0" presId="urn:microsoft.com/office/officeart/2008/layout/HorizontalMultiLevelHierarchy"/>
    <dgm:cxn modelId="{E40C71F3-AC75-4DE9-ADDE-F0201ED3C4CE}" type="presOf" srcId="{64021819-0652-4EE6-BAC8-F75A796F81D4}" destId="{B2E1855A-308C-479C-BE3E-4A77D2D60A9B}" srcOrd="1" destOrd="0" presId="urn:microsoft.com/office/officeart/2008/layout/HorizontalMultiLevelHierarchy"/>
    <dgm:cxn modelId="{CBEB310C-04BA-40BF-AB12-A794294E43FB}" srcId="{028D5874-4407-44AD-A221-DF1D655B1A0F}" destId="{A1B7856F-1ADC-45C8-93C8-6A7AFECC920D}" srcOrd="0" destOrd="0" parTransId="{E77EB1B9-F613-4A7D-9A70-0A28C18BE1FB}" sibTransId="{DAA492C4-A142-4214-9123-D8ECD63697A8}"/>
    <dgm:cxn modelId="{823F698F-887A-4308-80A9-8A46D6AF4699}" srcId="{028D5874-4407-44AD-A221-DF1D655B1A0F}" destId="{DA4DA864-3EB6-4C8A-AB1E-EF2751EF99B2}" srcOrd="2" destOrd="0" parTransId="{29BFB8DC-18E1-4141-B0A8-98E00CDF1B7B}" sibTransId="{CA4E095D-0091-4F3B-8FD9-4369F3EBAACD}"/>
    <dgm:cxn modelId="{17E7DA60-EBA5-4F85-AE54-66A8EF7DB0C4}" type="presOf" srcId="{E77EB1B9-F613-4A7D-9A70-0A28C18BE1FB}" destId="{232C3E7A-541E-4EF6-8EFA-C37353AE75C3}" srcOrd="0" destOrd="0" presId="urn:microsoft.com/office/officeart/2008/layout/HorizontalMultiLevelHierarchy"/>
    <dgm:cxn modelId="{A82070A5-12CF-47C4-B33F-B81A62842A50}" type="presOf" srcId="{29BFB8DC-18E1-4141-B0A8-98E00CDF1B7B}" destId="{51D5DB5C-A428-4501-AED1-F7DF8D3982A1}" srcOrd="1" destOrd="0" presId="urn:microsoft.com/office/officeart/2008/layout/HorizontalMultiLevelHierarchy"/>
    <dgm:cxn modelId="{380715DF-4374-44FF-B6E8-A74898EA3D69}" srcId="{028D5874-4407-44AD-A221-DF1D655B1A0F}" destId="{7D5861FB-2ED7-4BD9-BBF3-A193D92A7D5B}" srcOrd="1" destOrd="0" parTransId="{64021819-0652-4EE6-BAC8-F75A796F81D4}" sibTransId="{018690CE-B620-4B9E-B248-2F9EC60244BF}"/>
    <dgm:cxn modelId="{9BF741E7-B14E-4885-A0BD-31374CAF6B69}" type="presOf" srcId="{64021819-0652-4EE6-BAC8-F75A796F81D4}" destId="{319D7171-3250-4C1F-A72D-E9D12A0B2647}" srcOrd="0" destOrd="0" presId="urn:microsoft.com/office/officeart/2008/layout/HorizontalMultiLevelHierarchy"/>
    <dgm:cxn modelId="{FD5ACCF5-9346-4BBA-84E4-8AFF66BB3DBB}" type="presOf" srcId="{29BFB8DC-18E1-4141-B0A8-98E00CDF1B7B}" destId="{A7A0F80A-EA60-434C-A2A2-461A3A78DBE7}" srcOrd="0" destOrd="0" presId="urn:microsoft.com/office/officeart/2008/layout/HorizontalMultiLevelHierarchy"/>
    <dgm:cxn modelId="{7430EE75-74D8-4FB4-89FA-51BC543BAAD8}" type="presOf" srcId="{4595A2E2-4A66-4376-9A18-CDCA8E0B55D6}" destId="{72B1586C-44A6-4A31-A886-8D30548AA572}" srcOrd="0" destOrd="0" presId="urn:microsoft.com/office/officeart/2008/layout/HorizontalMultiLevelHierarchy"/>
    <dgm:cxn modelId="{5484C07E-A80B-443D-B6C5-0B6A694D3FA8}" type="presOf" srcId="{E77EB1B9-F613-4A7D-9A70-0A28C18BE1FB}" destId="{D1AF533F-5435-491D-9A14-DE174E189F22}" srcOrd="1" destOrd="0" presId="urn:microsoft.com/office/officeart/2008/layout/HorizontalMultiLevelHierarchy"/>
    <dgm:cxn modelId="{99E57897-100C-4242-AB84-8725A767D69B}" srcId="{4595A2E2-4A66-4376-9A18-CDCA8E0B55D6}" destId="{028D5874-4407-44AD-A221-DF1D655B1A0F}" srcOrd="0" destOrd="0" parTransId="{5235B417-B4F1-4B23-B086-B93BADBE5C26}" sibTransId="{17505482-78D2-495D-A950-8C4C7B6E8603}"/>
    <dgm:cxn modelId="{C8A1F238-C49D-481F-9031-295F4E1CA7EC}" type="presOf" srcId="{DA4DA864-3EB6-4C8A-AB1E-EF2751EF99B2}" destId="{C486906D-141E-4D2D-AE1A-A761E9628CDC}" srcOrd="0" destOrd="0" presId="urn:microsoft.com/office/officeart/2008/layout/HorizontalMultiLevelHierarchy"/>
    <dgm:cxn modelId="{5635D856-0B85-45E3-AAD4-BD4F0359E441}" type="presOf" srcId="{028D5874-4407-44AD-A221-DF1D655B1A0F}" destId="{510AE00F-B644-40A1-8FF4-EFD6D8375236}" srcOrd="0" destOrd="0" presId="urn:microsoft.com/office/officeart/2008/layout/HorizontalMultiLevelHierarchy"/>
    <dgm:cxn modelId="{34C0F80E-0077-4559-9775-6DB4F3498231}" type="presOf" srcId="{A1B7856F-1ADC-45C8-93C8-6A7AFECC920D}" destId="{C4E20F32-405F-4E32-B8C7-36E2ED1FE861}" srcOrd="0" destOrd="0" presId="urn:microsoft.com/office/officeart/2008/layout/HorizontalMultiLevelHierarchy"/>
    <dgm:cxn modelId="{33D23645-7596-468E-8716-FEFD285261D1}" type="presParOf" srcId="{72B1586C-44A6-4A31-A886-8D30548AA572}" destId="{0BA8C947-D11C-4CC7-8FBF-A0B9F6CE0783}" srcOrd="0" destOrd="0" presId="urn:microsoft.com/office/officeart/2008/layout/HorizontalMultiLevelHierarchy"/>
    <dgm:cxn modelId="{30552747-A6CA-4F67-BC54-D505E2F5C59E}" type="presParOf" srcId="{0BA8C947-D11C-4CC7-8FBF-A0B9F6CE0783}" destId="{510AE00F-B644-40A1-8FF4-EFD6D8375236}" srcOrd="0" destOrd="0" presId="urn:microsoft.com/office/officeart/2008/layout/HorizontalMultiLevelHierarchy"/>
    <dgm:cxn modelId="{E0E2E8E2-6E62-41EF-AB21-FD5C94DA877D}" type="presParOf" srcId="{0BA8C947-D11C-4CC7-8FBF-A0B9F6CE0783}" destId="{24CD2DAC-8CE8-41EC-8B9D-4246D1332AF4}" srcOrd="1" destOrd="0" presId="urn:microsoft.com/office/officeart/2008/layout/HorizontalMultiLevelHierarchy"/>
    <dgm:cxn modelId="{0CDE6BF5-28A7-42AB-8F8A-A5E7B2E36221}" type="presParOf" srcId="{24CD2DAC-8CE8-41EC-8B9D-4246D1332AF4}" destId="{232C3E7A-541E-4EF6-8EFA-C37353AE75C3}" srcOrd="0" destOrd="0" presId="urn:microsoft.com/office/officeart/2008/layout/HorizontalMultiLevelHierarchy"/>
    <dgm:cxn modelId="{92AE5468-CB97-4DC6-A903-8399AECB60AD}" type="presParOf" srcId="{232C3E7A-541E-4EF6-8EFA-C37353AE75C3}" destId="{D1AF533F-5435-491D-9A14-DE174E189F22}" srcOrd="0" destOrd="0" presId="urn:microsoft.com/office/officeart/2008/layout/HorizontalMultiLevelHierarchy"/>
    <dgm:cxn modelId="{4173C9D3-1428-467E-A763-E115C64A2549}" type="presParOf" srcId="{24CD2DAC-8CE8-41EC-8B9D-4246D1332AF4}" destId="{865E8A43-EB88-43C4-AF04-087AA53CE06E}" srcOrd="1" destOrd="0" presId="urn:microsoft.com/office/officeart/2008/layout/HorizontalMultiLevelHierarchy"/>
    <dgm:cxn modelId="{B2E59180-F063-4A6D-8407-29593C34DDE0}" type="presParOf" srcId="{865E8A43-EB88-43C4-AF04-087AA53CE06E}" destId="{C4E20F32-405F-4E32-B8C7-36E2ED1FE861}" srcOrd="0" destOrd="0" presId="urn:microsoft.com/office/officeart/2008/layout/HorizontalMultiLevelHierarchy"/>
    <dgm:cxn modelId="{2C316397-68CC-45D9-95C8-101ED1612A0B}" type="presParOf" srcId="{865E8A43-EB88-43C4-AF04-087AA53CE06E}" destId="{9DDF6B45-B830-4667-86E1-91E22F31E505}" srcOrd="1" destOrd="0" presId="urn:microsoft.com/office/officeart/2008/layout/HorizontalMultiLevelHierarchy"/>
    <dgm:cxn modelId="{A4A6036F-4DA0-48F0-8544-C3ECA4014E8B}" type="presParOf" srcId="{24CD2DAC-8CE8-41EC-8B9D-4246D1332AF4}" destId="{319D7171-3250-4C1F-A72D-E9D12A0B2647}" srcOrd="2" destOrd="0" presId="urn:microsoft.com/office/officeart/2008/layout/HorizontalMultiLevelHierarchy"/>
    <dgm:cxn modelId="{096DEB1D-F080-43FD-90FD-A01670DF29CB}" type="presParOf" srcId="{319D7171-3250-4C1F-A72D-E9D12A0B2647}" destId="{B2E1855A-308C-479C-BE3E-4A77D2D60A9B}" srcOrd="0" destOrd="0" presId="urn:microsoft.com/office/officeart/2008/layout/HorizontalMultiLevelHierarchy"/>
    <dgm:cxn modelId="{599C8CFC-95A4-41DE-B9EC-66FAA56B799A}" type="presParOf" srcId="{24CD2DAC-8CE8-41EC-8B9D-4246D1332AF4}" destId="{86A81F2A-B1D3-457B-9E61-907C6BC2FF25}" srcOrd="3" destOrd="0" presId="urn:microsoft.com/office/officeart/2008/layout/HorizontalMultiLevelHierarchy"/>
    <dgm:cxn modelId="{B53278A5-77DC-472E-A68F-A23D17119CA1}" type="presParOf" srcId="{86A81F2A-B1D3-457B-9E61-907C6BC2FF25}" destId="{570EB212-4081-4E35-862C-E4852DCE67BC}" srcOrd="0" destOrd="0" presId="urn:microsoft.com/office/officeart/2008/layout/HorizontalMultiLevelHierarchy"/>
    <dgm:cxn modelId="{29421F83-78BC-4C2C-9E7D-EC6E77380147}" type="presParOf" srcId="{86A81F2A-B1D3-457B-9E61-907C6BC2FF25}" destId="{1946ECC9-6C80-4F61-932B-026B0F476966}" srcOrd="1" destOrd="0" presId="urn:microsoft.com/office/officeart/2008/layout/HorizontalMultiLevelHierarchy"/>
    <dgm:cxn modelId="{F5A89166-19BE-4BF1-832F-77937ACB2C77}" type="presParOf" srcId="{24CD2DAC-8CE8-41EC-8B9D-4246D1332AF4}" destId="{A7A0F80A-EA60-434C-A2A2-461A3A78DBE7}" srcOrd="4" destOrd="0" presId="urn:microsoft.com/office/officeart/2008/layout/HorizontalMultiLevelHierarchy"/>
    <dgm:cxn modelId="{E51865E9-89A1-4F7E-841A-62C3A705D49F}" type="presParOf" srcId="{A7A0F80A-EA60-434C-A2A2-461A3A78DBE7}" destId="{51D5DB5C-A428-4501-AED1-F7DF8D3982A1}" srcOrd="0" destOrd="0" presId="urn:microsoft.com/office/officeart/2008/layout/HorizontalMultiLevelHierarchy"/>
    <dgm:cxn modelId="{49FE6381-D000-400A-A31C-EB22603EF84D}" type="presParOf" srcId="{24CD2DAC-8CE8-41EC-8B9D-4246D1332AF4}" destId="{90D24372-FC0C-4D5B-809C-36010FFE6967}" srcOrd="5" destOrd="0" presId="urn:microsoft.com/office/officeart/2008/layout/HorizontalMultiLevelHierarchy"/>
    <dgm:cxn modelId="{DB60BB34-7F00-4630-B395-9285202A9E12}" type="presParOf" srcId="{90D24372-FC0C-4D5B-809C-36010FFE6967}" destId="{C486906D-141E-4D2D-AE1A-A761E9628CDC}" srcOrd="0" destOrd="0" presId="urn:microsoft.com/office/officeart/2008/layout/HorizontalMultiLevelHierarchy"/>
    <dgm:cxn modelId="{EE8F5B18-9734-4F6D-960E-569873AAF65B}" type="presParOf" srcId="{90D24372-FC0C-4D5B-809C-36010FFE6967}" destId="{E28F6854-D36F-4C09-A262-C456658228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kern="1200" dirty="0"/>
            <a:t>Unintended, </a:t>
          </a:r>
          <a:r>
            <a:rPr lang="en-US" sz="1600" kern="1200" dirty="0" err="1"/>
            <a:t>unfavourable</a:t>
          </a:r>
          <a:r>
            <a:rPr lang="en-US" sz="1600" kern="1200" dirty="0"/>
            <a:t> reaction in animals to a veterinary or human medicine</a:t>
          </a:r>
          <a:endParaRPr lang="en-GB" sz="1600" kern="1200" dirty="0"/>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b="1" kern="1200" dirty="0"/>
            <a:t>Lack of efficacy </a:t>
          </a:r>
          <a:r>
            <a:rPr lang="en-US" sz="1600" kern="1200" dirty="0"/>
            <a:t>of a veterinary medicine </a:t>
          </a:r>
          <a:endParaRPr lang="en-GB" sz="1600" kern="1200" dirty="0"/>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kern="1200" dirty="0"/>
            <a:t>Any </a:t>
          </a:r>
          <a:r>
            <a:rPr lang="en-US" sz="1600" b="1" kern="1200" dirty="0">
              <a:solidFill>
                <a:srgbClr val="FFFF00"/>
              </a:solidFill>
            </a:rPr>
            <a:t>environmental</a:t>
          </a:r>
          <a:r>
            <a:rPr lang="en-US" sz="1600" kern="1200" dirty="0"/>
            <a:t> incidents after applying a veterinary medicine</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kern="1200" dirty="0"/>
            <a:t>Any noxious reaction to </a:t>
          </a:r>
          <a:r>
            <a:rPr lang="en-US" sz="1600" b="1" kern="1200" dirty="0">
              <a:solidFill>
                <a:srgbClr val="FFFF00"/>
              </a:solidFill>
            </a:rPr>
            <a:t>humans</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kern="1200" dirty="0"/>
            <a:t>Exceeding the MRL when withdrawal period was respected</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lvl="0" algn="l" defTabSz="711200">
            <a:lnSpc>
              <a:spcPct val="90000"/>
            </a:lnSpc>
            <a:spcBef>
              <a:spcPct val="0"/>
            </a:spcBef>
            <a:spcAft>
              <a:spcPct val="35000"/>
            </a:spcAft>
          </a:pPr>
          <a:r>
            <a:rPr lang="en-US" sz="1600" kern="1200" dirty="0"/>
            <a:t>Any suspected transmission of an infectious agent via the medicine</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F80A-EA60-434C-A2A2-461A3A78DBE7}">
      <dsp:nvSpPr>
        <dsp:cNvPr id="0" name=""/>
        <dsp:cNvSpPr/>
      </dsp:nvSpPr>
      <dsp:spPr>
        <a:xfrm>
          <a:off x="1507276" y="2261941"/>
          <a:ext cx="1048326" cy="1074422"/>
        </a:xfrm>
        <a:custGeom>
          <a:avLst/>
          <a:gdLst/>
          <a:ahLst/>
          <a:cxnLst/>
          <a:rect l="0" t="0" r="0" b="0"/>
          <a:pathLst>
            <a:path>
              <a:moveTo>
                <a:pt x="0" y="0"/>
              </a:moveTo>
              <a:lnTo>
                <a:pt x="524163" y="0"/>
              </a:lnTo>
              <a:lnTo>
                <a:pt x="524163" y="1074422"/>
              </a:lnTo>
              <a:lnTo>
                <a:pt x="1048326" y="1074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993911" y="2761624"/>
        <a:ext cx="75056" cy="75056"/>
      </dsp:txXfrm>
    </dsp:sp>
    <dsp:sp modelId="{319D7171-3250-4C1F-A72D-E9D12A0B2647}">
      <dsp:nvSpPr>
        <dsp:cNvPr id="0" name=""/>
        <dsp:cNvSpPr/>
      </dsp:nvSpPr>
      <dsp:spPr>
        <a:xfrm>
          <a:off x="1507276" y="2216221"/>
          <a:ext cx="1048326" cy="91440"/>
        </a:xfrm>
        <a:custGeom>
          <a:avLst/>
          <a:gdLst/>
          <a:ahLst/>
          <a:cxnLst/>
          <a:rect l="0" t="0" r="0" b="0"/>
          <a:pathLst>
            <a:path>
              <a:moveTo>
                <a:pt x="0" y="45720"/>
              </a:moveTo>
              <a:lnTo>
                <a:pt x="104832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005231" y="2235733"/>
        <a:ext cx="52416" cy="52416"/>
      </dsp:txXfrm>
    </dsp:sp>
    <dsp:sp modelId="{232C3E7A-541E-4EF6-8EFA-C37353AE75C3}">
      <dsp:nvSpPr>
        <dsp:cNvPr id="0" name=""/>
        <dsp:cNvSpPr/>
      </dsp:nvSpPr>
      <dsp:spPr>
        <a:xfrm>
          <a:off x="1507276" y="1187519"/>
          <a:ext cx="1048326" cy="1074422"/>
        </a:xfrm>
        <a:custGeom>
          <a:avLst/>
          <a:gdLst/>
          <a:ahLst/>
          <a:cxnLst/>
          <a:rect l="0" t="0" r="0" b="0"/>
          <a:pathLst>
            <a:path>
              <a:moveTo>
                <a:pt x="0" y="1074422"/>
              </a:moveTo>
              <a:lnTo>
                <a:pt x="524163" y="1074422"/>
              </a:lnTo>
              <a:lnTo>
                <a:pt x="524163" y="0"/>
              </a:lnTo>
              <a:lnTo>
                <a:pt x="10483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993911" y="1687202"/>
        <a:ext cx="75056" cy="75056"/>
      </dsp:txXfrm>
    </dsp:sp>
    <dsp:sp modelId="{510AE00F-B644-40A1-8FF4-EFD6D8375236}">
      <dsp:nvSpPr>
        <dsp:cNvPr id="0" name=""/>
        <dsp:cNvSpPr/>
      </dsp:nvSpPr>
      <dsp:spPr>
        <a:xfrm rot="16200000">
          <a:off x="-1184434" y="1832172"/>
          <a:ext cx="4523883" cy="859537"/>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0" lang="de-DE" sz="2500" b="1" i="0" u="none" strike="noStrike" kern="1200" cap="none" spc="0" normalizeH="0" baseline="0" noProof="0" dirty="0" err="1" smtClean="0">
              <a:ln>
                <a:noFill/>
              </a:ln>
              <a:solidFill>
                <a:srgbClr val="000000"/>
              </a:solidFill>
              <a:effectLst/>
              <a:uLnTx/>
              <a:uFillTx/>
              <a:latin typeface="EC Square Sans Pro" panose="020B0506040000020004" pitchFamily="34" charset="0"/>
              <a:ea typeface="+mn-ea"/>
              <a:cs typeface="+mn-cs"/>
            </a:rPr>
            <a:t>Veterinary</a:t>
          </a:r>
          <a:r>
            <a:rPr kumimoji="0" lang="de-DE" sz="2500" b="1" i="0" u="none" strike="noStrike" kern="1200" cap="none" spc="0" normalizeH="0" baseline="0" noProof="0" dirty="0" smtClean="0">
              <a:ln>
                <a:noFill/>
              </a:ln>
              <a:solidFill>
                <a:srgbClr val="000000"/>
              </a:solidFill>
              <a:effectLst/>
              <a:uLnTx/>
              <a:uFillTx/>
              <a:latin typeface="EC Square Sans Pro" panose="020B0506040000020004" pitchFamily="34" charset="0"/>
              <a:ea typeface="+mn-ea"/>
              <a:cs typeface="+mn-cs"/>
            </a:rPr>
            <a:t> </a:t>
          </a:r>
          <a:r>
            <a:rPr kumimoji="0" lang="de-DE" sz="2500" b="1" i="0" u="none" strike="noStrike" kern="1200" cap="none" spc="0" normalizeH="0" baseline="0" noProof="0" dirty="0" err="1" smtClean="0">
              <a:ln>
                <a:noFill/>
              </a:ln>
              <a:solidFill>
                <a:srgbClr val="000000"/>
              </a:solidFill>
              <a:effectLst/>
              <a:uLnTx/>
              <a:uFillTx/>
              <a:latin typeface="EC Square Sans Pro" panose="020B0506040000020004" pitchFamily="34" charset="0"/>
              <a:ea typeface="+mn-ea"/>
              <a:cs typeface="+mn-cs"/>
            </a:rPr>
            <a:t>Medicinal</a:t>
          </a:r>
          <a:r>
            <a:rPr kumimoji="0" lang="de-DE" sz="2500" b="1" i="0" u="none" strike="noStrike" kern="1200" cap="none" spc="0" normalizeH="0" noProof="0" dirty="0" smtClean="0">
              <a:ln>
                <a:noFill/>
              </a:ln>
              <a:solidFill>
                <a:srgbClr val="000000"/>
              </a:solidFill>
              <a:effectLst/>
              <a:uLnTx/>
              <a:uFillTx/>
              <a:latin typeface="EC Square Sans Pro" panose="020B0506040000020004" pitchFamily="34" charset="0"/>
              <a:ea typeface="+mn-ea"/>
              <a:cs typeface="+mn-cs"/>
            </a:rPr>
            <a:t> </a:t>
          </a:r>
        </a:p>
        <a:p>
          <a:pPr lvl="0" algn="ctr" defTabSz="1111250">
            <a:lnSpc>
              <a:spcPct val="90000"/>
            </a:lnSpc>
            <a:spcBef>
              <a:spcPct val="0"/>
            </a:spcBef>
            <a:spcAft>
              <a:spcPct val="35000"/>
            </a:spcAft>
          </a:pPr>
          <a:r>
            <a:rPr kumimoji="0" lang="de-DE" sz="2500" b="1" i="0" u="none" strike="noStrike" kern="1200" cap="none" spc="0" normalizeH="0" noProof="0" dirty="0" smtClean="0">
              <a:ln>
                <a:noFill/>
              </a:ln>
              <a:solidFill>
                <a:srgbClr val="000000"/>
              </a:solidFill>
              <a:effectLst/>
              <a:uLnTx/>
              <a:uFillTx/>
              <a:latin typeface="EC Square Sans Pro" panose="020B0506040000020004" pitchFamily="34" charset="0"/>
              <a:ea typeface="+mn-ea"/>
              <a:cs typeface="+mn-cs"/>
            </a:rPr>
            <a:t>Act TAMG</a:t>
          </a:r>
          <a:endParaRPr lang="de-DE" sz="2500" kern="1200" dirty="0">
            <a:solidFill>
              <a:schemeClr val="tx1"/>
            </a:solidFill>
          </a:endParaRPr>
        </a:p>
      </dsp:txBody>
      <dsp:txXfrm>
        <a:off x="-1184434" y="1832172"/>
        <a:ext cx="4523883" cy="859537"/>
      </dsp:txXfrm>
    </dsp:sp>
    <dsp:sp modelId="{C4E20F32-405F-4E32-B8C7-36E2ED1FE861}">
      <dsp:nvSpPr>
        <dsp:cNvPr id="0" name=""/>
        <dsp:cNvSpPr/>
      </dsp:nvSpPr>
      <dsp:spPr>
        <a:xfrm>
          <a:off x="2555602" y="757750"/>
          <a:ext cx="2819283" cy="85953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Collective amendment of 30 regulations</a:t>
          </a:r>
          <a:endParaRPr lang="de-DE" sz="2400" kern="1200" dirty="0"/>
        </a:p>
      </dsp:txBody>
      <dsp:txXfrm>
        <a:off x="2555602" y="757750"/>
        <a:ext cx="2819283" cy="859537"/>
      </dsp:txXfrm>
    </dsp:sp>
    <dsp:sp modelId="{570EB212-4081-4E35-862C-E4852DCE67BC}">
      <dsp:nvSpPr>
        <dsp:cNvPr id="0" name=""/>
        <dsp:cNvSpPr/>
      </dsp:nvSpPr>
      <dsp:spPr>
        <a:xfrm>
          <a:off x="2555602" y="1832172"/>
          <a:ext cx="2819283" cy="85953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Veterinary antibiotic flow rate regulation</a:t>
          </a:r>
          <a:endParaRPr lang="de-DE" sz="2400" kern="1200" dirty="0"/>
        </a:p>
      </dsp:txBody>
      <dsp:txXfrm>
        <a:off x="2555602" y="1832172"/>
        <a:ext cx="2819283" cy="859537"/>
      </dsp:txXfrm>
    </dsp:sp>
    <dsp:sp modelId="{C486906D-141E-4D2D-AE1A-A761E9628CDC}">
      <dsp:nvSpPr>
        <dsp:cNvPr id="0" name=""/>
        <dsp:cNvSpPr/>
      </dsp:nvSpPr>
      <dsp:spPr>
        <a:xfrm>
          <a:off x="2555602" y="2906594"/>
          <a:ext cx="2819283" cy="859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AB-Guidelines</a:t>
          </a:r>
          <a:endParaRPr lang="de-DE" sz="2400" kern="1200" dirty="0"/>
        </a:p>
      </dsp:txBody>
      <dsp:txXfrm>
        <a:off x="2555602" y="2906594"/>
        <a:ext cx="2819283" cy="85953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18/02/2025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‹Nr.›</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5816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435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2222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4193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404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454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7875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DIE ZEIT KNAPP WIRD, KANN DIESE FOLIE AUSGEBLENDET WERDEN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7D969EE-8504-40E2-BDC7-DADBB7B68133}" type="slidenum">
              <a:rPr kumimoji="0" lang="es-E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3419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ages.at/tier/tierarzneimittel-hormone/antibiotika-vertriebsmengen-in-der-veterinaermedizi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is.bka.gv.at/Dokument.wxe?ResultFunctionToken=c375b2a0-5fba-430f-bb90-3cdba8e32d3f&amp;Position=1&amp;SkipToDocumentPage=True&amp;Abfrage=Avn&amp;Titel=&amp;Avnnummer=&amp;GZ=&amp;VonDatum=15.09.2004&amp;BisDatum=03.03.2024&amp;SucheNachKundmachungen=False&amp;SucheNachVeroeffentlichungenVevo=False&amp;SucheNachSonstige=False&amp;FassungVom=03.03.2024&amp;Norm=&amp;ImRisSeitVonDatum=15.09.2004&amp;ImRisSeitBisDatum=03.03.2024&amp;ImRisSeit=Undefined&amp;ImRisSeitForRemotion=Undefined&amp;ResultPageSize=100&amp;Suchworte=leitlinien&amp;Dokumentnummer=AVN_20240228_AVN_2024_2_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AUSTRIA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27 FEBRUARY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It</a:t>
            </a:r>
            <a:r>
              <a:rPr lang="es-ES" sz="2800" b="1" dirty="0">
                <a:latin typeface="EC Square Sans Pro" panose="020B0506040000020004" pitchFamily="34" charset="0"/>
              </a:rPr>
              <a:t> </a:t>
            </a:r>
            <a:r>
              <a:rPr lang="es-ES" sz="2800" b="1" dirty="0" err="1">
                <a:latin typeface="EC Square Sans Pro" panose="020B0506040000020004" pitchFamily="34" charset="0"/>
              </a:rPr>
              <a:t>is</a:t>
            </a:r>
            <a:r>
              <a:rPr lang="es-ES" sz="2800" b="1" dirty="0">
                <a:latin typeface="EC Square Sans Pro" panose="020B0506040000020004" pitchFamily="34" charset="0"/>
              </a:rPr>
              <a:t> crucial </a:t>
            </a:r>
            <a:r>
              <a:rPr lang="es-ES" sz="2800" b="1" dirty="0" err="1">
                <a:latin typeface="EC Square Sans Pro" panose="020B0506040000020004" pitchFamily="34" charset="0"/>
              </a:rPr>
              <a:t>to</a:t>
            </a:r>
            <a:r>
              <a:rPr lang="es-ES" sz="2800" b="1" dirty="0">
                <a:latin typeface="EC Square Sans Pro" panose="020B0506040000020004" pitchFamily="34" charset="0"/>
              </a:rPr>
              <a:t> </a:t>
            </a:r>
            <a:r>
              <a:rPr lang="es-ES" sz="2800" b="1" dirty="0" err="1">
                <a:latin typeface="EC Square Sans Pro" panose="020B0506040000020004" pitchFamily="34" charset="0"/>
              </a:rPr>
              <a:t>report</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report? To ensure safety, monitor efficacy, prevent harm, guide regulation and to inform research.</a:t>
            </a:r>
            <a:endParaRPr lang="en-GB" dirty="0">
              <a:ln w="0"/>
              <a:solidFill>
                <a:schemeClr val="tx1"/>
              </a:solidFill>
              <a:effectLst>
                <a:outerShdw blurRad="38100" dist="19050" dir="2700000" algn="tl" rotWithShape="0">
                  <a:schemeClr val="dk1">
                    <a:alpha val="40000"/>
                  </a:schemeClr>
                </a:outerShdw>
              </a:effectLst>
            </a:endParaRP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Adverse events are: </a:t>
            </a:r>
            <a:endParaRPr lang="en-GB" sz="2400" b="1" dirty="0"/>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s-ES" sz="2800" b="1" err="1">
                <a:latin typeface="EC Square Sans Pro"/>
                <a:cs typeface="Arial"/>
              </a:rPr>
              <a:t>Disposal</a:t>
            </a:r>
            <a:r>
              <a:rPr lang="es-ES" sz="2800" b="1" dirty="0">
                <a:latin typeface="EC Square Sans Pro"/>
                <a:cs typeface="Arial"/>
              </a:rPr>
              <a:t> of </a:t>
            </a:r>
            <a:r>
              <a:rPr lang="es-ES" sz="2800" b="1" err="1">
                <a:latin typeface="EC Square Sans Pro"/>
                <a:cs typeface="Arial"/>
              </a:rPr>
              <a:t>Veterinary</a:t>
            </a:r>
            <a:r>
              <a:rPr lang="es-ES" sz="2800" b="1" dirty="0">
                <a:latin typeface="EC Square Sans Pro"/>
                <a:cs typeface="Arial"/>
              </a:rPr>
              <a:t> Medicines</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a:t>
            </a:r>
            <a:r>
              <a:rPr lang="es-ES" sz="2800" b="1" dirty="0" err="1">
                <a:latin typeface="EC Square Sans Pro" panose="020B0506040000020004" pitchFamily="34" charset="0"/>
              </a:rPr>
              <a:t>Veterinary</a:t>
            </a:r>
            <a:r>
              <a:rPr lang="es-ES" sz="2800" b="1" dirty="0">
                <a:latin typeface="EC Square Sans Pro" panose="020B0506040000020004" pitchFamily="34" charset="0"/>
              </a:rPr>
              <a:t> Medicines</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796493" y="312354"/>
            <a:ext cx="67818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chemeClr val="tx2"/>
                </a:solidFill>
                <a:latin typeface="EC Square Sans Pro"/>
                <a:cs typeface="Arial"/>
              </a:rPr>
              <a:t>National</a:t>
            </a:r>
            <a:r>
              <a:rPr lang="es-ES" sz="4400" b="1" dirty="0">
                <a:solidFill>
                  <a:schemeClr val="tx2"/>
                </a:solidFill>
                <a:latin typeface="EC Square Sans Pro"/>
                <a:cs typeface="Arial"/>
              </a:rPr>
              <a:t> </a:t>
            </a:r>
            <a:r>
              <a:rPr lang="es-ES" sz="4400" b="1" err="1">
                <a:solidFill>
                  <a:schemeClr val="tx2"/>
                </a:solidFill>
                <a:latin typeface="EC Square Sans Pro"/>
                <a:cs typeface="Arial"/>
              </a:rPr>
              <a:t>provision</a:t>
            </a:r>
            <a:r>
              <a:rPr lang="es-ES" sz="4400" b="1" err="1">
                <a:latin typeface="EC Square Sans Pro"/>
                <a:cs typeface="Arial"/>
              </a:rPr>
              <a:t>s</a:t>
            </a:r>
            <a:endParaRPr lang="es-ES" sz="3200" b="1">
              <a:latin typeface="EC Square Sans Pro"/>
              <a:cs typeface="Arial"/>
            </a:endParaRP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17334" y="3075228"/>
            <a:ext cx="2186206" cy="1415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762000" y="311150"/>
            <a:ext cx="9982200" cy="476730"/>
          </a:xfrm>
        </p:spPr>
        <p:txBody>
          <a:bodyPr/>
          <a:lstStyle/>
          <a:p>
            <a:pPr algn="ctr"/>
            <a:r>
              <a:rPr lang="en-US" b="1" dirty="0">
                <a:latin typeface="EC Square Sans Pro" panose="020B0506040000020004" pitchFamily="34" charset="0"/>
              </a:rPr>
              <a:t>AT legal framework for veterinary medicines, especially antibiotics</a:t>
            </a:r>
            <a:endParaRPr lang="es-ES" b="1"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mn-cs"/>
              </a:rPr>
              <a:t>Austrian </a:t>
            </a:r>
            <a:r>
              <a:rPr kumimoji="0" lang="de-DE" sz="2400" b="1"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mn-cs"/>
              </a:rPr>
              <a:t>Veterinary</a:t>
            </a:r>
            <a:r>
              <a:rPr kumimoji="0" lang="de-DE" sz="2400" b="1"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mn-cs"/>
              </a:rPr>
              <a:t> </a:t>
            </a:r>
            <a:r>
              <a:rPr kumimoji="0" lang="de-DE" sz="2400" b="1"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mn-cs"/>
              </a:rPr>
              <a:t>Medicinal</a:t>
            </a:r>
            <a:r>
              <a:rPr kumimoji="0" lang="de-DE" sz="2400" b="1" i="0" u="none" strike="noStrike" kern="0" cap="none" spc="0" normalizeH="0" noProof="0" dirty="0" smtClean="0">
                <a:ln>
                  <a:noFill/>
                </a:ln>
                <a:solidFill>
                  <a:srgbClr val="000000"/>
                </a:solidFill>
                <a:effectLst/>
                <a:uLnTx/>
                <a:uFillTx/>
                <a:latin typeface="EC Square Sans Pro" panose="020B0506040000020004" pitchFamily="34" charset="0"/>
                <a:ea typeface="+mn-ea"/>
                <a:cs typeface="+mn-cs"/>
              </a:rPr>
              <a:t> Act </a:t>
            </a:r>
            <a:r>
              <a:rPr kumimoji="0" lang="de-DE" sz="2400" b="1"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mn-cs"/>
              </a:rPr>
              <a:t> TAMG - BGBl</a:t>
            </a:r>
            <a:r>
              <a:rPr kumimoji="0" lang="de-DE"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I Nr. 186/2023</a:t>
            </a:r>
            <a:r>
              <a:rPr kumimoji="0" lang="de-DE" sz="1800" b="1" i="0" u="none" strike="noStrike" kern="0" cap="none" spc="0" normalizeH="0" baseline="0" noProof="0" dirty="0">
                <a:ln>
                  <a:noFill/>
                </a:ln>
                <a:solidFill>
                  <a:srgbClr val="FFFFFF"/>
                </a:solidFill>
                <a:effectLst/>
                <a:uLnTx/>
                <a:uFillTx/>
                <a:latin typeface="Calibri"/>
                <a:ea typeface="+mn-ea"/>
                <a:cs typeface="+mn-cs"/>
              </a:rPr>
              <a:t/>
            </a:r>
            <a:br>
              <a:rPr kumimoji="0" lang="de-DE" sz="1800" b="1" i="0" u="none" strike="noStrike" kern="0" cap="none" spc="0" normalizeH="0" baseline="0" noProof="0" dirty="0">
                <a:ln>
                  <a:noFill/>
                </a:ln>
                <a:solidFill>
                  <a:srgbClr val="FFFFFF"/>
                </a:solidFill>
                <a:effectLst/>
                <a:uLnTx/>
                <a:uFillTx/>
                <a:latin typeface="Calibri"/>
                <a:ea typeface="+mn-ea"/>
                <a:cs typeface="+mn-cs"/>
              </a:rPr>
            </a:br>
            <a:r>
              <a:rPr kumimoji="0" lang="de-DE"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9800" y="1757036"/>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400" b="1"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mn-cs"/>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solidFill>
                  <a:srgbClr val="003399"/>
                </a:solidFill>
                <a:latin typeface="EC Square Sans Pro" panose="020B0506040000020004" pitchFamily="34" charset="0"/>
              </a:rPr>
              <a:t>“Veterinary </a:t>
            </a:r>
            <a:r>
              <a:rPr lang="en-US" sz="2400" b="1" dirty="0">
                <a:solidFill>
                  <a:srgbClr val="003399"/>
                </a:solidFill>
                <a:latin typeface="EC Square Sans Pro" panose="020B0506040000020004" pitchFamily="34" charset="0"/>
              </a:rPr>
              <a:t>antibiotic flow rate </a:t>
            </a:r>
            <a:r>
              <a:rPr lang="en-US" sz="2400" b="1" dirty="0" smtClean="0">
                <a:solidFill>
                  <a:srgbClr val="003399"/>
                </a:solidFill>
                <a:latin typeface="EC Square Sans Pro" panose="020B0506040000020004" pitchFamily="34" charset="0"/>
              </a:rPr>
              <a:t>regulation“</a:t>
            </a: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
            </a:r>
            <a:b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br>
            <a:endPar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solidFill>
                  <a:srgbClr val="003399"/>
                </a:solidFill>
                <a:latin typeface="EC Square Sans Pro" panose="020B0506040000020004" pitchFamily="34" charset="0"/>
              </a:rPr>
              <a:t>“Veterinary </a:t>
            </a:r>
            <a:r>
              <a:rPr lang="en-US" sz="2400" b="1" dirty="0">
                <a:solidFill>
                  <a:srgbClr val="003399"/>
                </a:solidFill>
                <a:latin typeface="EC Square Sans Pro" panose="020B0506040000020004" pitchFamily="34" charset="0"/>
              </a:rPr>
              <a:t>medicinal specialties application </a:t>
            </a:r>
            <a:r>
              <a:rPr lang="en-US" sz="2400" b="1" dirty="0" smtClean="0">
                <a:solidFill>
                  <a:srgbClr val="003399"/>
                </a:solidFill>
                <a:latin typeface="EC Square Sans Pro" panose="020B0506040000020004" pitchFamily="34" charset="0"/>
              </a:rPr>
              <a:t>regulation”</a:t>
            </a: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
            </a:r>
            <a:b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br>
            <a:endPar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endParaRPr>
          </a:p>
          <a:p>
            <a:pPr marL="457200" marR="0" lvl="0" indent="-4572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a:t>
            </a:r>
            <a:r>
              <a:rPr kumimoji="0" lang="de-DE" sz="2400" b="1"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mn-cs"/>
              </a:rPr>
              <a:t>Animal</a:t>
            </a: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 </a:t>
            </a:r>
            <a:r>
              <a:rPr kumimoji="0" lang="de-DE" sz="2400" b="1"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mn-cs"/>
              </a:rPr>
              <a:t>Health</a:t>
            </a: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 Service </a:t>
            </a:r>
            <a:r>
              <a:rPr kumimoji="0" lang="de-DE" sz="2400" b="1"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mn-cs"/>
              </a:rPr>
              <a:t>regulation</a:t>
            </a:r>
            <a:r>
              <a:rPr kumimoji="0" lang="de-DE" sz="2400" b="1"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mn-cs"/>
              </a:rPr>
              <a:t> (TGD-VO)</a:t>
            </a:r>
          </a:p>
          <a:p>
            <a:pPr marL="457200" marR="0" lvl="0" indent="-4572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70104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E9FB8A17-D36B-F3DB-5323-56182A838105}"/>
              </a:ext>
            </a:extLst>
          </p:cNvPr>
          <p:cNvSpPr txBox="1"/>
          <p:nvPr/>
        </p:nvSpPr>
        <p:spPr>
          <a:xfrm>
            <a:off x="2743200" y="5880623"/>
            <a:ext cx="723378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a:ln>
                  <a:noFill/>
                </a:ln>
                <a:solidFill>
                  <a:srgbClr val="FFFFFF"/>
                </a:solidFill>
                <a:effectLst/>
                <a:uLnTx/>
                <a:uFillTx/>
                <a:latin typeface="EC Square Sans Pro" panose="020B0506040000020004"/>
              </a:rPr>
              <a:t> </a:t>
            </a:r>
            <a:r>
              <a:rPr kumimoji="0" lang="de-AT" sz="2800" b="0" i="0" u="none" strike="noStrike" kern="0" cap="none" spc="0" normalizeH="0" baseline="0" noProof="0" dirty="0" smtClean="0">
                <a:ln>
                  <a:noFill/>
                </a:ln>
                <a:solidFill>
                  <a:srgbClr val="FFFFFF"/>
                </a:solidFill>
                <a:effectLst/>
                <a:uLnTx/>
                <a:uFillTx/>
                <a:latin typeface="EC Square Sans Pro" panose="020B0506040000020004"/>
                <a:sym typeface="Wingdings" panose="05000000000000000000" pitchFamily="2" charset="2"/>
              </a:rPr>
              <a:t> </a:t>
            </a:r>
            <a:r>
              <a:rPr kumimoji="0" lang="de-AT" sz="2800" b="0" i="0" u="none" strike="noStrike" kern="0" cap="none" spc="0" normalizeH="0" baseline="0" noProof="0" dirty="0" err="1" smtClean="0">
                <a:ln>
                  <a:noFill/>
                </a:ln>
                <a:solidFill>
                  <a:srgbClr val="FFFFFF"/>
                </a:solidFill>
                <a:effectLst/>
                <a:uLnTx/>
                <a:uFillTx/>
                <a:latin typeface="EC Square Sans Pro" panose="020B0506040000020004"/>
                <a:sym typeface="Wingdings" panose="05000000000000000000" pitchFamily="2" charset="2"/>
              </a:rPr>
              <a:t>currently</a:t>
            </a:r>
            <a:r>
              <a:rPr kumimoji="0" lang="de-AT" sz="2800" b="0" i="0" u="none" strike="noStrike" kern="0" cap="none" spc="0" normalizeH="0" baseline="0" noProof="0" dirty="0" smtClean="0">
                <a:ln>
                  <a:noFill/>
                </a:ln>
                <a:solidFill>
                  <a:srgbClr val="FFFFFF"/>
                </a:solidFill>
                <a:effectLst/>
                <a:uLnTx/>
                <a:uFillTx/>
                <a:latin typeface="EC Square Sans Pro" panose="020B0506040000020004"/>
                <a:sym typeface="Wingdings" panose="05000000000000000000" pitchFamily="2" charset="2"/>
              </a:rPr>
              <a:t> </a:t>
            </a:r>
            <a:r>
              <a:rPr kumimoji="0" lang="de-AT" sz="2800" b="0" i="0" u="none" strike="noStrike" kern="0" cap="none" spc="0" normalizeH="0" baseline="0" noProof="0" dirty="0" err="1" smtClean="0">
                <a:ln>
                  <a:noFill/>
                </a:ln>
                <a:solidFill>
                  <a:srgbClr val="FFFFFF"/>
                </a:solidFill>
                <a:effectLst/>
                <a:uLnTx/>
                <a:uFillTx/>
                <a:latin typeface="EC Square Sans Pro" panose="020B0506040000020004"/>
                <a:sym typeface="Wingdings" panose="05000000000000000000" pitchFamily="2" charset="2"/>
              </a:rPr>
              <a:t>under</a:t>
            </a:r>
            <a:r>
              <a:rPr kumimoji="0" lang="de-AT" sz="2800" b="0" i="0" u="none" strike="noStrike" kern="0" cap="none" spc="0" normalizeH="0" baseline="0" noProof="0" dirty="0" smtClean="0">
                <a:ln>
                  <a:noFill/>
                </a:ln>
                <a:solidFill>
                  <a:srgbClr val="FFFFFF"/>
                </a:solidFill>
                <a:effectLst/>
                <a:uLnTx/>
                <a:uFillTx/>
                <a:latin typeface="EC Square Sans Pro" panose="020B0506040000020004"/>
                <a:sym typeface="Wingdings" panose="05000000000000000000" pitchFamily="2" charset="2"/>
              </a:rPr>
              <a:t> </a:t>
            </a:r>
            <a:r>
              <a:rPr kumimoji="0" lang="de-AT" sz="2800" b="0" i="0" u="none" strike="noStrike" kern="0" cap="none" spc="0" normalizeH="0" baseline="0" noProof="0" dirty="0" err="1" smtClean="0">
                <a:ln>
                  <a:noFill/>
                </a:ln>
                <a:solidFill>
                  <a:srgbClr val="FFFFFF"/>
                </a:solidFill>
                <a:effectLst/>
                <a:uLnTx/>
                <a:uFillTx/>
                <a:latin typeface="EC Square Sans Pro" panose="020B0506040000020004"/>
                <a:sym typeface="Wingdings" panose="05000000000000000000" pitchFamily="2" charset="2"/>
              </a:rPr>
              <a:t>revision</a:t>
            </a:r>
            <a:r>
              <a:rPr kumimoji="0" lang="de-AT" sz="2800" b="0" i="0" u="none" strike="noStrike" kern="0" cap="none" spc="0" normalizeH="0" baseline="0" noProof="0" dirty="0" smtClean="0">
                <a:ln>
                  <a:noFill/>
                </a:ln>
                <a:solidFill>
                  <a:srgbClr val="FFFFFF"/>
                </a:solidFill>
                <a:effectLst/>
                <a:uLnTx/>
                <a:uFillTx/>
                <a:latin typeface="EC Square Sans Pro" panose="020B0506040000020004"/>
                <a:sym typeface="Wingdings" panose="05000000000000000000" pitchFamily="2" charset="2"/>
              </a:rPr>
              <a:t>!!</a:t>
            </a:r>
            <a:endParaRPr kumimoji="0" lang="de-DE" sz="2800" b="0" i="0" u="none" strike="noStrike" kern="0" cap="none" spc="0" normalizeH="0" baseline="0" noProof="0" dirty="0">
              <a:ln>
                <a:noFill/>
              </a:ln>
              <a:solidFill>
                <a:srgbClr val="FFFFFF"/>
              </a:solidFill>
              <a:effectLst/>
              <a:uLnTx/>
              <a:uFillTx/>
              <a:latin typeface="EC Square Sans Pro" panose="020B0506040000020004"/>
            </a:endParaRPr>
          </a:p>
        </p:txBody>
      </p:sp>
    </p:spTree>
    <p:extLst>
      <p:ext uri="{BB962C8B-B14F-4D97-AF65-F5344CB8AC3E}">
        <p14:creationId xmlns:p14="http://schemas.microsoft.com/office/powerpoint/2010/main" val="260429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762000" y="247607"/>
            <a:ext cx="9462631" cy="476730"/>
          </a:xfrm>
        </p:spPr>
        <p:txBody>
          <a:bodyPr/>
          <a:lstStyle/>
          <a:p>
            <a:pPr algn="ctr"/>
            <a:r>
              <a:rPr lang="en-US" sz="2600" dirty="0">
                <a:latin typeface="EC Square Sans Pro" panose="020B0506040000020004" pitchFamily="34" charset="0"/>
              </a:rPr>
              <a:t>Building blocks for legal certainty</a:t>
            </a:r>
            <a:endParaRPr lang="es-ES" dirty="0"/>
          </a:p>
        </p:txBody>
      </p:sp>
      <p:sp>
        <p:nvSpPr>
          <p:cNvPr id="8" name="TextBox 7">
            <a:extLst>
              <a:ext uri="{FF2B5EF4-FFF2-40B4-BE49-F238E27FC236}">
                <a16:creationId xmlns:a16="http://schemas.microsoft.com/office/drawing/2014/main" id="{E9FB8A17-D36B-F3DB-5323-56182A838105}"/>
              </a:ext>
            </a:extLst>
          </p:cNvPr>
          <p:cNvSpPr txBox="1"/>
          <p:nvPr/>
        </p:nvSpPr>
        <p:spPr>
          <a:xfrm>
            <a:off x="2743200" y="5880623"/>
            <a:ext cx="723378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a:ln>
                  <a:noFill/>
                </a:ln>
                <a:solidFill>
                  <a:srgbClr val="FFFFFF"/>
                </a:solidFill>
                <a:effectLst/>
                <a:uLnTx/>
                <a:uFillTx/>
                <a:latin typeface="EC Square Sans Pro" panose="020B0506040000020004"/>
              </a:rPr>
              <a:t> </a:t>
            </a:r>
            <a:r>
              <a:rPr kumimoji="0" lang="de-AT" sz="2800" b="0" i="0" u="none" strike="noStrike" kern="0" cap="none" spc="0" normalizeH="0" baseline="0" noProof="0" dirty="0" smtClean="0">
                <a:ln>
                  <a:noFill/>
                </a:ln>
                <a:solidFill>
                  <a:srgbClr val="FFFFFF"/>
                </a:solidFill>
                <a:effectLst/>
                <a:uLnTx/>
                <a:uFillTx/>
                <a:latin typeface="EC Square Sans Pro" panose="020B0506040000020004"/>
                <a:sym typeface="Wingdings" panose="05000000000000000000" pitchFamily="2" charset="2"/>
              </a:rPr>
              <a:t> derzeit in Überarbeitung!!</a:t>
            </a:r>
            <a:endParaRPr kumimoji="0" lang="de-DE" sz="2800" b="0" i="0" u="none" strike="noStrike" kern="0" cap="none" spc="0" normalizeH="0" baseline="0" noProof="0" dirty="0">
              <a:ln>
                <a:noFill/>
              </a:ln>
              <a:solidFill>
                <a:srgbClr val="FFFFFF"/>
              </a:solidFill>
              <a:effectLst/>
              <a:uLnTx/>
              <a:uFillTx/>
              <a:latin typeface="EC Square Sans Pro" panose="020B0506040000020004"/>
            </a:endParaRPr>
          </a:p>
        </p:txBody>
      </p:sp>
      <p:graphicFrame>
        <p:nvGraphicFramePr>
          <p:cNvPr id="9" name="Diagramm 8"/>
          <p:cNvGraphicFramePr/>
          <p:nvPr>
            <p:extLst>
              <p:ext uri="{D42A27DB-BD31-4B8C-83A1-F6EECF244321}">
                <p14:modId xmlns:p14="http://schemas.microsoft.com/office/powerpoint/2010/main" val="3001908632"/>
              </p:ext>
            </p:extLst>
          </p:nvPr>
        </p:nvGraphicFramePr>
        <p:xfrm>
          <a:off x="1214476" y="1898033"/>
          <a:ext cx="6507095" cy="452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feld 10"/>
          <p:cNvSpPr txBox="1"/>
          <p:nvPr/>
        </p:nvSpPr>
        <p:spPr>
          <a:xfrm>
            <a:off x="6946414" y="2577577"/>
            <a:ext cx="3721586" cy="286232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ysClr val="windowText" lastClr="000000"/>
              </a:solidFill>
              <a:effectLst/>
              <a:uLnTx/>
              <a:uFillTx/>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800" b="0" i="0" u="none" strike="noStrike" kern="0" cap="none" spc="0" normalizeH="0" baseline="0" noProof="0" dirty="0" smtClean="0">
                <a:ln>
                  <a:noFill/>
                </a:ln>
                <a:solidFill>
                  <a:sysClr val="windowText" lastClr="000000"/>
                </a:solidFill>
                <a:effectLst/>
                <a:uLnTx/>
                <a:uFillTx/>
                <a:sym typeface="Wingdings" panose="05000000000000000000" pitchFamily="2" charset="2"/>
              </a:rPr>
              <a:t>Came into force in January 2025</a:t>
            </a:r>
            <a:endParaRPr kumimoji="0" lang="de-DE" sz="1800" b="0" i="0" u="none" strike="noStrike" kern="0" cap="none" spc="0" normalizeH="0" baseline="0" noProof="0" dirty="0">
              <a:ln>
                <a:noFill/>
              </a:ln>
              <a:solidFill>
                <a:sysClr val="windowText" lastClr="000000"/>
              </a:solidFill>
              <a:effectLst/>
              <a:uLnTx/>
              <a:uFillTx/>
              <a:sym typeface="Wingdings" panose="05000000000000000000" pitchFamily="2" charset="2"/>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kumimoji="0" lang="de-DE" sz="1800" b="0" i="0" u="none" strike="noStrike" kern="0" cap="none" spc="0" normalizeH="0" baseline="0" noProof="0" dirty="0" smtClean="0">
              <a:ln>
                <a:noFill/>
              </a:ln>
              <a:solidFill>
                <a:sysClr val="windowText" lastClr="000000"/>
              </a:solidFill>
              <a:effectLst/>
              <a:uLnTx/>
              <a:uFillTx/>
              <a:sym typeface="Wingdings" panose="05000000000000000000" pitchFamily="2" charset="2"/>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kumimoji="0" lang="de-DE" sz="1800" b="0" i="0" u="none" strike="noStrike" kern="0" cap="none" spc="0" normalizeH="0" baseline="0" noProof="0" dirty="0">
              <a:ln>
                <a:noFill/>
              </a:ln>
              <a:solidFill>
                <a:sysClr val="windowText" lastClr="000000"/>
              </a:solidFill>
              <a:effectLst/>
              <a:uLnTx/>
              <a:uFillTx/>
              <a:sym typeface="Wingdings" panose="05000000000000000000" pitchFamily="2" charset="2"/>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800" b="0" i="0" u="none" strike="noStrike" kern="0" cap="none" spc="0" normalizeH="0" baseline="0" noProof="0" dirty="0" smtClean="0">
                <a:ln>
                  <a:noFill/>
                </a:ln>
                <a:solidFill>
                  <a:sysClr val="windowText" lastClr="000000"/>
                </a:solidFill>
                <a:effectLst/>
                <a:uLnTx/>
                <a:uFillTx/>
                <a:sym typeface="Wingdings" panose="05000000000000000000" pitchFamily="2" charset="2"/>
              </a:rPr>
              <a:t>Currently developing a technical proposal</a:t>
            </a:r>
            <a:endParaRPr kumimoji="0" lang="de-DE" sz="1800" b="0" i="0" u="none" strike="noStrike" kern="0" cap="none" spc="0" normalizeH="0" baseline="0" noProof="0" dirty="0">
              <a:ln>
                <a:noFill/>
              </a:ln>
              <a:solidFill>
                <a:sysClr val="windowText" lastClr="000000"/>
              </a:solidFill>
              <a:effectLst/>
              <a:uLnTx/>
              <a:uFillTx/>
              <a:sym typeface="Wingdings" panose="05000000000000000000" pitchFamily="2" charset="2"/>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kumimoji="0" lang="de-DE" sz="1800" b="0" i="0" u="none" strike="noStrike" kern="0" cap="none" spc="0" normalizeH="0" baseline="0" noProof="0" dirty="0" smtClean="0">
              <a:ln>
                <a:noFill/>
              </a:ln>
              <a:solidFill>
                <a:sysClr val="windowText" lastClr="000000"/>
              </a:solidFill>
              <a:effectLst/>
              <a:uLnTx/>
              <a:uFillTx/>
              <a:sym typeface="Wingdings" panose="05000000000000000000" pitchFamily="2" charset="2"/>
            </a:endParaRPr>
          </a:p>
          <a:p>
            <a:pPr marL="286293" marR="0" lvl="0" indent="-286293"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800" b="0" i="0" u="none" strike="noStrike" kern="0" cap="none" spc="0" normalizeH="0" baseline="0" noProof="0" dirty="0" smtClean="0">
                <a:ln>
                  <a:noFill/>
                </a:ln>
                <a:solidFill>
                  <a:sysClr val="windowText" lastClr="000000"/>
                </a:solidFill>
                <a:effectLst/>
                <a:uLnTx/>
                <a:uFillTx/>
                <a:sym typeface="Wingdings" panose="05000000000000000000" pitchFamily="2" charset="2"/>
              </a:rPr>
              <a:t>Revision should come over the summer</a:t>
            </a:r>
            <a:endParaRPr kumimoji="0" lang="de-AT"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730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n-US" sz="2800" b="1" dirty="0">
                <a:latin typeface="EC Square Sans Pro"/>
                <a:cs typeface="Arial"/>
              </a:rPr>
              <a:t>Structure of the Veterinary Medicines </a:t>
            </a:r>
            <a:r>
              <a:rPr lang="en-US" sz="2800" b="1" dirty="0" smtClean="0">
                <a:latin typeface="EC Square Sans Pro"/>
                <a:cs typeface="Arial"/>
              </a:rPr>
              <a:t>Act TAMG</a:t>
            </a:r>
            <a:endParaRPr lang="es-ES" sz="2800" b="1" dirty="0">
              <a:latin typeface="EC Square Sans Pro" panose="020B0506040000020004" pitchFamily="34" charset="0"/>
            </a:endParaRPr>
          </a:p>
        </p:txBody>
      </p:sp>
      <p:sp>
        <p:nvSpPr>
          <p:cNvPr id="10" name="Rectángulo 9"/>
          <p:cNvSpPr/>
          <p:nvPr/>
        </p:nvSpPr>
        <p:spPr>
          <a:xfrm>
            <a:off x="2514600" y="1535773"/>
            <a:ext cx="58480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a:ln>
                  <a:noFill/>
                </a:ln>
                <a:solidFill>
                  <a:srgbClr val="FFFFFF"/>
                </a:solidFill>
                <a:effectLst/>
                <a:uLnTx/>
                <a:uFillTx/>
                <a:latin typeface="EC Square Sans Pro" panose="020B0506040000020004" pitchFamily="34" charset="0"/>
                <a:ea typeface="+mn-ea"/>
                <a:cs typeface="Arial" panose="020B0604020202020204" pitchFamily="34" charset="0"/>
              </a:rPr>
              <a:t>Wie und wo entstehen Arzneimittelabfälle?</a:t>
            </a:r>
          </a:p>
        </p:txBody>
      </p:sp>
      <p:sp>
        <p:nvSpPr>
          <p:cNvPr id="7" name="Textplatzhalter 2"/>
          <p:cNvSpPr txBox="1">
            <a:spLocks/>
          </p:cNvSpPr>
          <p:nvPr/>
        </p:nvSpPr>
        <p:spPr>
          <a:xfrm>
            <a:off x="533400" y="1433178"/>
            <a:ext cx="11118850" cy="541147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kumimoji="0" lang="de-AT" sz="1800" b="0" i="0" u="none" strike="noStrike" kern="0" cap="none" spc="0" normalizeH="0" baseline="0" noProof="0" dirty="0" smtClean="0">
                <a:ln>
                  <a:noFill/>
                </a:ln>
                <a:solidFill>
                  <a:sysClr val="windowText" lastClr="000000"/>
                </a:solidFill>
                <a:effectLst/>
                <a:uLnTx/>
                <a:uFillTx/>
                <a:latin typeface="EC Square Sans Pro" panose="020B0506040000020004"/>
                <a:ea typeface="+mn-ea"/>
                <a:cs typeface="+mn-cs"/>
              </a:rPr>
              <a:t>I</a:t>
            </a:r>
            <a:r>
              <a:rPr lang="de-AT" dirty="0">
                <a:solidFill>
                  <a:srgbClr val="003399"/>
                </a:solidFill>
                <a:latin typeface="EC Square Sans Pro" panose="020B0506040000020004"/>
              </a:rPr>
              <a:t>. Main </a:t>
            </a:r>
            <a:r>
              <a:rPr lang="de-AT" dirty="0" err="1" smtClean="0">
                <a:solidFill>
                  <a:srgbClr val="003399"/>
                </a:solidFill>
                <a:latin typeface="EC Square Sans Pro" panose="020B0506040000020004"/>
              </a:rPr>
              <a:t>section</a:t>
            </a:r>
            <a:r>
              <a:rPr lang="de-AT" dirty="0" smtClean="0">
                <a:solidFill>
                  <a:srgbClr val="003399"/>
                </a:solidFill>
                <a:latin typeface="EC Square Sans Pro" panose="020B0506040000020004"/>
              </a:rPr>
              <a:t>: </a:t>
            </a:r>
            <a:r>
              <a:rPr lang="de-AT" dirty="0">
                <a:solidFill>
                  <a:srgbClr val="003399"/>
                </a:solidFill>
                <a:latin typeface="EC Square Sans Pro" panose="020B0506040000020004"/>
              </a:rPr>
              <a:t>General </a:t>
            </a:r>
            <a:r>
              <a:rPr lang="de-AT" dirty="0" err="1" smtClean="0">
                <a:solidFill>
                  <a:srgbClr val="003399"/>
                </a:solidFill>
                <a:latin typeface="EC Square Sans Pro" panose="020B0506040000020004"/>
              </a:rPr>
              <a:t>provisions</a:t>
            </a:r>
            <a:r>
              <a:rPr lang="de-AT" dirty="0" smtClean="0">
                <a:solidFill>
                  <a:srgbClr val="003399"/>
                </a:solidFill>
                <a:latin typeface="EC Square Sans Pro" panose="020B0506040000020004"/>
              </a:rPr>
              <a:t> (§§ </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1 – 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II. Main </a:t>
            </a:r>
            <a:r>
              <a:rPr kumimoji="0" lang="de-AT" sz="1800" b="0" i="0" u="none" strike="noStrike" kern="0" cap="none" spc="0" normalizeH="0" baseline="0" noProof="0" dirty="0" err="1" smtClean="0">
                <a:ln>
                  <a:noFill/>
                </a:ln>
                <a:solidFill>
                  <a:srgbClr val="003399"/>
                </a:solidFill>
                <a:effectLst/>
                <a:uLnTx/>
                <a:uFillTx/>
                <a:latin typeface="EC Square Sans Pro" panose="020B0506040000020004"/>
                <a:ea typeface="+mn-ea"/>
                <a:cs typeface="+mn-cs"/>
              </a:rPr>
              <a:t>section</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 5 – 48)</a:t>
            </a:r>
          </a:p>
          <a:p>
            <a:pPr lvl="1"/>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I. </a:t>
            </a:r>
            <a:r>
              <a:rPr kumimoji="0" lang="de-AT" sz="1800" b="0" i="0" u="none" strike="noStrike" kern="0" cap="none" spc="0" normalizeH="0" baseline="0" noProof="0" dirty="0" err="1" smtClean="0">
                <a:ln>
                  <a:noFill/>
                </a:ln>
                <a:solidFill>
                  <a:srgbClr val="003399"/>
                </a:solidFill>
                <a:effectLst/>
                <a:uLnTx/>
                <a:uFillTx/>
                <a:latin typeface="EC Square Sans Pro" panose="020B0506040000020004"/>
                <a:ea typeface="+mn-ea"/>
                <a:cs typeface="+mn-cs"/>
              </a:rPr>
              <a:t>Section</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a:t>
            </a:r>
            <a:r>
              <a:rPr lang="en-US" dirty="0" smtClean="0">
                <a:solidFill>
                  <a:srgbClr val="003399"/>
                </a:solidFill>
                <a:latin typeface="EC Square Sans Pro" panose="020B0506040000020004"/>
              </a:rPr>
              <a:t>Placing on the market</a:t>
            </a: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endParaRPr>
          </a:p>
          <a:p>
            <a:pPr lvl="1"/>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II</a:t>
            </a:r>
            <a:r>
              <a:rPr lang="de-AT" dirty="0">
                <a:solidFill>
                  <a:srgbClr val="003399"/>
                </a:solidFill>
                <a:latin typeface="EC Square Sans Pro" panose="020B0506040000020004"/>
              </a:rPr>
              <a:t>. </a:t>
            </a:r>
            <a:r>
              <a:rPr lang="de-AT" dirty="0" err="1" smtClean="0">
                <a:solidFill>
                  <a:srgbClr val="003399"/>
                </a:solidFill>
                <a:latin typeface="EC Square Sans Pro" panose="020B0506040000020004"/>
              </a:rPr>
              <a:t>Section</a:t>
            </a:r>
            <a:r>
              <a:rPr lang="de-AT" dirty="0" smtClean="0">
                <a:solidFill>
                  <a:srgbClr val="003399"/>
                </a:solidFill>
                <a:latin typeface="EC Square Sans Pro" panose="020B0506040000020004"/>
              </a:rPr>
              <a:t>: </a:t>
            </a:r>
            <a:r>
              <a:rPr lang="de-AT" dirty="0">
                <a:solidFill>
                  <a:srgbClr val="003399"/>
                </a:solidFill>
                <a:latin typeface="EC Square Sans Pro" panose="020B0506040000020004"/>
              </a:rPr>
              <a:t>Advertising </a:t>
            </a:r>
            <a:r>
              <a:rPr lang="de-AT" dirty="0" err="1">
                <a:solidFill>
                  <a:srgbClr val="003399"/>
                </a:solidFill>
                <a:latin typeface="EC Square Sans Pro" panose="020B0506040000020004"/>
              </a:rPr>
              <a:t>and</a:t>
            </a:r>
            <a:r>
              <a:rPr lang="de-AT" dirty="0">
                <a:solidFill>
                  <a:srgbClr val="003399"/>
                </a:solidFill>
                <a:latin typeface="EC Square Sans Pro" panose="020B0506040000020004"/>
              </a:rPr>
              <a:t> </a:t>
            </a:r>
            <a:r>
              <a:rPr lang="de-AT" dirty="0" err="1" smtClean="0">
                <a:solidFill>
                  <a:srgbClr val="003399"/>
                </a:solidFill>
                <a:latin typeface="EC Square Sans Pro" panose="020B0506040000020004"/>
              </a:rPr>
              <a:t>control</a:t>
            </a:r>
            <a:endParaRPr lang="de-AT" dirty="0" smtClean="0">
              <a:solidFill>
                <a:srgbClr val="003399"/>
              </a:solidFill>
              <a:latin typeface="EC Square Sans Pro" panose="020B0506040000020004"/>
            </a:endParaRPr>
          </a:p>
          <a:p>
            <a:pPr lvl="1"/>
            <a:r>
              <a:rPr lang="de-AT" dirty="0" smtClean="0">
                <a:solidFill>
                  <a:srgbClr val="003399"/>
                </a:solidFill>
                <a:latin typeface="EC Square Sans Pro" panose="020B0506040000020004"/>
              </a:rPr>
              <a:t>III</a:t>
            </a:r>
            <a:r>
              <a:rPr lang="de-AT" dirty="0">
                <a:solidFill>
                  <a:srgbClr val="003399"/>
                </a:solidFill>
                <a:latin typeface="EC Square Sans Pro" panose="020B0506040000020004"/>
              </a:rPr>
              <a:t>. </a:t>
            </a:r>
            <a:r>
              <a:rPr lang="de-AT" dirty="0" err="1">
                <a:solidFill>
                  <a:srgbClr val="003399"/>
                </a:solidFill>
                <a:latin typeface="EC Square Sans Pro" panose="020B0506040000020004"/>
              </a:rPr>
              <a:t>Section</a:t>
            </a:r>
            <a:r>
              <a:rPr lang="de-AT" dirty="0">
                <a:solidFill>
                  <a:srgbClr val="003399"/>
                </a:solidFill>
                <a:latin typeface="EC Square Sans Pro" panose="020B0506040000020004"/>
              </a:rPr>
              <a:t>:</a:t>
            </a:r>
            <a:r>
              <a:rPr lang="de-AT" dirty="0" smtClean="0">
                <a:solidFill>
                  <a:srgbClr val="003399"/>
                </a:solidFill>
                <a:latin typeface="EC Square Sans Pro" panose="020B0506040000020004"/>
              </a:rPr>
              <a:t> </a:t>
            </a:r>
            <a:r>
              <a:rPr lang="de-AT" dirty="0">
                <a:solidFill>
                  <a:srgbClr val="003399"/>
                </a:solidFill>
                <a:latin typeface="EC Square Sans Pro" panose="020B0506040000020004"/>
              </a:rPr>
              <a:t>Operating </a:t>
            </a:r>
            <a:r>
              <a:rPr lang="de-AT" dirty="0" err="1" smtClean="0">
                <a:solidFill>
                  <a:srgbClr val="003399"/>
                </a:solidFill>
                <a:latin typeface="EC Square Sans Pro" panose="020B0506040000020004"/>
              </a:rPr>
              <a:t>regulations</a:t>
            </a:r>
            <a:endParaRPr lang="de-AT" dirty="0" smtClean="0">
              <a:solidFill>
                <a:srgbClr val="003399"/>
              </a:solidFill>
              <a:latin typeface="EC Square Sans Pro" panose="020B0506040000020004"/>
            </a:endParaRPr>
          </a:p>
          <a:p>
            <a:pPr lvl="1"/>
            <a:r>
              <a:rPr lang="de-AT" dirty="0" smtClean="0">
                <a:solidFill>
                  <a:srgbClr val="003399"/>
                </a:solidFill>
                <a:latin typeface="EC Square Sans Pro" panose="020B0506040000020004"/>
              </a:rPr>
              <a:t>IV</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a:t>
            </a:r>
            <a:r>
              <a:rPr lang="de-AT" dirty="0" err="1">
                <a:solidFill>
                  <a:srgbClr val="003399"/>
                </a:solidFill>
                <a:latin typeface="EC Square Sans Pro" panose="020B0506040000020004"/>
              </a:rPr>
              <a:t>Section</a:t>
            </a:r>
            <a:r>
              <a:rPr lang="de-AT" dirty="0">
                <a:solidFill>
                  <a:srgbClr val="003399"/>
                </a:solidFill>
                <a:latin typeface="EC Square Sans Pro" panose="020B0506040000020004"/>
              </a:rPr>
              <a:t>: Market surveillance </a:t>
            </a:r>
            <a:r>
              <a:rPr lang="de-AT" dirty="0" err="1">
                <a:solidFill>
                  <a:srgbClr val="003399"/>
                </a:solidFill>
                <a:latin typeface="EC Square Sans Pro" panose="020B0506040000020004"/>
              </a:rPr>
              <a:t>and</a:t>
            </a:r>
            <a:r>
              <a:rPr lang="de-AT" dirty="0">
                <a:solidFill>
                  <a:srgbClr val="003399"/>
                </a:solidFill>
                <a:latin typeface="EC Square Sans Pro" panose="020B0506040000020004"/>
              </a:rPr>
              <a:t> </a:t>
            </a:r>
            <a:r>
              <a:rPr lang="de-AT" dirty="0" err="1">
                <a:solidFill>
                  <a:srgbClr val="003399"/>
                </a:solidFill>
                <a:latin typeface="EC Square Sans Pro" panose="020B0506040000020004"/>
              </a:rPr>
              <a:t>pharmacovigilance</a:t>
            </a: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endParaRPr>
          </a:p>
          <a:p>
            <a:pPr lvl="1"/>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V. </a:t>
            </a:r>
            <a:r>
              <a:rPr lang="de-AT" dirty="0" err="1">
                <a:solidFill>
                  <a:srgbClr val="003399"/>
                </a:solidFill>
                <a:latin typeface="EC Square Sans Pro" panose="020B0506040000020004"/>
              </a:rPr>
              <a:t>Section</a:t>
            </a:r>
            <a:r>
              <a:rPr lang="de-AT" dirty="0">
                <a:solidFill>
                  <a:srgbClr val="003399"/>
                </a:solidFill>
                <a:latin typeface="EC Square Sans Pro" panose="020B0506040000020004"/>
              </a:rPr>
              <a:t>: </a:t>
            </a:r>
            <a:r>
              <a:rPr lang="de-AT" dirty="0" err="1">
                <a:solidFill>
                  <a:srgbClr val="003399"/>
                </a:solidFill>
                <a:latin typeface="EC Square Sans Pro" panose="020B0506040000020004"/>
              </a:rPr>
              <a:t>Wholesale</a:t>
            </a:r>
            <a:r>
              <a:rPr lang="de-AT" dirty="0">
                <a:solidFill>
                  <a:srgbClr val="003399"/>
                </a:solidFill>
                <a:latin typeface="EC Square Sans Pro" panose="020B0506040000020004"/>
              </a:rPr>
              <a:t> </a:t>
            </a:r>
            <a:r>
              <a:rPr lang="de-AT" dirty="0" err="1" smtClean="0">
                <a:solidFill>
                  <a:srgbClr val="003399"/>
                </a:solidFill>
                <a:latin typeface="EC Square Sans Pro" panose="020B0506040000020004"/>
              </a:rPr>
              <a:t>distribution</a:t>
            </a:r>
            <a:endParaRPr lang="de-AT" dirty="0" smtClean="0">
              <a:solidFill>
                <a:srgbClr val="003399"/>
              </a:solidFill>
              <a:latin typeface="EC Square Sans Pro" panose="020B0506040000020004"/>
            </a:endParaRPr>
          </a:p>
          <a:p>
            <a:pPr lvl="1"/>
            <a:r>
              <a:rPr lang="de-AT" dirty="0" smtClean="0">
                <a:solidFill>
                  <a:srgbClr val="003399"/>
                </a:solidFill>
                <a:latin typeface="EC Square Sans Pro" panose="020B0506040000020004"/>
              </a:rPr>
              <a:t>VI</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a:t>
            </a:r>
            <a:r>
              <a:rPr lang="de-AT" dirty="0" err="1">
                <a:solidFill>
                  <a:srgbClr val="003399"/>
                </a:solidFill>
                <a:latin typeface="EC Square Sans Pro" panose="020B0506040000020004"/>
              </a:rPr>
              <a:t>Section</a:t>
            </a:r>
            <a:r>
              <a:rPr lang="de-AT" dirty="0">
                <a:solidFill>
                  <a:srgbClr val="003399"/>
                </a:solidFill>
                <a:latin typeface="EC Square Sans Pro" panose="020B0506040000020004"/>
              </a:rPr>
              <a:t>:</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a:t>
            </a:r>
            <a:r>
              <a:rPr lang="en-US" dirty="0">
                <a:solidFill>
                  <a:srgbClr val="003399"/>
                </a:solidFill>
                <a:latin typeface="EC Square Sans Pro" panose="020B0506040000020004"/>
              </a:rPr>
              <a:t>Official control of veterinary drugs</a:t>
            </a: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endParaRPr>
          </a:p>
          <a:p>
            <a:pPr marL="457200" marR="0" lvl="1"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ysClr val="windowText" lastClr="000000"/>
              </a:solidFill>
              <a:effectLst/>
              <a:uLnTx/>
              <a:uFillTx/>
              <a:latin typeface="EC Square Sans Pro" panose="020B0506040000020004"/>
              <a:ea typeface="+mn-ea"/>
              <a:cs typeface="+mn-cs"/>
            </a:endParaRPr>
          </a:p>
          <a:p>
            <a:pPr lvl="0"/>
            <a:r>
              <a:rPr kumimoji="0" lang="de-AT"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III</a:t>
            </a:r>
            <a:r>
              <a:rPr lang="de-AT" b="1" dirty="0">
                <a:solidFill>
                  <a:srgbClr val="FF0000"/>
                </a:solidFill>
                <a:latin typeface="EC Square Sans Pro" panose="020B0506040000020004"/>
              </a:rPr>
              <a:t>. Main </a:t>
            </a:r>
            <a:r>
              <a:rPr lang="de-AT" b="1" dirty="0" err="1" smtClean="0">
                <a:solidFill>
                  <a:srgbClr val="FF0000"/>
                </a:solidFill>
                <a:latin typeface="EC Square Sans Pro" panose="020B0506040000020004"/>
              </a:rPr>
              <a:t>section</a:t>
            </a:r>
            <a:r>
              <a:rPr lang="de-AT" b="1" dirty="0" smtClean="0">
                <a:solidFill>
                  <a:srgbClr val="FF0000"/>
                </a:solidFill>
                <a:latin typeface="EC Square Sans Pro" panose="020B0506040000020004"/>
              </a:rPr>
              <a:t> </a:t>
            </a:r>
            <a:r>
              <a:rPr kumimoji="0" lang="de-AT"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 49 – 81)</a:t>
            </a:r>
          </a:p>
          <a:p>
            <a:pPr lvl="1"/>
            <a:r>
              <a:rPr kumimoji="0" lang="de-AT"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I</a:t>
            </a:r>
            <a:r>
              <a:rPr lang="de-AT" b="1" dirty="0">
                <a:solidFill>
                  <a:srgbClr val="FF0000"/>
                </a:solidFill>
                <a:latin typeface="EC Square Sans Pro" panose="020B0506040000020004"/>
              </a:rPr>
              <a:t>. </a:t>
            </a:r>
            <a:r>
              <a:rPr lang="de-AT" b="1" dirty="0" err="1">
                <a:solidFill>
                  <a:srgbClr val="FF0000"/>
                </a:solidFill>
                <a:latin typeface="EC Square Sans Pro" panose="020B0506040000020004"/>
              </a:rPr>
              <a:t>Section</a:t>
            </a:r>
            <a:r>
              <a:rPr lang="de-AT" b="1" dirty="0">
                <a:solidFill>
                  <a:srgbClr val="FF0000"/>
                </a:solidFill>
                <a:latin typeface="EC Square Sans Pro" panose="020B0506040000020004"/>
              </a:rPr>
              <a:t>: Retail </a:t>
            </a:r>
            <a:r>
              <a:rPr lang="de-AT" b="1" dirty="0" err="1">
                <a:solidFill>
                  <a:srgbClr val="FF0000"/>
                </a:solidFill>
                <a:latin typeface="EC Square Sans Pro" panose="020B0506040000020004"/>
              </a:rPr>
              <a:t>distribution</a:t>
            </a:r>
            <a:endParaRPr kumimoji="0" lang="de-AT"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endParaRPr>
          </a:p>
          <a:p>
            <a:pPr lvl="1"/>
            <a:r>
              <a:rPr kumimoji="0" lang="de-AT" sz="1800" b="1" i="0" u="sng" strike="noStrike" kern="0" cap="none" spc="0" normalizeH="0" baseline="0" noProof="0" dirty="0" smtClean="0">
                <a:ln>
                  <a:noFill/>
                </a:ln>
                <a:solidFill>
                  <a:srgbClr val="FF0000"/>
                </a:solidFill>
                <a:effectLst/>
                <a:uLnTx/>
                <a:uFillTx/>
                <a:latin typeface="EC Square Sans Pro" panose="020B0506040000020004"/>
                <a:ea typeface="+mn-ea"/>
                <a:cs typeface="+mn-cs"/>
              </a:rPr>
              <a:t>II</a:t>
            </a:r>
            <a:r>
              <a:rPr lang="de-AT" b="1" u="sng" dirty="0">
                <a:solidFill>
                  <a:srgbClr val="FF0000"/>
                </a:solidFill>
                <a:latin typeface="EC Square Sans Pro" panose="020B0506040000020004"/>
              </a:rPr>
              <a:t>. </a:t>
            </a:r>
            <a:r>
              <a:rPr lang="de-AT" b="1" u="sng" dirty="0" err="1">
                <a:solidFill>
                  <a:srgbClr val="FF0000"/>
                </a:solidFill>
                <a:latin typeface="EC Square Sans Pro" panose="020B0506040000020004"/>
              </a:rPr>
              <a:t>Section</a:t>
            </a:r>
            <a:r>
              <a:rPr lang="de-AT" b="1" u="sng" dirty="0">
                <a:solidFill>
                  <a:srgbClr val="FF0000"/>
                </a:solidFill>
                <a:latin typeface="EC Square Sans Pro" panose="020B0506040000020004"/>
              </a:rPr>
              <a:t>: </a:t>
            </a:r>
            <a:r>
              <a:rPr lang="de-AT" b="1" u="sng" dirty="0" err="1">
                <a:solidFill>
                  <a:srgbClr val="FF0000"/>
                </a:solidFill>
                <a:latin typeface="EC Square Sans Pro" panose="020B0506040000020004"/>
              </a:rPr>
              <a:t>Application</a:t>
            </a:r>
            <a:r>
              <a:rPr lang="de-AT" b="1" u="sng" dirty="0">
                <a:solidFill>
                  <a:srgbClr val="FF0000"/>
                </a:solidFill>
                <a:latin typeface="EC Square Sans Pro" panose="020B0506040000020004"/>
              </a:rPr>
              <a:t> </a:t>
            </a:r>
            <a:r>
              <a:rPr lang="de-AT" b="1" u="sng" dirty="0" err="1">
                <a:solidFill>
                  <a:srgbClr val="FF0000"/>
                </a:solidFill>
                <a:latin typeface="EC Square Sans Pro" panose="020B0506040000020004"/>
              </a:rPr>
              <a:t>of</a:t>
            </a:r>
            <a:r>
              <a:rPr lang="de-AT" b="1" u="sng" dirty="0">
                <a:solidFill>
                  <a:srgbClr val="FF0000"/>
                </a:solidFill>
                <a:latin typeface="EC Square Sans Pro" panose="020B0506040000020004"/>
              </a:rPr>
              <a:t> </a:t>
            </a:r>
            <a:r>
              <a:rPr lang="de-AT" b="1" u="sng" dirty="0" err="1">
                <a:solidFill>
                  <a:srgbClr val="FF0000"/>
                </a:solidFill>
                <a:latin typeface="EC Square Sans Pro" panose="020B0506040000020004"/>
              </a:rPr>
              <a:t>veterinary</a:t>
            </a:r>
            <a:r>
              <a:rPr lang="de-AT" b="1" u="sng" dirty="0">
                <a:solidFill>
                  <a:srgbClr val="FF0000"/>
                </a:solidFill>
                <a:latin typeface="EC Square Sans Pro" panose="020B0506040000020004"/>
              </a:rPr>
              <a:t> </a:t>
            </a:r>
            <a:r>
              <a:rPr lang="de-AT" b="1" u="sng" dirty="0" err="1">
                <a:solidFill>
                  <a:srgbClr val="FF0000"/>
                </a:solidFill>
                <a:latin typeface="EC Square Sans Pro" panose="020B0506040000020004"/>
              </a:rPr>
              <a:t>medicines</a:t>
            </a:r>
            <a:endParaRPr kumimoji="0" lang="de-AT" sz="1800" b="1" i="0" u="sng" strike="noStrike" kern="0" cap="none" spc="0" normalizeH="0" baseline="0" noProof="0" dirty="0" smtClean="0">
              <a:ln>
                <a:noFill/>
              </a:ln>
              <a:solidFill>
                <a:srgbClr val="FF0000"/>
              </a:solidFill>
              <a:effectLst/>
              <a:uLnTx/>
              <a:uFillTx/>
              <a:latin typeface="EC Square Sans Pro" panose="020B0506040000020004"/>
              <a:ea typeface="+mn-ea"/>
              <a:cs typeface="+mn-cs"/>
            </a:endParaRPr>
          </a:p>
          <a:p>
            <a:pPr lvl="1"/>
            <a:r>
              <a:rPr kumimoji="0" lang="de-DE"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III</a:t>
            </a:r>
            <a:r>
              <a:rPr lang="de-DE" b="1" dirty="0">
                <a:solidFill>
                  <a:srgbClr val="FF0000"/>
                </a:solidFill>
                <a:latin typeface="EC Square Sans Pro" panose="020B0506040000020004"/>
              </a:rPr>
              <a:t>. </a:t>
            </a:r>
            <a:r>
              <a:rPr lang="de-DE" b="1" dirty="0" err="1">
                <a:solidFill>
                  <a:srgbClr val="FF0000"/>
                </a:solidFill>
                <a:latin typeface="EC Square Sans Pro" panose="020B0506040000020004"/>
              </a:rPr>
              <a:t>Section</a:t>
            </a:r>
            <a:r>
              <a:rPr lang="de-DE" b="1" dirty="0">
                <a:solidFill>
                  <a:srgbClr val="FF0000"/>
                </a:solidFill>
                <a:latin typeface="EC Square Sans Pro" panose="020B0506040000020004"/>
              </a:rPr>
              <a:t>: </a:t>
            </a:r>
            <a:r>
              <a:rPr kumimoji="0" lang="de-DE" sz="1800" b="1" i="0" u="none" strike="noStrike" kern="0" cap="none" spc="0" normalizeH="0" baseline="0" noProof="0" dirty="0" err="1" smtClean="0">
                <a:ln>
                  <a:noFill/>
                </a:ln>
                <a:solidFill>
                  <a:srgbClr val="FF0000"/>
                </a:solidFill>
                <a:effectLst/>
                <a:uLnTx/>
                <a:uFillTx/>
                <a:latin typeface="EC Square Sans Pro" panose="020B0506040000020004"/>
                <a:ea typeface="+mn-ea"/>
                <a:cs typeface="+mn-cs"/>
              </a:rPr>
              <a:t>Documentation</a:t>
            </a:r>
            <a:endParaRPr kumimoji="0" lang="de-DE"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endParaRPr>
          </a:p>
          <a:p>
            <a:pPr lvl="1"/>
            <a:r>
              <a:rPr kumimoji="0" lang="de-DE"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IV</a:t>
            </a:r>
            <a:r>
              <a:rPr lang="de-DE" b="1" dirty="0">
                <a:solidFill>
                  <a:srgbClr val="FF0000"/>
                </a:solidFill>
                <a:latin typeface="EC Square Sans Pro" panose="020B0506040000020004"/>
              </a:rPr>
              <a:t>. </a:t>
            </a:r>
            <a:r>
              <a:rPr lang="de-DE" b="1" dirty="0" err="1">
                <a:solidFill>
                  <a:srgbClr val="FF0000"/>
                </a:solidFill>
                <a:latin typeface="EC Square Sans Pro" panose="020B0506040000020004"/>
              </a:rPr>
              <a:t>Section</a:t>
            </a:r>
            <a:r>
              <a:rPr lang="de-DE" b="1" dirty="0">
                <a:solidFill>
                  <a:srgbClr val="FF0000"/>
                </a:solidFill>
                <a:latin typeface="EC Square Sans Pro" panose="020B0506040000020004"/>
              </a:rPr>
              <a:t>: </a:t>
            </a:r>
            <a:r>
              <a:rPr lang="en-US" b="1" dirty="0">
                <a:solidFill>
                  <a:srgbClr val="FF0000"/>
                </a:solidFill>
                <a:latin typeface="EC Square Sans Pro" panose="020B0506040000020004"/>
              </a:rPr>
              <a:t>Special provisions for medicated feed</a:t>
            </a:r>
            <a:endParaRPr kumimoji="0" lang="de-DE"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endParaRPr>
          </a:p>
          <a:p>
            <a:pPr lvl="1"/>
            <a:r>
              <a:rPr kumimoji="0" lang="de-DE"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rPr>
              <a:t>V</a:t>
            </a:r>
            <a:r>
              <a:rPr lang="de-DE" b="1" dirty="0">
                <a:solidFill>
                  <a:srgbClr val="FF0000"/>
                </a:solidFill>
                <a:latin typeface="EC Square Sans Pro" panose="020B0506040000020004"/>
              </a:rPr>
              <a:t>. </a:t>
            </a:r>
            <a:r>
              <a:rPr lang="de-DE" b="1" dirty="0" err="1">
                <a:solidFill>
                  <a:srgbClr val="FF0000"/>
                </a:solidFill>
                <a:latin typeface="EC Square Sans Pro" panose="020B0506040000020004"/>
              </a:rPr>
              <a:t>Section</a:t>
            </a:r>
            <a:r>
              <a:rPr lang="de-DE" b="1" dirty="0">
                <a:solidFill>
                  <a:srgbClr val="FF0000"/>
                </a:solidFill>
                <a:latin typeface="EC Square Sans Pro" panose="020B0506040000020004"/>
              </a:rPr>
              <a:t>: </a:t>
            </a:r>
            <a:r>
              <a:rPr lang="en-US" b="1" dirty="0">
                <a:solidFill>
                  <a:srgbClr val="FF0000"/>
                </a:solidFill>
                <a:latin typeface="EC Square Sans Pro" panose="020B0506040000020004"/>
              </a:rPr>
              <a:t>Official control of the use of veterinary medicinal products</a:t>
            </a:r>
            <a:endParaRPr kumimoji="0" lang="de-AT" sz="1800" b="1" i="0" u="none" strike="noStrike" kern="0" cap="none" spc="0" normalizeH="0" baseline="0" noProof="0" dirty="0" smtClean="0">
              <a:ln>
                <a:noFill/>
              </a:ln>
              <a:solidFill>
                <a:srgbClr val="FF0000"/>
              </a:solidFill>
              <a:effectLst/>
              <a:uLnTx/>
              <a:uFillTx/>
              <a:latin typeface="EC Square Sans Pro" panose="020B0506040000020004"/>
              <a:ea typeface="+mn-ea"/>
              <a:cs typeface="+mn-cs"/>
            </a:endParaRPr>
          </a:p>
          <a:p>
            <a:pPr marL="457200" marR="0" lvl="1"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ysClr val="windowText" lastClr="000000"/>
              </a:solidFill>
              <a:effectLst/>
              <a:uLnTx/>
              <a:uFillTx/>
              <a:latin typeface="EC Square Sans Pro" panose="020B0506040000020004"/>
              <a:ea typeface="+mn-ea"/>
              <a:cs typeface="+mn-cs"/>
            </a:endParaRPr>
          </a:p>
          <a:p>
            <a:pPr lvl="0"/>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IV. </a:t>
            </a:r>
            <a:r>
              <a:rPr lang="en-US" dirty="0">
                <a:solidFill>
                  <a:srgbClr val="003399"/>
                </a:solidFill>
                <a:latin typeface="EC Square Sans Pro" panose="020B0506040000020004"/>
              </a:rPr>
              <a:t>Main </a:t>
            </a:r>
            <a:r>
              <a:rPr lang="en-US" dirty="0" smtClean="0">
                <a:solidFill>
                  <a:srgbClr val="003399"/>
                </a:solidFill>
                <a:latin typeface="EC Square Sans Pro" panose="020B0506040000020004"/>
              </a:rPr>
              <a:t>section: </a:t>
            </a:r>
            <a:r>
              <a:rPr lang="en-US" dirty="0">
                <a:solidFill>
                  <a:srgbClr val="003399"/>
                </a:solidFill>
                <a:latin typeface="EC Square Sans Pro" panose="020B0506040000020004"/>
              </a:rPr>
              <a:t>Fees / Sanctions / Transitional and Final </a:t>
            </a:r>
            <a:r>
              <a:rPr lang="en-US" dirty="0" smtClean="0">
                <a:solidFill>
                  <a:srgbClr val="003399"/>
                </a:solidFill>
                <a:latin typeface="EC Square Sans Pro" panose="020B0506040000020004"/>
              </a:rPr>
              <a:t>Provisions </a:t>
            </a:r>
            <a:r>
              <a:rPr kumimoji="0" lang="de-AT" sz="1800" b="0" i="0" u="none" strike="noStrike" kern="0" cap="none" spc="0" normalizeH="0" baseline="0" noProof="0" dirty="0" smtClean="0">
                <a:ln>
                  <a:noFill/>
                </a:ln>
                <a:solidFill>
                  <a:srgbClr val="003399"/>
                </a:solidFill>
                <a:effectLst/>
                <a:uLnTx/>
                <a:uFillTx/>
                <a:latin typeface="EC Square Sans Pro" panose="020B0506040000020004"/>
                <a:ea typeface="+mn-ea"/>
                <a:cs typeface="+mn-cs"/>
              </a:rPr>
              <a:t>(§§ 82 – 94)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chteck 10"/>
          <p:cNvSpPr/>
          <p:nvPr/>
        </p:nvSpPr>
        <p:spPr>
          <a:xfrm>
            <a:off x="509586" y="4158320"/>
            <a:ext cx="8710614" cy="1867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Textfeld 11"/>
          <p:cNvSpPr txBox="1"/>
          <p:nvPr/>
        </p:nvSpPr>
        <p:spPr>
          <a:xfrm>
            <a:off x="6236680" y="4485206"/>
            <a:ext cx="1840520" cy="369332"/>
          </a:xfrm>
          <a:prstGeom prst="rect">
            <a:avLst/>
          </a:prstGeom>
          <a:solidFill>
            <a:srgbClr val="FFFF00"/>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1" i="0" u="none" strike="noStrike" kern="0" cap="none" spc="0" normalizeH="0" baseline="0" noProof="0" dirty="0" err="1" smtClean="0">
                <a:ln>
                  <a:noFill/>
                </a:ln>
                <a:solidFill>
                  <a:srgbClr val="003399"/>
                </a:solidFill>
                <a:effectLst/>
                <a:uLnTx/>
                <a:uFillTx/>
              </a:rPr>
              <a:t>Veterinarians</a:t>
            </a:r>
            <a:endParaRPr kumimoji="0" lang="de-AT" sz="1800" b="1" i="0" u="none" strike="noStrike" kern="0" cap="none" spc="0" normalizeH="0" baseline="0" noProof="0" dirty="0">
              <a:ln>
                <a:noFill/>
              </a:ln>
              <a:solidFill>
                <a:srgbClr val="003399"/>
              </a:solidFill>
              <a:effectLst/>
              <a:uLnTx/>
              <a:uFillTx/>
            </a:endParaRPr>
          </a:p>
        </p:txBody>
      </p:sp>
      <p:sp>
        <p:nvSpPr>
          <p:cNvPr id="13" name="Geschweifte Klammer rechts 12"/>
          <p:cNvSpPr/>
          <p:nvPr/>
        </p:nvSpPr>
        <p:spPr>
          <a:xfrm>
            <a:off x="7686674" y="2156558"/>
            <a:ext cx="791308" cy="1605268"/>
          </a:xfrm>
          <a:prstGeom prst="rightBrace">
            <a:avLst>
              <a:gd name="adj1" fmla="val 57222"/>
              <a:gd name="adj2" fmla="val 5190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srgbClr val="003399"/>
              </a:solidFill>
              <a:effectLst/>
              <a:uLnTx/>
              <a:uFillTx/>
              <a:latin typeface="Calibri"/>
              <a:ea typeface="+mn-ea"/>
              <a:cs typeface="+mn-cs"/>
            </a:endParaRPr>
          </a:p>
        </p:txBody>
      </p:sp>
      <p:sp>
        <p:nvSpPr>
          <p:cNvPr id="14" name="Textfeld 13"/>
          <p:cNvSpPr txBox="1"/>
          <p:nvPr/>
        </p:nvSpPr>
        <p:spPr>
          <a:xfrm>
            <a:off x="8687527" y="2648050"/>
            <a:ext cx="234754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err="1" smtClean="0">
                <a:ln>
                  <a:noFill/>
                </a:ln>
                <a:solidFill>
                  <a:srgbClr val="003399"/>
                </a:solidFill>
                <a:effectLst/>
                <a:uLnTx/>
                <a:uFillTx/>
              </a:rPr>
              <a:t>Pharmaceutical</a:t>
            </a:r>
            <a:r>
              <a:rPr kumimoji="0" lang="de-AT" sz="1800" b="0" i="0" u="none" strike="noStrike" kern="0" cap="none" spc="0" normalizeH="0" baseline="0" noProof="0" dirty="0" smtClean="0">
                <a:ln>
                  <a:noFill/>
                </a:ln>
                <a:solidFill>
                  <a:srgbClr val="003399"/>
                </a:solidFill>
                <a:effectLst/>
                <a:uLnTx/>
                <a:uFillTx/>
              </a:rPr>
              <a:t> </a:t>
            </a:r>
            <a:r>
              <a:rPr kumimoji="0" lang="de-AT" sz="1800" b="0" i="0" u="none" strike="noStrike" kern="0" cap="none" spc="0" normalizeH="0" baseline="0" noProof="0" dirty="0" err="1" smtClean="0">
                <a:ln>
                  <a:noFill/>
                </a:ln>
                <a:solidFill>
                  <a:srgbClr val="003399"/>
                </a:solidFill>
                <a:effectLst/>
                <a:uLnTx/>
                <a:uFillTx/>
              </a:rPr>
              <a:t>industry</a:t>
            </a:r>
            <a:endParaRPr kumimoji="0" lang="de-AT" sz="1800" b="0" i="0" u="none" strike="noStrike" kern="0" cap="none" spc="0" normalizeH="0" baseline="0" noProof="0" dirty="0">
              <a:ln>
                <a:noFill/>
              </a:ln>
              <a:solidFill>
                <a:srgbClr val="003399"/>
              </a:solidFill>
              <a:effectLst/>
              <a:uLnTx/>
              <a:uFillTx/>
            </a:endParaRPr>
          </a:p>
        </p:txBody>
      </p:sp>
    </p:spTree>
    <p:extLst>
      <p:ext uri="{BB962C8B-B14F-4D97-AF65-F5344CB8AC3E}">
        <p14:creationId xmlns:p14="http://schemas.microsoft.com/office/powerpoint/2010/main" val="405683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27 FEBRUARY 2025</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de-AT" dirty="0" err="1">
                <a:latin typeface="EC Square Sans Pro"/>
                <a:cs typeface="Arial"/>
              </a:rPr>
              <a:t>Application</a:t>
            </a:r>
            <a:r>
              <a:rPr lang="de-AT" dirty="0">
                <a:latin typeface="EC Square Sans Pro"/>
                <a:cs typeface="Arial"/>
              </a:rPr>
              <a:t> </a:t>
            </a:r>
            <a:r>
              <a:rPr lang="de-AT" dirty="0" err="1">
                <a:latin typeface="EC Square Sans Pro"/>
                <a:cs typeface="Arial"/>
              </a:rPr>
              <a:t>of</a:t>
            </a:r>
            <a:r>
              <a:rPr lang="de-AT" dirty="0">
                <a:latin typeface="EC Square Sans Pro"/>
                <a:cs typeface="Arial"/>
              </a:rPr>
              <a:t> </a:t>
            </a:r>
            <a:r>
              <a:rPr lang="de-AT" dirty="0" err="1">
                <a:latin typeface="EC Square Sans Pro"/>
                <a:cs typeface="Arial"/>
              </a:rPr>
              <a:t>veterinary</a:t>
            </a:r>
            <a:r>
              <a:rPr lang="de-AT" dirty="0">
                <a:latin typeface="EC Square Sans Pro"/>
                <a:cs typeface="Arial"/>
              </a:rPr>
              <a:t> </a:t>
            </a:r>
            <a:r>
              <a:rPr lang="de-AT" dirty="0" err="1">
                <a:latin typeface="EC Square Sans Pro"/>
                <a:cs typeface="Arial"/>
              </a:rPr>
              <a:t>medicines</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EC Square Sans Pro"/>
                <a:ea typeface="+mn-ea"/>
                <a:cs typeface="Arial"/>
              </a:rPr>
              <a:t>Important new AB regulations in TAMG Section III</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65290" y="2063750"/>
            <a:ext cx="11164711" cy="4062651"/>
          </a:xfrm>
          <a:prstGeom prst="rect">
            <a:avLst/>
          </a:prstGeom>
          <a:noFill/>
        </p:spPr>
        <p:txBody>
          <a:bodyPr wrap="square" lIns="91440" tIns="45720" rIns="91440" bIns="45720" anchor="t">
            <a:spAutoFit/>
          </a:bodyPr>
          <a:lstStyle>
            <a:defPPr>
              <a:defRPr kern="0"/>
            </a:def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AT" sz="2200" b="0" i="0" u="none" strike="noStrike" kern="0" cap="none" spc="0" normalizeH="0" baseline="0" noProof="0" dirty="0" smtClean="0">
                <a:ln>
                  <a:noFill/>
                </a:ln>
                <a:solidFill>
                  <a:srgbClr val="FF0000"/>
                </a:solidFill>
                <a:effectLst/>
                <a:uLnTx/>
                <a:uFillTx/>
                <a:latin typeface="EC Square Sans Pro"/>
                <a:ea typeface="+mn-ea"/>
                <a:cs typeface="Arial"/>
              </a:rPr>
              <a:t>§ 54. 	</a:t>
            </a:r>
            <a:r>
              <a:rPr kumimoji="0" lang="en-US" sz="2200" b="0" i="0" u="none" strike="noStrike" kern="0" cap="none" spc="0" normalizeH="0" baseline="0" noProof="0" dirty="0" smtClean="0">
                <a:ln>
                  <a:noFill/>
                </a:ln>
                <a:solidFill>
                  <a:srgbClr val="FF0000"/>
                </a:solidFill>
                <a:effectLst/>
                <a:uLnTx/>
                <a:uFillTx/>
                <a:latin typeface="EC Square Sans Pro"/>
                <a:ea typeface="+mn-ea"/>
                <a:cs typeface="Arial"/>
              </a:rPr>
              <a:t>Veterinary prescription of antimicrobial drugs</a:t>
            </a:r>
            <a:endParaRPr kumimoji="0" lang="de-AT" sz="2200" b="0" i="0" u="none" strike="noStrike" kern="0" cap="none" spc="0" normalizeH="0" baseline="0" noProof="0" dirty="0" smtClean="0">
              <a:ln>
                <a:noFill/>
              </a:ln>
              <a:solidFill>
                <a:srgbClr val="FF0000"/>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rgbClr val="003399"/>
              </a:solidFill>
              <a:effectLst/>
              <a:uLnTx/>
              <a:uFillTx/>
              <a:latin typeface="EC Square Sans Pro"/>
              <a:ea typeface="+mn-ea"/>
              <a:cs typeface="Arial"/>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000" b="0" i="0" u="sng" strike="noStrike" kern="0" cap="none" spc="0" normalizeH="0" baseline="0" noProof="0" dirty="0" err="1" smtClean="0">
                <a:ln>
                  <a:noFill/>
                </a:ln>
                <a:solidFill>
                  <a:srgbClr val="003399"/>
                </a:solidFill>
                <a:effectLst/>
                <a:uLnTx/>
                <a:uFillTx/>
                <a:latin typeface="EC Square Sans Pro"/>
                <a:ea typeface="+mn-ea"/>
                <a:cs typeface="Arial"/>
              </a:rPr>
              <a:t>Responsibility</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of</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animal</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owner</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veterinarian</a:t>
            </a:r>
            <a:r>
              <a:rPr kumimoji="0" lang="de-AT" sz="2000" b="0" i="0" u="none" strike="noStrike" kern="0" cap="none" spc="0" normalizeH="0" baseline="0" noProof="0" dirty="0" smtClean="0">
                <a:ln>
                  <a:noFill/>
                </a:ln>
                <a:solidFill>
                  <a:srgbClr val="003399"/>
                </a:solidFill>
                <a:effectLst/>
                <a:uLnTx/>
                <a:uFillTx/>
                <a:latin typeface="EC Square Sans Pro"/>
                <a:ea typeface="+mn-ea"/>
                <a:cs typeface="Arial"/>
              </a:rPr>
              <a:t>!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000" b="0" i="0" u="sng" strike="noStrike" kern="0" cap="none" spc="0" normalizeH="0" baseline="0" noProof="0" dirty="0" smtClean="0">
                <a:ln>
                  <a:noFill/>
                </a:ln>
                <a:solidFill>
                  <a:srgbClr val="003399"/>
                </a:solidFill>
                <a:effectLst/>
                <a:uLnTx/>
                <a:uFillTx/>
                <a:latin typeface="EC Square Sans Pro"/>
                <a:ea typeface="+mn-ea"/>
                <a:cs typeface="Arial"/>
              </a:rPr>
              <a:t>Benchmark </a:t>
            </a:r>
            <a:r>
              <a:rPr kumimoji="0" lang="de-AT" sz="2000" b="0" i="0" u="sng" strike="noStrike" kern="0" cap="none" spc="0" normalizeH="0" baseline="0" noProof="0" dirty="0" err="1" smtClean="0">
                <a:ln>
                  <a:noFill/>
                </a:ln>
                <a:solidFill>
                  <a:srgbClr val="003399"/>
                </a:solidFill>
                <a:effectLst/>
                <a:uLnTx/>
                <a:uFillTx/>
                <a:latin typeface="EC Square Sans Pro"/>
                <a:ea typeface="+mn-ea"/>
                <a:cs typeface="Arial"/>
              </a:rPr>
              <a:t>system</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see</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separate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slides</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for</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benchmark</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 </a:t>
            </a:r>
            <a:r>
              <a:rPr kumimoji="0" lang="de-AT" sz="2000" b="0" i="0" strike="noStrike" kern="0" cap="none" spc="0" normalizeH="0" baseline="0" noProof="0" dirty="0" err="1" smtClean="0">
                <a:ln>
                  <a:noFill/>
                </a:ln>
                <a:solidFill>
                  <a:srgbClr val="003399"/>
                </a:solidFill>
                <a:effectLst/>
                <a:uLnTx/>
                <a:uFillTx/>
                <a:latin typeface="EC Square Sans Pro"/>
                <a:ea typeface="+mn-ea"/>
                <a:cs typeface="Arial"/>
              </a:rPr>
              <a:t>system</a:t>
            </a:r>
            <a:r>
              <a:rPr kumimoji="0" lang="de-AT" sz="2000" b="0" i="0" strike="noStrike" kern="0" cap="none" spc="0" normalizeH="0" baseline="0" noProof="0" dirty="0" smtClean="0">
                <a:ln>
                  <a:noFill/>
                </a:ln>
                <a:solidFill>
                  <a:srgbClr val="003399"/>
                </a:solidFill>
                <a:effectLst/>
                <a:uLnTx/>
                <a:uFillTx/>
                <a:latin typeface="EC Square Sans Pro"/>
                <a:ea typeface="+mn-ea"/>
                <a:cs typeface="Arial"/>
              </a:rPr>
              <a:t>)</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3399"/>
                </a:solidFill>
                <a:effectLst/>
                <a:uLnTx/>
                <a:uFillTx/>
                <a:latin typeface="EC Square Sans Pro"/>
                <a:ea typeface="+mn-ea"/>
                <a:cs typeface="Arial"/>
              </a:rPr>
              <a:t>Measures to </a:t>
            </a:r>
            <a:r>
              <a:rPr kumimoji="0" lang="en-US" sz="2000" b="0" i="0" u="sng" strike="noStrike" kern="0" cap="none" spc="0" normalizeH="0" baseline="0" noProof="0" dirty="0" smtClean="0">
                <a:ln>
                  <a:noFill/>
                </a:ln>
                <a:solidFill>
                  <a:srgbClr val="003399"/>
                </a:solidFill>
                <a:effectLst/>
                <a:uLnTx/>
                <a:uFillTx/>
                <a:latin typeface="EC Square Sans Pro"/>
                <a:ea typeface="+mn-ea"/>
                <a:cs typeface="Arial"/>
              </a:rPr>
              <a:t>reduce the use of AB</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de-AT" sz="2000" b="0" i="0" u="none" strike="noStrike" kern="0" cap="none" spc="0" normalizeH="0" baseline="0" noProof="0" dirty="0" smtClean="0">
                <a:ln>
                  <a:noFill/>
                </a:ln>
                <a:solidFill>
                  <a:srgbClr val="003399"/>
                </a:solidFill>
                <a:effectLst/>
                <a:uLnTx/>
                <a:uFillTx/>
                <a:latin typeface="EC Square Sans Pro"/>
                <a:ea typeface="+mn-ea"/>
                <a:cs typeface="Arial"/>
                <a:sym typeface="Wingdings" panose="05000000000000000000" pitchFamily="2" charset="2"/>
              </a:rPr>
              <a:t> </a:t>
            </a:r>
            <a:r>
              <a:rPr kumimoji="0" lang="en-US" sz="2000" b="0" i="0" u="none" strike="noStrike" kern="0" cap="none" spc="0" normalizeH="0" baseline="0" noProof="0" dirty="0" smtClean="0">
                <a:ln>
                  <a:noFill/>
                </a:ln>
                <a:solidFill>
                  <a:srgbClr val="003399"/>
                </a:solidFill>
                <a:effectLst/>
                <a:uLnTx/>
                <a:uFillTx/>
                <a:latin typeface="EC Square Sans Pro"/>
                <a:ea typeface="+mn-ea"/>
                <a:cs typeface="Arial"/>
                <a:sym typeface="Wingdings" panose="05000000000000000000" pitchFamily="2" charset="2"/>
              </a:rPr>
              <a:t>Further regulations will be developed in a timely manner by REGULATION</a:t>
            </a: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rgbClr val="003399"/>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de-AT" sz="2200" b="0" i="0" u="none" strike="noStrike" kern="0" cap="none" spc="0" normalizeH="0" baseline="0" noProof="0" dirty="0">
                <a:ln>
                  <a:noFill/>
                </a:ln>
                <a:solidFill>
                  <a:srgbClr val="FF0000"/>
                </a:solidFill>
                <a:effectLst/>
                <a:uLnTx/>
                <a:uFillTx/>
                <a:latin typeface="EC Square Sans Pro"/>
                <a:ea typeface="+mn-ea"/>
                <a:cs typeface="Arial"/>
              </a:rPr>
              <a:t>§ 61.	</a:t>
            </a:r>
            <a:r>
              <a:rPr kumimoji="0" lang="de-AT" sz="2200" b="0" i="0" u="none" strike="noStrike" kern="0" cap="none" spc="0" normalizeH="0" baseline="0" noProof="0" dirty="0" err="1" smtClean="0">
                <a:ln>
                  <a:noFill/>
                </a:ln>
                <a:solidFill>
                  <a:srgbClr val="FF0000"/>
                </a:solidFill>
                <a:effectLst/>
                <a:uLnTx/>
                <a:uFillTx/>
                <a:latin typeface="EC Square Sans Pro"/>
                <a:ea typeface="+mn-ea"/>
                <a:cs typeface="Arial"/>
              </a:rPr>
              <a:t>Use</a:t>
            </a:r>
            <a:r>
              <a:rPr kumimoji="0" lang="de-AT" sz="2200" b="0" i="0" u="none" strike="noStrike" kern="0" cap="none" spc="0" normalizeH="0" baseline="0" noProof="0" dirty="0" smtClean="0">
                <a:ln>
                  <a:noFill/>
                </a:ln>
                <a:solidFill>
                  <a:srgbClr val="FF0000"/>
                </a:solidFill>
                <a:effectLst/>
                <a:uLnTx/>
                <a:uFillTx/>
                <a:latin typeface="EC Square Sans Pro"/>
                <a:ea typeface="+mn-ea"/>
                <a:cs typeface="Arial"/>
              </a:rPr>
              <a:t> </a:t>
            </a:r>
            <a:r>
              <a:rPr kumimoji="0" lang="de-AT" sz="2200" b="0" i="0" u="none" strike="noStrike" kern="0" cap="none" spc="0" normalizeH="0" baseline="0" noProof="0" dirty="0" err="1" smtClean="0">
                <a:ln>
                  <a:noFill/>
                </a:ln>
                <a:solidFill>
                  <a:srgbClr val="FF0000"/>
                </a:solidFill>
                <a:effectLst/>
                <a:uLnTx/>
                <a:uFillTx/>
                <a:latin typeface="EC Square Sans Pro"/>
                <a:ea typeface="+mn-ea"/>
                <a:cs typeface="Arial"/>
              </a:rPr>
              <a:t>of</a:t>
            </a:r>
            <a:r>
              <a:rPr kumimoji="0" lang="de-AT" sz="2200" b="0" i="0" u="none" strike="noStrike" kern="0" cap="none" spc="0" normalizeH="0" baseline="0" noProof="0" dirty="0" smtClean="0">
                <a:ln>
                  <a:noFill/>
                </a:ln>
                <a:solidFill>
                  <a:srgbClr val="FF0000"/>
                </a:solidFill>
                <a:effectLst/>
                <a:uLnTx/>
                <a:uFillTx/>
                <a:latin typeface="EC Square Sans Pro"/>
                <a:ea typeface="+mn-ea"/>
                <a:cs typeface="Arial"/>
              </a:rPr>
              <a:t> </a:t>
            </a:r>
            <a:r>
              <a:rPr kumimoji="0" lang="de-AT" sz="2200" b="0" i="0" u="none" strike="noStrike" kern="0" cap="none" spc="0" normalizeH="0" baseline="0" noProof="0" dirty="0" err="1" smtClean="0">
                <a:ln>
                  <a:noFill/>
                </a:ln>
                <a:solidFill>
                  <a:srgbClr val="FF0000"/>
                </a:solidFill>
                <a:effectLst/>
                <a:uLnTx/>
                <a:uFillTx/>
                <a:latin typeface="EC Square Sans Pro"/>
                <a:ea typeface="+mn-ea"/>
                <a:cs typeface="Arial"/>
              </a:rPr>
              <a:t>antimicrobial</a:t>
            </a:r>
            <a:r>
              <a:rPr kumimoji="0" lang="de-AT" sz="2200" b="0" i="0" u="none" strike="noStrike" kern="0" cap="none" spc="0" normalizeH="0" baseline="0" noProof="0" dirty="0" smtClean="0">
                <a:ln>
                  <a:noFill/>
                </a:ln>
                <a:solidFill>
                  <a:srgbClr val="FF0000"/>
                </a:solidFill>
                <a:effectLst/>
                <a:uLnTx/>
                <a:uFillTx/>
                <a:latin typeface="EC Square Sans Pro"/>
                <a:ea typeface="+mn-ea"/>
                <a:cs typeface="Arial"/>
              </a:rPr>
              <a:t> </a:t>
            </a:r>
            <a:r>
              <a:rPr kumimoji="0" lang="de-AT" sz="2200" b="0" i="0" u="none" strike="noStrike" kern="0" cap="none" spc="0" normalizeH="0" baseline="0" noProof="0" dirty="0" err="1" smtClean="0">
                <a:ln>
                  <a:noFill/>
                </a:ln>
                <a:solidFill>
                  <a:srgbClr val="FF0000"/>
                </a:solidFill>
                <a:effectLst/>
                <a:uLnTx/>
                <a:uFillTx/>
                <a:latin typeface="EC Square Sans Pro"/>
                <a:ea typeface="+mn-ea"/>
                <a:cs typeface="Arial"/>
              </a:rPr>
              <a:t>drugs</a:t>
            </a:r>
            <a:endParaRPr kumimoji="0" lang="de-AT" sz="2200" b="0" i="0" u="none" strike="noStrike" kern="0" cap="none" spc="0" normalizeH="0" baseline="0" noProof="0" dirty="0">
              <a:ln>
                <a:noFill/>
              </a:ln>
              <a:solidFill>
                <a:srgbClr val="FF0000"/>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rgbClr val="003399"/>
              </a:solidFill>
              <a:effectLst/>
              <a:uLnTx/>
              <a:uFillTx/>
              <a:latin typeface="EC Square Sans Pro"/>
              <a:ea typeface="+mn-ea"/>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smtClean="0">
                <a:ln>
                  <a:noFill/>
                </a:ln>
                <a:solidFill>
                  <a:srgbClr val="003399"/>
                </a:solidFill>
                <a:effectLst/>
                <a:uLnTx/>
                <a:uFillTx/>
                <a:latin typeface="EC Square Sans Pro"/>
                <a:ea typeface="+mn-ea"/>
                <a:cs typeface="Arial"/>
                <a:sym typeface="Wingdings" panose="05000000000000000000" pitchFamily="2" charset="2"/>
              </a:rPr>
              <a:t> </a:t>
            </a:r>
            <a:r>
              <a:rPr kumimoji="0" lang="en-US" sz="2000" b="0" i="0" u="none" strike="noStrike" kern="0" cap="none" spc="0" normalizeH="0" baseline="0" noProof="0" dirty="0" smtClean="0">
                <a:ln>
                  <a:noFill/>
                </a:ln>
                <a:solidFill>
                  <a:srgbClr val="003399"/>
                </a:solidFill>
                <a:effectLst/>
                <a:uLnTx/>
                <a:uFillTx/>
                <a:latin typeface="EC Square Sans Pro"/>
                <a:ea typeface="+mn-ea"/>
                <a:cs typeface="Arial"/>
              </a:rPr>
              <a:t>GUIDELINES will be revised shortly (1st revision has already been done)</a:t>
            </a: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p:txBody>
      </p:sp>
    </p:spTree>
    <p:extLst>
      <p:ext uri="{BB962C8B-B14F-4D97-AF65-F5344CB8AC3E}">
        <p14:creationId xmlns:p14="http://schemas.microsoft.com/office/powerpoint/2010/main" val="3945054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de-AT" dirty="0" err="1">
                <a:latin typeface="EC Square Sans Pro"/>
                <a:cs typeface="Arial"/>
              </a:rPr>
              <a:t>Application</a:t>
            </a:r>
            <a:r>
              <a:rPr lang="de-AT" dirty="0">
                <a:latin typeface="EC Square Sans Pro"/>
                <a:cs typeface="Arial"/>
              </a:rPr>
              <a:t> </a:t>
            </a:r>
            <a:r>
              <a:rPr lang="de-AT" dirty="0" err="1">
                <a:latin typeface="EC Square Sans Pro"/>
                <a:cs typeface="Arial"/>
              </a:rPr>
              <a:t>of</a:t>
            </a:r>
            <a:r>
              <a:rPr lang="de-AT" dirty="0">
                <a:latin typeface="EC Square Sans Pro"/>
                <a:cs typeface="Arial"/>
              </a:rPr>
              <a:t> </a:t>
            </a:r>
            <a:r>
              <a:rPr lang="de-AT" dirty="0" err="1">
                <a:latin typeface="EC Square Sans Pro"/>
                <a:cs typeface="Arial"/>
              </a:rPr>
              <a:t>veterinary</a:t>
            </a:r>
            <a:r>
              <a:rPr lang="de-AT" dirty="0">
                <a:latin typeface="EC Square Sans Pro"/>
                <a:cs typeface="Arial"/>
              </a:rPr>
              <a:t> </a:t>
            </a:r>
            <a:r>
              <a:rPr lang="de-AT" dirty="0" err="1">
                <a:latin typeface="EC Square Sans Pro"/>
                <a:cs typeface="Arial"/>
              </a:rPr>
              <a:t>medicines</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54 </a:t>
            </a:r>
            <a:r>
              <a:rPr lang="de-AT" sz="3200" b="1" dirty="0" err="1">
                <a:solidFill>
                  <a:srgbClr val="FFFFFF"/>
                </a:solidFill>
                <a:latin typeface="EC Square Sans Pro"/>
                <a:ea typeface="+mn-ea"/>
                <a:cs typeface="Arial"/>
              </a:rPr>
              <a:t>V</a:t>
            </a:r>
            <a:r>
              <a:rPr kumimoji="0" lang="de-AT" sz="3200" b="1" i="0" u="none" strike="noStrike" kern="0" cap="none" spc="0" normalizeH="0" baseline="0" noProof="0" dirty="0" err="1" smtClean="0">
                <a:ln>
                  <a:noFill/>
                </a:ln>
                <a:solidFill>
                  <a:srgbClr val="FFFFFF"/>
                </a:solidFill>
                <a:effectLst/>
                <a:uLnTx/>
                <a:uFillTx/>
                <a:latin typeface="EC Square Sans Pro"/>
                <a:ea typeface="+mn-ea"/>
                <a:cs typeface="Arial"/>
              </a:rPr>
              <a:t>eterinary</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a:t>
            </a:r>
            <a:r>
              <a:rPr kumimoji="0" lang="de-AT" sz="3200" b="1" i="0" u="none" strike="noStrike" kern="0" cap="none" spc="0" normalizeH="0" baseline="0" noProof="0" dirty="0" err="1" smtClean="0">
                <a:ln>
                  <a:noFill/>
                </a:ln>
                <a:solidFill>
                  <a:srgbClr val="FFFFFF"/>
                </a:solidFill>
                <a:effectLst/>
                <a:uLnTx/>
                <a:uFillTx/>
                <a:latin typeface="EC Square Sans Pro"/>
                <a:ea typeface="+mn-ea"/>
                <a:cs typeface="Arial"/>
              </a:rPr>
              <a:t>prescription</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a:t>
            </a:r>
            <a:r>
              <a:rPr kumimoji="0" lang="de-AT" sz="3200" b="1" i="0" u="none" strike="noStrike" kern="0" cap="none" spc="0" normalizeH="0" baseline="0" noProof="0" dirty="0" err="1" smtClean="0">
                <a:ln>
                  <a:noFill/>
                </a:ln>
                <a:solidFill>
                  <a:srgbClr val="FFFFFF"/>
                </a:solidFill>
                <a:effectLst/>
                <a:uLnTx/>
                <a:uFillTx/>
                <a:latin typeface="EC Square Sans Pro"/>
                <a:ea typeface="+mn-ea"/>
                <a:cs typeface="Arial"/>
              </a:rPr>
              <a:t>of</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AB</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513644" y="2216150"/>
            <a:ext cx="11164711" cy="3785652"/>
          </a:xfrm>
          <a:prstGeom prst="rect">
            <a:avLst/>
          </a:prstGeom>
          <a:noFill/>
        </p:spPr>
        <p:txBody>
          <a:bodyPr wrap="square" lIns="91440" tIns="45720" rIns="91440" bIns="45720" anchor="t">
            <a:spAutoFit/>
          </a:bodyPr>
          <a:lstStyle>
            <a:defPPr>
              <a:defRPr kern="0"/>
            </a:defPPr>
          </a:lstStyle>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Good data on AB use has been collected in Austria for many years</a:t>
            </a:r>
          </a:p>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It is urgently necessary to use this data to </a:t>
            </a:r>
            <a:r>
              <a:rPr kumimoji="0" lang="en-US" sz="2000" b="1" i="0" u="none" strike="noStrike" kern="0" cap="none" spc="0" normalizeH="0" baseline="0" noProof="0" dirty="0" smtClean="0">
                <a:ln>
                  <a:noFill/>
                </a:ln>
                <a:solidFill>
                  <a:sysClr val="windowText" lastClr="000000"/>
                </a:solidFill>
                <a:effectLst/>
                <a:uLnTx/>
                <a:uFillTx/>
                <a:latin typeface="EC Square Sans Pro" panose="020B0506040000020004"/>
              </a:rPr>
              <a:t>improve, reduce</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 or </a:t>
            </a:r>
            <a:r>
              <a:rPr kumimoji="0" lang="en-US" sz="2000" b="1" i="0" u="none" strike="noStrike" kern="0" cap="none" spc="0" normalizeH="0" baseline="0" noProof="0" dirty="0" smtClean="0">
                <a:ln>
                  <a:noFill/>
                </a:ln>
                <a:solidFill>
                  <a:sysClr val="windowText" lastClr="000000"/>
                </a:solidFill>
                <a:effectLst/>
                <a:uLnTx/>
                <a:uFillTx/>
                <a:latin typeface="EC Square Sans Pro" panose="020B0506040000020004"/>
              </a:rPr>
              <a:t>optimize</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 the use of AB</a:t>
            </a:r>
          </a:p>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This should be done by establishing a </a:t>
            </a:r>
            <a:r>
              <a:rPr kumimoji="0" lang="en-US" sz="2000" b="1" i="0" u="none" strike="noStrike" kern="0" cap="none" spc="0" normalizeH="0" baseline="0" noProof="0" dirty="0" smtClean="0">
                <a:ln>
                  <a:noFill/>
                </a:ln>
                <a:solidFill>
                  <a:sysClr val="windowText" lastClr="000000"/>
                </a:solidFill>
                <a:effectLst/>
                <a:uLnTx/>
                <a:uFillTx/>
                <a:latin typeface="EC Square Sans Pro" panose="020B0506040000020004"/>
              </a:rPr>
              <a:t>legally stipulated benchmark system </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(BM reports for pigs already established, but without measures) </a:t>
            </a:r>
            <a:r>
              <a:rPr kumimoji="0" lang="en-US" sz="2000" b="0" i="0" u="none" strike="noStrike" kern="0" cap="none" spc="0" normalizeH="0" baseline="0" noProof="0" dirty="0" smtClean="0">
                <a:ln>
                  <a:noFill/>
                </a:ln>
                <a:solidFill>
                  <a:schemeClr val="tx2"/>
                </a:solidFill>
                <a:effectLst/>
                <a:uLnTx/>
                <a:uFillTx/>
                <a:latin typeface="EC Square Sans Pro" panose="020B0506040000020004"/>
              </a:rPr>
              <a:t>- currently not planned for horses,</a:t>
            </a:r>
            <a:r>
              <a:rPr kumimoji="0" lang="en-US" sz="2000" b="0" i="0" u="none" strike="noStrike" kern="0" cap="none" spc="0" normalizeH="0" noProof="0" dirty="0" smtClean="0">
                <a:ln>
                  <a:noFill/>
                </a:ln>
                <a:solidFill>
                  <a:schemeClr val="tx2"/>
                </a:solidFill>
                <a:effectLst/>
                <a:uLnTx/>
                <a:uFillTx/>
                <a:latin typeface="EC Square Sans Pro" panose="020B0506040000020004"/>
              </a:rPr>
              <a:t> </a:t>
            </a:r>
            <a:r>
              <a:rPr kumimoji="0" lang="en-US" sz="2000" b="0" i="0" u="none" strike="noStrike" kern="0" cap="none" spc="0" normalizeH="0" baseline="0" noProof="0" dirty="0" smtClean="0">
                <a:ln>
                  <a:noFill/>
                </a:ln>
                <a:solidFill>
                  <a:schemeClr val="tx2"/>
                </a:solidFill>
                <a:effectLst/>
                <a:uLnTx/>
                <a:uFillTx/>
                <a:latin typeface="EC Square Sans Pro" panose="020B0506040000020004"/>
              </a:rPr>
              <a:t>small animals and veterinarians</a:t>
            </a:r>
          </a:p>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In Section 54 Paragraph 3, the benchmark system was precisely defined and stipulated that </a:t>
            </a:r>
            <a:r>
              <a:rPr kumimoji="0" lang="en-US" sz="2000" b="1" i="0" u="none" strike="noStrike" kern="0" cap="none" spc="0" normalizeH="0" baseline="0" noProof="0" dirty="0" smtClean="0">
                <a:ln>
                  <a:noFill/>
                </a:ln>
                <a:solidFill>
                  <a:schemeClr val="tx2"/>
                </a:solidFill>
                <a:effectLst/>
                <a:uLnTx/>
                <a:uFillTx/>
                <a:latin typeface="EC Square Sans Pro" panose="020B0506040000020004"/>
              </a:rPr>
              <a:t>goals</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 and </a:t>
            </a:r>
            <a:r>
              <a:rPr kumimoji="0" lang="en-US" sz="2000" b="1" i="0" u="none" strike="noStrike" kern="0" cap="none" spc="0" normalizeH="0" baseline="0" noProof="0" dirty="0" smtClean="0">
                <a:ln>
                  <a:noFill/>
                </a:ln>
                <a:solidFill>
                  <a:schemeClr val="tx2"/>
                </a:solidFill>
                <a:effectLst/>
                <a:uLnTx/>
                <a:uFillTx/>
                <a:latin typeface="EC Square Sans Pro" panose="020B0506040000020004"/>
              </a:rPr>
              <a:t>threshold values </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​​for the benchmark system are set by means of the VO (</a:t>
            </a:r>
            <a:r>
              <a:rPr kumimoji="0" lang="en-US" sz="2000" b="1" i="0" u="none" strike="noStrike" kern="0" cap="none" spc="0" normalizeH="0" baseline="0" noProof="0" dirty="0" smtClean="0">
                <a:ln>
                  <a:noFill/>
                </a:ln>
                <a:solidFill>
                  <a:schemeClr val="tx2"/>
                </a:solidFill>
                <a:effectLst/>
                <a:uLnTx/>
                <a:uFillTx/>
                <a:latin typeface="EC Square Sans Pro" panose="020B0506040000020004"/>
              </a:rPr>
              <a:t>Vet-Antibiotics-Volume Flows-VO</a:t>
            </a: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 </a:t>
            </a:r>
          </a:p>
          <a:p>
            <a:pPr marL="342900" marR="0" lvl="0" indent="-34290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EC Square Sans Pro" panose="020B0506040000020004"/>
              </a:rPr>
              <a:t>A 3-year average should be used as the basis for the threshold value in relation to the respective type of use (e.g. fattening pig, laying hen...)</a:t>
            </a:r>
            <a:endParaRPr kumimoji="0" lang="de-AT" sz="2000" b="0" i="0" u="none" strike="noStrike" kern="0" cap="none" spc="0" normalizeH="0" baseline="0" noProof="0" dirty="0">
              <a:ln>
                <a:noFill/>
              </a:ln>
              <a:solidFill>
                <a:sysClr val="windowText" lastClr="000000"/>
              </a:solidFill>
              <a:effectLst/>
              <a:uLnTx/>
              <a:uFillTx/>
              <a:latin typeface="EC Square Sans Pro" panose="020B0506040000020004"/>
            </a:endParaRPr>
          </a:p>
        </p:txBody>
      </p:sp>
    </p:spTree>
    <p:extLst>
      <p:ext uri="{BB962C8B-B14F-4D97-AF65-F5344CB8AC3E}">
        <p14:creationId xmlns:p14="http://schemas.microsoft.com/office/powerpoint/2010/main" val="16097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de-AT" dirty="0" err="1">
                <a:latin typeface="EC Square Sans Pro"/>
                <a:cs typeface="Arial"/>
              </a:rPr>
              <a:t>Application</a:t>
            </a:r>
            <a:r>
              <a:rPr lang="de-AT" dirty="0">
                <a:latin typeface="EC Square Sans Pro"/>
                <a:cs typeface="Arial"/>
              </a:rPr>
              <a:t> </a:t>
            </a:r>
            <a:r>
              <a:rPr lang="de-AT" dirty="0" err="1">
                <a:latin typeface="EC Square Sans Pro"/>
                <a:cs typeface="Arial"/>
              </a:rPr>
              <a:t>of</a:t>
            </a:r>
            <a:r>
              <a:rPr lang="de-AT" dirty="0">
                <a:latin typeface="EC Square Sans Pro"/>
                <a:cs typeface="Arial"/>
              </a:rPr>
              <a:t> </a:t>
            </a:r>
            <a:r>
              <a:rPr lang="de-AT" dirty="0" err="1">
                <a:latin typeface="EC Square Sans Pro"/>
                <a:cs typeface="Arial"/>
              </a:rPr>
              <a:t>veterinary</a:t>
            </a:r>
            <a:r>
              <a:rPr lang="de-AT" dirty="0">
                <a:latin typeface="EC Square Sans Pro"/>
                <a:cs typeface="Arial"/>
              </a:rPr>
              <a:t> </a:t>
            </a:r>
            <a:r>
              <a:rPr lang="de-AT" dirty="0" err="1">
                <a:latin typeface="EC Square Sans Pro"/>
                <a:cs typeface="Arial"/>
              </a:rPr>
              <a:t>medicines</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549434"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54 </a:t>
            </a:r>
            <a:r>
              <a:rPr lang="de-AT" sz="3200" b="1" dirty="0" err="1">
                <a:solidFill>
                  <a:srgbClr val="FFFFFF"/>
                </a:solidFill>
                <a:latin typeface="EC Square Sans Pro"/>
                <a:ea typeface="+mn-ea"/>
                <a:cs typeface="Arial"/>
              </a:rPr>
              <a:t>Responsibility</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for</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animal</a:t>
            </a:r>
            <a:r>
              <a:rPr lang="de-AT" sz="3200" b="1" dirty="0">
                <a:solidFill>
                  <a:srgbClr val="FFFFFF"/>
                </a:solidFill>
                <a:latin typeface="EC Square Sans Pro"/>
                <a:ea typeface="+mn-ea"/>
                <a:cs typeface="Arial"/>
              </a:rPr>
              <a:t> </a:t>
            </a:r>
            <a:r>
              <a:rPr lang="de-AT" sz="3200" b="1" dirty="0" err="1" smtClean="0">
                <a:solidFill>
                  <a:srgbClr val="FFFFFF"/>
                </a:solidFill>
                <a:latin typeface="EC Square Sans Pro"/>
                <a:ea typeface="+mn-ea"/>
                <a:cs typeface="Arial"/>
              </a:rPr>
              <a:t>owners</a:t>
            </a:r>
            <a:r>
              <a:rPr lang="de-AT" sz="3200" b="1" dirty="0" smtClean="0">
                <a:solidFill>
                  <a:srgbClr val="FFFFFF"/>
                </a:solidFill>
                <a:latin typeface="EC Square Sans Pro"/>
                <a:ea typeface="+mn-ea"/>
                <a:cs typeface="Arial"/>
              </a:rPr>
              <a:t>/</a:t>
            </a:r>
            <a:r>
              <a:rPr lang="de-AT" sz="3200" b="1" dirty="0" err="1" smtClean="0">
                <a:solidFill>
                  <a:srgbClr val="FFFFFF"/>
                </a:solidFill>
                <a:latin typeface="EC Square Sans Pro"/>
                <a:ea typeface="+mn-ea"/>
                <a:cs typeface="Arial"/>
              </a:rPr>
              <a:t>veterinarians</a:t>
            </a:r>
            <a:r>
              <a:rPr lang="de-AT" sz="3200" b="1" dirty="0" smtClean="0">
                <a:solidFill>
                  <a:srgbClr val="FFFFFF"/>
                </a:solidFill>
                <a:latin typeface="EC Square Sans Pro"/>
                <a:ea typeface="+mn-ea"/>
                <a:cs typeface="Arial"/>
              </a:rPr>
              <a:t> &amp; </a:t>
            </a:r>
            <a:r>
              <a:rPr lang="de-AT" sz="3200" b="1" dirty="0" err="1" smtClean="0">
                <a:solidFill>
                  <a:srgbClr val="FFFFFF"/>
                </a:solidFill>
                <a:latin typeface="EC Square Sans Pro"/>
                <a:ea typeface="+mn-ea"/>
                <a:cs typeface="Arial"/>
              </a:rPr>
              <a:t>animal</a:t>
            </a:r>
            <a:r>
              <a:rPr lang="de-AT" sz="3200" b="1" dirty="0" smtClean="0">
                <a:solidFill>
                  <a:srgbClr val="FFFFFF"/>
                </a:solidFill>
                <a:latin typeface="EC Square Sans Pro"/>
                <a:ea typeface="+mn-ea"/>
                <a:cs typeface="Arial"/>
              </a:rPr>
              <a:t> </a:t>
            </a:r>
            <a:r>
              <a:rPr lang="de-AT" sz="3200" b="1" dirty="0" err="1" smtClean="0">
                <a:solidFill>
                  <a:srgbClr val="FFFFFF"/>
                </a:solidFill>
                <a:latin typeface="EC Square Sans Pro"/>
                <a:ea typeface="+mn-ea"/>
                <a:cs typeface="Arial"/>
              </a:rPr>
              <a:t>health</a:t>
            </a:r>
            <a:r>
              <a:rPr lang="de-AT" sz="3200" b="1" dirty="0" smtClean="0">
                <a:solidFill>
                  <a:srgbClr val="FFFFFF"/>
                </a:solidFill>
                <a:latin typeface="EC Square Sans Pro"/>
                <a:ea typeface="+mn-ea"/>
                <a:cs typeface="Arial"/>
              </a:rPr>
              <a:t> </a:t>
            </a:r>
            <a:r>
              <a:rPr lang="de-AT" sz="3200" b="1" dirty="0" err="1" smtClean="0">
                <a:solidFill>
                  <a:srgbClr val="FFFFFF"/>
                </a:solidFill>
                <a:latin typeface="EC Square Sans Pro"/>
                <a:ea typeface="+mn-ea"/>
                <a:cs typeface="Arial"/>
              </a:rPr>
              <a:t>service</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74082" y="2444750"/>
            <a:ext cx="11164711" cy="3477875"/>
          </a:xfrm>
          <a:prstGeom prst="rect">
            <a:avLst/>
          </a:prstGeom>
          <a:noFill/>
        </p:spPr>
        <p:txBody>
          <a:bodyPr wrap="square" lIns="91440" tIns="45720" rIns="91440" bIns="45720" anchor="t">
            <a:spAutoFit/>
          </a:bodyPr>
          <a:lstStyle>
            <a:defPPr>
              <a:defRPr kern="0"/>
            </a:defPPr>
          </a:lstStyle>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EC Square Sans Pro"/>
                <a:ea typeface="+mn-ea"/>
                <a:cs typeface="Arial"/>
              </a:rPr>
              <a:t>Paragraph 4 stipulates that </a:t>
            </a:r>
            <a:r>
              <a:rPr lang="en-US" sz="2000" b="1" u="sng" dirty="0">
                <a:solidFill>
                  <a:srgbClr val="003399"/>
                </a:solidFill>
                <a:latin typeface="EC Square Sans Pro"/>
                <a:ea typeface="+mn-ea"/>
                <a:cs typeface="Arial"/>
              </a:rPr>
              <a:t>animal owners </a:t>
            </a:r>
            <a:r>
              <a:rPr lang="en-US" sz="2000" dirty="0">
                <a:solidFill>
                  <a:srgbClr val="003399"/>
                </a:solidFill>
                <a:latin typeface="EC Square Sans Pro"/>
                <a:ea typeface="+mn-ea"/>
                <a:cs typeface="Arial"/>
              </a:rPr>
              <a:t>and </a:t>
            </a:r>
            <a:r>
              <a:rPr lang="en-US" sz="2000" b="1" u="sng" dirty="0">
                <a:solidFill>
                  <a:srgbClr val="003399"/>
                </a:solidFill>
                <a:latin typeface="EC Square Sans Pro"/>
                <a:ea typeface="+mn-ea"/>
                <a:cs typeface="Arial"/>
              </a:rPr>
              <a:t>veterinarians are responsible for achieving the reduction goals</a:t>
            </a:r>
            <a:r>
              <a:rPr lang="en-US" sz="2000" dirty="0">
                <a:solidFill>
                  <a:srgbClr val="003399"/>
                </a:solidFill>
                <a:latin typeface="EC Square Sans Pro"/>
                <a:ea typeface="+mn-ea"/>
                <a:cs typeface="Arial"/>
              </a:rPr>
              <a:t>! Implementation of the measures by the animal owner and veterinarian</a:t>
            </a:r>
            <a:r>
              <a:rPr lang="en-US" sz="2000" dirty="0" smtClean="0">
                <a:solidFill>
                  <a:srgbClr val="003399"/>
                </a:solidFill>
                <a:latin typeface="EC Square Sans Pro"/>
                <a:ea typeface="+mn-ea"/>
                <a:cs typeface="Arial"/>
              </a:rPr>
              <a:t>!</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EC Square Sans Pro"/>
                <a:ea typeface="+mn-ea"/>
                <a:cs typeface="Arial"/>
              </a:rPr>
              <a:t>The measures must be ordered by the </a:t>
            </a:r>
            <a:r>
              <a:rPr lang="en-US" sz="2000" b="1" dirty="0">
                <a:solidFill>
                  <a:srgbClr val="003399"/>
                </a:solidFill>
                <a:latin typeface="EC Square Sans Pro"/>
                <a:ea typeface="+mn-ea"/>
                <a:cs typeface="Arial"/>
              </a:rPr>
              <a:t>state governor with a decision</a:t>
            </a:r>
            <a:r>
              <a:rPr lang="en-US" sz="2000" dirty="0">
                <a:solidFill>
                  <a:srgbClr val="003399"/>
                </a:solidFill>
                <a:latin typeface="EC Square Sans Pro"/>
                <a:ea typeface="+mn-ea"/>
                <a:cs typeface="Arial"/>
              </a:rPr>
              <a:t>, if necessary with a reasonable deadline to be set at the same time and with the necessary conditions or requirements. These must be complied with by the animal owner or veterinarian</a:t>
            </a:r>
            <a:r>
              <a:rPr lang="en-US" sz="2000" dirty="0" smtClean="0">
                <a:solidFill>
                  <a:srgbClr val="003399"/>
                </a:solidFill>
                <a:latin typeface="EC Square Sans Pro"/>
                <a:ea typeface="+mn-ea"/>
                <a:cs typeface="Arial"/>
              </a:rPr>
              <a:t>.</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0" i="0" u="none" strike="noStrike" kern="0" cap="none" spc="0" normalizeH="0" baseline="0" noProof="0" dirty="0" smtClean="0">
              <a:ln>
                <a:noFill/>
              </a:ln>
              <a:solidFill>
                <a:srgbClr val="003399"/>
              </a:solidFill>
              <a:effectLst/>
              <a:uLnTx/>
              <a:uFillTx/>
              <a:latin typeface="EC Square Sans Pro"/>
              <a:ea typeface="+mn-ea"/>
              <a:cs typeface="Arial"/>
            </a:endParaRP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u="sng" dirty="0">
                <a:solidFill>
                  <a:srgbClr val="003399"/>
                </a:solidFill>
                <a:latin typeface="EC Square Sans Pro"/>
                <a:ea typeface="+mn-ea"/>
                <a:cs typeface="Arial"/>
              </a:rPr>
              <a:t>For </a:t>
            </a:r>
            <a:r>
              <a:rPr lang="en-US" sz="2000" b="1" u="sng" dirty="0" smtClean="0">
                <a:solidFill>
                  <a:srgbClr val="003399"/>
                </a:solidFill>
                <a:latin typeface="EC Square Sans Pro"/>
                <a:ea typeface="+mn-ea"/>
                <a:cs typeface="Arial"/>
              </a:rPr>
              <a:t>participants of the animal health service who </a:t>
            </a:r>
            <a:r>
              <a:rPr lang="en-US" sz="2000" b="1" u="sng" dirty="0">
                <a:solidFill>
                  <a:srgbClr val="003399"/>
                </a:solidFill>
                <a:latin typeface="EC Square Sans Pro"/>
                <a:ea typeface="+mn-ea"/>
                <a:cs typeface="Arial"/>
              </a:rPr>
              <a:t>take part in a corresponding nationwide animal health program recognized by the BMSGPK, the setting of measures and their control are entrusted to the respective </a:t>
            </a:r>
            <a:r>
              <a:rPr lang="en-US" sz="2000" b="1" u="sng" dirty="0" smtClean="0">
                <a:solidFill>
                  <a:srgbClr val="003399"/>
                </a:solidFill>
                <a:latin typeface="EC Square Sans Pro"/>
                <a:ea typeface="+mn-ea"/>
                <a:cs typeface="Arial"/>
              </a:rPr>
              <a:t>animal health service</a:t>
            </a:r>
          </a:p>
          <a:p>
            <a:pPr marL="342900" marR="0" lvl="0" indent="-3429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AT" sz="2000" b="1" i="0" u="sng" strike="noStrike" kern="0" cap="none" spc="0" normalizeH="0" baseline="0" noProof="0" dirty="0" smtClean="0">
              <a:ln>
                <a:noFill/>
              </a:ln>
              <a:solidFill>
                <a:srgbClr val="003399"/>
              </a:solidFill>
              <a:effectLst/>
              <a:uLnTx/>
              <a:uFillTx/>
              <a:latin typeface="EC Square Sans Pro"/>
              <a:ea typeface="+mn-ea"/>
              <a:cs typeface="Arial"/>
            </a:endParaRPr>
          </a:p>
        </p:txBody>
      </p:sp>
    </p:spTree>
    <p:extLst>
      <p:ext uri="{BB962C8B-B14F-4D97-AF65-F5344CB8AC3E}">
        <p14:creationId xmlns:p14="http://schemas.microsoft.com/office/powerpoint/2010/main" val="134987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de-AT" dirty="0" err="1">
                <a:latin typeface="EC Square Sans Pro"/>
                <a:cs typeface="Arial"/>
              </a:rPr>
              <a:t>Application</a:t>
            </a:r>
            <a:r>
              <a:rPr lang="de-AT" dirty="0">
                <a:latin typeface="EC Square Sans Pro"/>
                <a:cs typeface="Arial"/>
              </a:rPr>
              <a:t> </a:t>
            </a:r>
            <a:r>
              <a:rPr lang="de-AT" dirty="0" err="1">
                <a:latin typeface="EC Square Sans Pro"/>
                <a:cs typeface="Arial"/>
              </a:rPr>
              <a:t>of</a:t>
            </a:r>
            <a:r>
              <a:rPr lang="de-AT" dirty="0">
                <a:latin typeface="EC Square Sans Pro"/>
                <a:cs typeface="Arial"/>
              </a:rPr>
              <a:t> </a:t>
            </a:r>
            <a:r>
              <a:rPr lang="de-AT" dirty="0" err="1">
                <a:latin typeface="EC Square Sans Pro"/>
                <a:cs typeface="Arial"/>
              </a:rPr>
              <a:t>veterinary</a:t>
            </a:r>
            <a:r>
              <a:rPr lang="de-AT" dirty="0">
                <a:latin typeface="EC Square Sans Pro"/>
                <a:cs typeface="Arial"/>
              </a:rPr>
              <a:t> </a:t>
            </a:r>
            <a:r>
              <a:rPr lang="de-AT" dirty="0" err="1">
                <a:latin typeface="EC Square Sans Pro"/>
                <a:cs typeface="Arial"/>
              </a:rPr>
              <a:t>medicines</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200" b="1" dirty="0">
                <a:solidFill>
                  <a:srgbClr val="FFFFFF"/>
                </a:solidFill>
                <a:latin typeface="EC Square Sans Pro"/>
                <a:ea typeface="+mn-ea"/>
                <a:cs typeface="Arial"/>
              </a:rPr>
              <a:t>Measures if the threshold </a:t>
            </a:r>
            <a:r>
              <a:rPr lang="en-US" sz="3200" b="1" dirty="0" smtClean="0">
                <a:solidFill>
                  <a:srgbClr val="FFFFFF"/>
                </a:solidFill>
                <a:latin typeface="EC Square Sans Pro"/>
                <a:ea typeface="+mn-ea"/>
                <a:cs typeface="Arial"/>
              </a:rPr>
              <a:t>value </a:t>
            </a:r>
            <a:r>
              <a:rPr lang="en-US" sz="3200" b="1" dirty="0">
                <a:solidFill>
                  <a:srgbClr val="FFFFFF"/>
                </a:solidFill>
                <a:latin typeface="EC Square Sans Pro"/>
                <a:ea typeface="+mn-ea"/>
                <a:cs typeface="Arial"/>
              </a:rPr>
              <a:t>is </a:t>
            </a:r>
            <a:r>
              <a:rPr lang="en-US" sz="3200" b="1" dirty="0" smtClean="0">
                <a:solidFill>
                  <a:srgbClr val="FFFFFF"/>
                </a:solidFill>
                <a:latin typeface="EC Square Sans Pro"/>
                <a:ea typeface="+mn-ea"/>
                <a:cs typeface="Arial"/>
              </a:rPr>
              <a:t>exceeded </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54 Abs. 4)</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7" name="Textplatzhalter 2"/>
          <p:cNvSpPr txBox="1">
            <a:spLocks/>
          </p:cNvSpPr>
          <p:nvPr/>
        </p:nvSpPr>
        <p:spPr>
          <a:xfrm>
            <a:off x="418563" y="1990300"/>
            <a:ext cx="10097036" cy="449238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000" dirty="0">
                <a:solidFill>
                  <a:srgbClr val="003399"/>
                </a:solidFill>
                <a:latin typeface="EC Square Sans Pro" panose="020B0506040000020004"/>
              </a:rPr>
              <a:t>a </a:t>
            </a:r>
            <a:r>
              <a:rPr lang="en-US" sz="2000" b="1" dirty="0">
                <a:solidFill>
                  <a:srgbClr val="003399"/>
                </a:solidFill>
                <a:latin typeface="EC Square Sans Pro" panose="020B0506040000020004"/>
              </a:rPr>
              <a:t>mandatory consultation with the respective supervising veterinarian </a:t>
            </a:r>
            <a:r>
              <a:rPr lang="en-US" sz="2000" dirty="0">
                <a:solidFill>
                  <a:srgbClr val="003399"/>
                </a:solidFill>
                <a:latin typeface="EC Square Sans Pro" panose="020B0506040000020004"/>
              </a:rPr>
              <a:t>using a standardized and published protocol</a:t>
            </a:r>
            <a:r>
              <a:rPr lang="en-US" sz="2000" dirty="0" smtClean="0">
                <a:solidFill>
                  <a:srgbClr val="003399"/>
                </a:solidFill>
                <a:latin typeface="EC Square Sans Pro" panose="020B0506040000020004"/>
              </a:rPr>
              <a:t>;</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000" dirty="0">
                <a:solidFill>
                  <a:srgbClr val="003399"/>
                </a:solidFill>
                <a:latin typeface="EC Square Sans Pro" panose="020B0506040000020004"/>
              </a:rPr>
              <a:t>an </a:t>
            </a:r>
            <a:r>
              <a:rPr lang="en-US" sz="2000" b="1" dirty="0">
                <a:solidFill>
                  <a:srgbClr val="003399"/>
                </a:solidFill>
                <a:latin typeface="EC Square Sans Pro" panose="020B0506040000020004"/>
              </a:rPr>
              <a:t>action plan with a deadline </a:t>
            </a:r>
            <a:r>
              <a:rPr lang="en-US" sz="2000" dirty="0">
                <a:solidFill>
                  <a:srgbClr val="003399"/>
                </a:solidFill>
                <a:latin typeface="EC Square Sans Pro" panose="020B0506040000020004"/>
              </a:rPr>
              <a:t>for implementing improvement measures</a:t>
            </a:r>
            <a:r>
              <a:rPr lang="en-US" sz="2000" dirty="0" smtClean="0">
                <a:solidFill>
                  <a:srgbClr val="003399"/>
                </a:solidFill>
                <a:latin typeface="EC Square Sans Pro" panose="020B0506040000020004"/>
              </a:rPr>
              <a:t>;</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kumimoji="0" lang="de-AT" sz="2000" b="0" i="0" u="none" strike="noStrike" kern="0" cap="none" spc="0" normalizeH="0" baseline="0" noProof="0" dirty="0" smtClean="0">
                <a:ln>
                  <a:noFill/>
                </a:ln>
                <a:solidFill>
                  <a:srgbClr val="003399"/>
                </a:solidFill>
                <a:effectLst/>
                <a:uLnTx/>
                <a:uFillTx/>
                <a:latin typeface="EC Square Sans Pro" panose="020B0506040000020004"/>
              </a:rPr>
              <a:t> </a:t>
            </a:r>
            <a:r>
              <a:rPr lang="en-US" sz="2000" dirty="0">
                <a:solidFill>
                  <a:srgbClr val="003399"/>
                </a:solidFill>
                <a:latin typeface="EC Square Sans Pro" panose="020B0506040000020004"/>
              </a:rPr>
              <a:t>Completion of </a:t>
            </a:r>
            <a:r>
              <a:rPr lang="en-US" sz="2000" b="1" dirty="0">
                <a:solidFill>
                  <a:srgbClr val="003399"/>
                </a:solidFill>
                <a:latin typeface="EC Square Sans Pro" panose="020B0506040000020004"/>
              </a:rPr>
              <a:t>mandatory training </a:t>
            </a:r>
            <a:r>
              <a:rPr lang="en-US" sz="2000" dirty="0">
                <a:solidFill>
                  <a:srgbClr val="003399"/>
                </a:solidFill>
                <a:latin typeface="EC Square Sans Pro" panose="020B0506040000020004"/>
              </a:rPr>
              <a:t>for the animal owner or </a:t>
            </a:r>
            <a:r>
              <a:rPr lang="en-US" sz="2000" dirty="0" smtClean="0">
                <a:solidFill>
                  <a:srgbClr val="003399"/>
                </a:solidFill>
                <a:latin typeface="EC Square Sans Pro" panose="020B0506040000020004"/>
              </a:rPr>
              <a:t>veterinarian</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000" dirty="0">
                <a:solidFill>
                  <a:srgbClr val="003399"/>
                </a:solidFill>
                <a:latin typeface="EC Square Sans Pro" panose="020B0506040000020004"/>
              </a:rPr>
              <a:t>a </a:t>
            </a:r>
            <a:r>
              <a:rPr lang="en-US" sz="2000" b="1" dirty="0">
                <a:solidFill>
                  <a:srgbClr val="003399"/>
                </a:solidFill>
                <a:latin typeface="EC Square Sans Pro" panose="020B0506040000020004"/>
              </a:rPr>
              <a:t>paid company visit and advice from independent experts</a:t>
            </a:r>
            <a:r>
              <a:rPr kumimoji="0" lang="de-AT" sz="2000" b="0" i="0" u="none" strike="noStrike" kern="0" cap="none" spc="0" normalizeH="0" baseline="0" noProof="0" dirty="0" smtClean="0">
                <a:ln>
                  <a:noFill/>
                </a:ln>
                <a:solidFill>
                  <a:srgbClr val="003399"/>
                </a:solidFill>
                <a:effectLst/>
                <a:uLnTx/>
                <a:uFillTx/>
                <a:latin typeface="EC Square Sans Pro" panose="020B0506040000020004"/>
              </a:rPr>
              <a:t>;</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endParaRPr kumimoji="0" lang="de-DE" sz="2000" b="0" i="0" u="none" strike="noStrike" kern="0" cap="none" spc="0" normalizeH="0" baseline="0" noProof="0" dirty="0" smtClean="0">
              <a:ln>
                <a:noFill/>
              </a:ln>
              <a:solidFill>
                <a:srgbClr val="003399"/>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endParaRPr kumimoji="0" lang="de-AT" sz="2000" b="0" i="0" u="none" strike="noStrike" kern="0" cap="none" spc="0" normalizeH="0" baseline="0" noProof="0" dirty="0" smtClean="0">
              <a:ln>
                <a:noFill/>
              </a:ln>
              <a:solidFill>
                <a:srgbClr val="003399"/>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000" dirty="0">
                <a:solidFill>
                  <a:srgbClr val="003399"/>
                </a:solidFill>
                <a:latin typeface="EC Square Sans Pro" panose="020B0506040000020004"/>
              </a:rPr>
              <a:t>If an exceedance cannot be eliminated or avoided despite the implementation of measures ordered in accordance with points 1 to 4, a </a:t>
            </a:r>
            <a:r>
              <a:rPr lang="en-US" sz="2000" b="1" dirty="0">
                <a:solidFill>
                  <a:srgbClr val="003399"/>
                </a:solidFill>
                <a:latin typeface="EC Square Sans Pro" panose="020B0506040000020004"/>
              </a:rPr>
              <a:t>company visit by the responsible authority with the possible assistance of independent </a:t>
            </a:r>
            <a:r>
              <a:rPr lang="en-US" sz="2000" b="1" dirty="0" smtClean="0">
                <a:solidFill>
                  <a:srgbClr val="003399"/>
                </a:solidFill>
                <a:latin typeface="EC Square Sans Pro" panose="020B0506040000020004"/>
              </a:rPr>
              <a:t>experts</a:t>
            </a:r>
          </a:p>
          <a:p>
            <a:pPr marL="342900" marR="0" lvl="0" indent="-342900" defTabSz="914400" eaLnBrk="1" fontAlgn="auto" latinLnBrk="0" hangingPunct="1">
              <a:lnSpc>
                <a:spcPct val="100000"/>
              </a:lnSpc>
              <a:spcBef>
                <a:spcPts val="0"/>
              </a:spcBef>
              <a:spcAft>
                <a:spcPts val="1200"/>
              </a:spcAft>
              <a:buClrTx/>
              <a:buSzTx/>
              <a:buFont typeface="+mj-lt"/>
              <a:buAutoNum type="arabicPeriod"/>
              <a:tabLst/>
              <a:defRPr/>
            </a:pPr>
            <a:r>
              <a:rPr lang="en-US" sz="2000" dirty="0">
                <a:solidFill>
                  <a:srgbClr val="003399"/>
                </a:solidFill>
                <a:latin typeface="EC Square Sans Pro" panose="020B0506040000020004"/>
              </a:rPr>
              <a:t>If an exceedance cannot be eliminated or avoided despite the implementation of measures ordered in accordance with points 1 to 5, a </a:t>
            </a:r>
            <a:r>
              <a:rPr lang="en-US" sz="2000" b="1" dirty="0">
                <a:solidFill>
                  <a:srgbClr val="003399"/>
                </a:solidFill>
                <a:latin typeface="EC Square Sans Pro" panose="020B0506040000020004"/>
              </a:rPr>
              <a:t>reduction in the animal population or the population density</a:t>
            </a:r>
            <a:endParaRPr kumimoji="0" lang="en-GB" sz="2000" b="1" i="0" u="none" strike="noStrike" kern="0" cap="none" spc="0" normalizeH="0" baseline="0" noProof="0" dirty="0">
              <a:ln>
                <a:noFill/>
              </a:ln>
              <a:solidFill>
                <a:srgbClr val="003399"/>
              </a:solidFill>
              <a:effectLst/>
              <a:uLnTx/>
              <a:uFillTx/>
              <a:latin typeface="EC Square Sans Pro" panose="020B0506040000020004"/>
            </a:endParaRPr>
          </a:p>
        </p:txBody>
      </p:sp>
      <p:sp>
        <p:nvSpPr>
          <p:cNvPr id="8" name="Rechteck 7"/>
          <p:cNvSpPr/>
          <p:nvPr/>
        </p:nvSpPr>
        <p:spPr>
          <a:xfrm>
            <a:off x="418563" y="1870185"/>
            <a:ext cx="10859037" cy="2587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extfeld 4"/>
          <p:cNvSpPr txBox="1"/>
          <p:nvPr/>
        </p:nvSpPr>
        <p:spPr>
          <a:xfrm>
            <a:off x="8229601" y="2815505"/>
            <a:ext cx="2819400" cy="430887"/>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2200" b="0" i="0" u="none" strike="noStrike" kern="0" cap="none" spc="0" normalizeH="0" baseline="0" noProof="0" dirty="0" err="1" smtClean="0">
                <a:ln>
                  <a:noFill/>
                </a:ln>
                <a:solidFill>
                  <a:srgbClr val="FF0000"/>
                </a:solidFill>
                <a:effectLst/>
                <a:uLnTx/>
                <a:uFillTx/>
                <a:latin typeface="EC Square Sans Pro" panose="020B0506040000020004"/>
              </a:rPr>
              <a:t>Animal</a:t>
            </a:r>
            <a:r>
              <a:rPr kumimoji="0" lang="de-AT" sz="2200" b="0" i="0" u="none" strike="noStrike" kern="0" cap="none" spc="0" normalizeH="0" baseline="0" noProof="0" dirty="0" smtClean="0">
                <a:ln>
                  <a:noFill/>
                </a:ln>
                <a:solidFill>
                  <a:srgbClr val="FF0000"/>
                </a:solidFill>
                <a:effectLst/>
                <a:uLnTx/>
                <a:uFillTx/>
                <a:latin typeface="EC Square Sans Pro" panose="020B0506040000020004"/>
              </a:rPr>
              <a:t> </a:t>
            </a:r>
            <a:r>
              <a:rPr kumimoji="0" lang="de-AT" sz="2200" b="0" i="0" u="none" strike="noStrike" kern="0" cap="none" spc="0" normalizeH="0" baseline="0" noProof="0" dirty="0" err="1" smtClean="0">
                <a:ln>
                  <a:noFill/>
                </a:ln>
                <a:solidFill>
                  <a:srgbClr val="FF0000"/>
                </a:solidFill>
                <a:effectLst/>
                <a:uLnTx/>
                <a:uFillTx/>
                <a:latin typeface="EC Square Sans Pro" panose="020B0506040000020004"/>
              </a:rPr>
              <a:t>health</a:t>
            </a:r>
            <a:r>
              <a:rPr kumimoji="0" lang="de-AT" sz="2200" b="0" i="0" u="none" strike="noStrike" kern="0" cap="none" spc="0" normalizeH="0" baseline="0" noProof="0" dirty="0" smtClean="0">
                <a:ln>
                  <a:noFill/>
                </a:ln>
                <a:solidFill>
                  <a:srgbClr val="FF0000"/>
                </a:solidFill>
                <a:effectLst/>
                <a:uLnTx/>
                <a:uFillTx/>
                <a:latin typeface="EC Square Sans Pro" panose="020B0506040000020004"/>
              </a:rPr>
              <a:t> </a:t>
            </a:r>
            <a:r>
              <a:rPr kumimoji="0" lang="de-AT" sz="2200" b="0" i="0" u="none" strike="noStrike" kern="0" cap="none" spc="0" normalizeH="0" baseline="0" noProof="0" dirty="0" err="1" smtClean="0">
                <a:ln>
                  <a:noFill/>
                </a:ln>
                <a:solidFill>
                  <a:srgbClr val="FF0000"/>
                </a:solidFill>
                <a:effectLst/>
                <a:uLnTx/>
                <a:uFillTx/>
                <a:latin typeface="EC Square Sans Pro" panose="020B0506040000020004"/>
              </a:rPr>
              <a:t>service</a:t>
            </a:r>
            <a:endParaRPr kumimoji="0" lang="de-AT" sz="2200" b="0" i="0" u="none" strike="noStrike" kern="0" cap="none" spc="0" normalizeH="0" baseline="0" noProof="0" dirty="0">
              <a:ln>
                <a:noFill/>
              </a:ln>
              <a:solidFill>
                <a:srgbClr val="FF0000"/>
              </a:solidFill>
              <a:effectLst/>
              <a:uLnTx/>
              <a:uFillTx/>
              <a:latin typeface="EC Square Sans Pro" panose="020B0506040000020004"/>
            </a:endParaRPr>
          </a:p>
        </p:txBody>
      </p:sp>
    </p:spTree>
    <p:extLst>
      <p:ext uri="{BB962C8B-B14F-4D97-AF65-F5344CB8AC3E}">
        <p14:creationId xmlns:p14="http://schemas.microsoft.com/office/powerpoint/2010/main" val="163103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de-AT" dirty="0" err="1">
                <a:latin typeface="EC Square Sans Pro"/>
                <a:cs typeface="Arial"/>
              </a:rPr>
              <a:t>Application</a:t>
            </a:r>
            <a:r>
              <a:rPr lang="de-AT" dirty="0">
                <a:latin typeface="EC Square Sans Pro"/>
                <a:cs typeface="Arial"/>
              </a:rPr>
              <a:t> </a:t>
            </a:r>
            <a:r>
              <a:rPr lang="de-AT" dirty="0" err="1">
                <a:latin typeface="EC Square Sans Pro"/>
                <a:cs typeface="Arial"/>
              </a:rPr>
              <a:t>of</a:t>
            </a:r>
            <a:r>
              <a:rPr lang="de-AT" dirty="0">
                <a:latin typeface="EC Square Sans Pro"/>
                <a:cs typeface="Arial"/>
              </a:rPr>
              <a:t> </a:t>
            </a:r>
            <a:r>
              <a:rPr lang="de-AT" dirty="0" err="1">
                <a:latin typeface="EC Square Sans Pro"/>
                <a:cs typeface="Arial"/>
              </a:rPr>
              <a:t>veterinary</a:t>
            </a:r>
            <a:r>
              <a:rPr lang="de-AT" dirty="0">
                <a:latin typeface="EC Square Sans Pro"/>
                <a:cs typeface="Arial"/>
              </a:rPr>
              <a:t> </a:t>
            </a:r>
            <a:r>
              <a:rPr lang="de-AT" dirty="0" err="1">
                <a:latin typeface="EC Square Sans Pro"/>
                <a:cs typeface="Arial"/>
              </a:rPr>
              <a:t>medicines</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AT" sz="3200" b="1" dirty="0" err="1">
                <a:solidFill>
                  <a:srgbClr val="FFFFFF"/>
                </a:solidFill>
                <a:latin typeface="EC Square Sans Pro"/>
                <a:ea typeface="+mn-ea"/>
                <a:cs typeface="Arial"/>
              </a:rPr>
              <a:t>Example</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graphic</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benchmark</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pic>
        <p:nvPicPr>
          <p:cNvPr id="7" name="Grafik 6"/>
          <p:cNvPicPr>
            <a:picLocks noChangeAspect="1"/>
          </p:cNvPicPr>
          <p:nvPr/>
        </p:nvPicPr>
        <p:blipFill>
          <a:blip r:embed="rId3"/>
          <a:stretch>
            <a:fillRect/>
          </a:stretch>
        </p:blipFill>
        <p:spPr>
          <a:xfrm>
            <a:off x="1234767" y="1870185"/>
            <a:ext cx="7536180" cy="4555632"/>
          </a:xfrm>
          <a:prstGeom prst="rect">
            <a:avLst/>
          </a:prstGeom>
        </p:spPr>
      </p:pic>
      <p:sp>
        <p:nvSpPr>
          <p:cNvPr id="8" name="Textfeld 7"/>
          <p:cNvSpPr txBox="1"/>
          <p:nvPr/>
        </p:nvSpPr>
        <p:spPr>
          <a:xfrm>
            <a:off x="762000" y="6332220"/>
            <a:ext cx="6553200"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sysClr val="windowText" lastClr="000000"/>
                </a:solidFill>
                <a:effectLst/>
                <a:uLnTx/>
                <a:uFillTx/>
              </a:rPr>
              <a:t>Source: </a:t>
            </a:r>
            <a:r>
              <a:rPr kumimoji="0" lang="de-DE" sz="1000" b="0" i="0" u="none" strike="noStrike" kern="0" cap="none" spc="0" normalizeH="0" baseline="0" noProof="0" dirty="0">
                <a:ln>
                  <a:noFill/>
                </a:ln>
                <a:solidFill>
                  <a:sysClr val="windowText" lastClr="000000"/>
                </a:solidFill>
                <a:effectLst/>
                <a:uLnTx/>
                <a:uFillTx/>
                <a:hlinkClick r:id="rId4"/>
              </a:rPr>
              <a:t>https://</a:t>
            </a:r>
            <a:r>
              <a:rPr kumimoji="0" lang="de-DE" sz="1000" b="0" i="0" u="none" strike="noStrike" kern="0" cap="none" spc="0" normalizeH="0" baseline="0" noProof="0" dirty="0" smtClean="0">
                <a:ln>
                  <a:noFill/>
                </a:ln>
                <a:solidFill>
                  <a:sysClr val="windowText" lastClr="000000"/>
                </a:solidFill>
                <a:effectLst/>
                <a:uLnTx/>
                <a:uFillTx/>
                <a:hlinkClick r:id="rId4"/>
              </a:rPr>
              <a:t>www.ages.at/tier/tierarzneimittel-hormone/antibiotika-vertriebsmengen-in-der-veterinaermedizin</a:t>
            </a:r>
            <a:r>
              <a:rPr kumimoji="0" lang="de-DE" sz="1000" b="0" i="0" u="none" strike="noStrike" kern="0" cap="none" spc="0" normalizeH="0" baseline="0" noProof="0" dirty="0" smtClean="0">
                <a:ln>
                  <a:noFill/>
                </a:ln>
                <a:solidFill>
                  <a:sysClr val="windowText" lastClr="000000"/>
                </a:solidFill>
                <a:effectLst/>
                <a:uLnTx/>
                <a:uFillTx/>
              </a:rPr>
              <a:t> </a:t>
            </a:r>
            <a:endParaRPr kumimoji="0" lang="de-AT"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622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lang="de-AT" dirty="0">
                <a:latin typeface="EC Square Sans Pro"/>
                <a:cs typeface="Arial"/>
              </a:rPr>
              <a:t>AB </a:t>
            </a:r>
            <a:r>
              <a:rPr lang="de-AT" dirty="0" err="1" smtClean="0">
                <a:latin typeface="EC Square Sans Pro"/>
                <a:cs typeface="Arial"/>
              </a:rPr>
              <a:t>Use</a:t>
            </a:r>
            <a:r>
              <a:rPr lang="de-AT" dirty="0" smtClean="0">
                <a:latin typeface="EC Square Sans Pro"/>
                <a:cs typeface="Arial"/>
              </a:rPr>
              <a:t> </a:t>
            </a:r>
            <a:r>
              <a:rPr lang="de-AT" dirty="0">
                <a:latin typeface="EC Square Sans Pro"/>
                <a:cs typeface="Arial"/>
              </a:rPr>
              <a:t>– </a:t>
            </a:r>
            <a:r>
              <a:rPr lang="de-AT" dirty="0" smtClean="0">
                <a:latin typeface="EC Square Sans Pro"/>
                <a:cs typeface="Arial"/>
              </a:rPr>
              <a:t>Antibiogram</a:t>
            </a: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61 </a:t>
            </a:r>
            <a:r>
              <a:rPr lang="de-AT" sz="3200" b="1" dirty="0" err="1" smtClean="0">
                <a:solidFill>
                  <a:srgbClr val="FFFFFF"/>
                </a:solidFill>
                <a:latin typeface="EC Square Sans Pro"/>
                <a:ea typeface="+mn-ea"/>
                <a:cs typeface="Arial"/>
              </a:rPr>
              <a:t>Use</a:t>
            </a:r>
            <a:r>
              <a:rPr lang="de-AT" sz="3200" b="1" dirty="0" smtClean="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of</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antibiotics</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513644" y="1911350"/>
            <a:ext cx="11164711" cy="3785652"/>
          </a:xfrm>
          <a:prstGeom prst="rect">
            <a:avLst/>
          </a:prstGeom>
          <a:noFill/>
        </p:spPr>
        <p:txBody>
          <a:bodyPr wrap="square" lIns="91440" tIns="45720" rIns="91440" bIns="45720" anchor="t">
            <a:spAutoFit/>
          </a:bodyPr>
          <a:lstStyle>
            <a:defPPr>
              <a:defRPr kern="0"/>
            </a:def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rgbClr val="003399"/>
                </a:solidFill>
                <a:latin typeface="EC Square Sans Pro" panose="020B0506040000020004"/>
              </a:rPr>
              <a:t>On the one hand, implementation of EU law:</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rgbClr val="003399"/>
              </a:solidFill>
              <a:latin typeface="EC Square Sans Pro" panose="020B0506040000020004"/>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EC Square Sans Pro" panose="020B0506040000020004"/>
              </a:rPr>
              <a:t>Regulations for prophylaxis, </a:t>
            </a:r>
            <a:r>
              <a:rPr lang="en-US" sz="2000" dirty="0" err="1">
                <a:solidFill>
                  <a:srgbClr val="003399"/>
                </a:solidFill>
                <a:latin typeface="EC Square Sans Pro" panose="020B0506040000020004"/>
              </a:rPr>
              <a:t>metaphylaxis</a:t>
            </a:r>
            <a:endParaRPr lang="en-US" sz="2000" dirty="0">
              <a:solidFill>
                <a:srgbClr val="003399"/>
              </a:solidFill>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rgbClr val="003399"/>
              </a:solidFill>
              <a:latin typeface="EC Square Sans Pro" panose="020B0506040000020004"/>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99"/>
                </a:solidFill>
                <a:latin typeface="EC Square Sans Pro" panose="020B0506040000020004"/>
              </a:rPr>
              <a:t>Prohibiting the routine use of AB to mask poor hygiene, inadequate housing conditions or care, or inadequate farm management to promote growth or increase yield</a:t>
            </a:r>
            <a:r>
              <a:rPr lang="en-US" sz="2000" dirty="0" smtClean="0">
                <a:solidFill>
                  <a:srgbClr val="003399"/>
                </a:solidFill>
                <a:latin typeface="EC Square Sans Pro" panose="020B0506040000020004"/>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3399"/>
              </a:solidFill>
              <a:effectLst/>
              <a:uLnTx/>
              <a:uFillTx/>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rgbClr val="003399"/>
                </a:solidFill>
                <a:latin typeface="EC Square Sans Pro" panose="020B0506040000020004"/>
              </a:rPr>
              <a:t>On the other hand, there are </a:t>
            </a:r>
            <a:r>
              <a:rPr lang="en-US" sz="2000" b="1" dirty="0">
                <a:solidFill>
                  <a:srgbClr val="003399"/>
                </a:solidFill>
                <a:latin typeface="EC Square Sans Pro" panose="020B0506040000020004"/>
              </a:rPr>
              <a:t>clear guidelines </a:t>
            </a:r>
            <a:r>
              <a:rPr lang="en-US" sz="2000" dirty="0">
                <a:solidFill>
                  <a:srgbClr val="003399"/>
                </a:solidFill>
                <a:latin typeface="EC Square Sans Pro" panose="020B0506040000020004"/>
              </a:rPr>
              <a:t>as to when </a:t>
            </a:r>
            <a:r>
              <a:rPr lang="en-US" sz="2000" b="1" dirty="0">
                <a:solidFill>
                  <a:srgbClr val="003399"/>
                </a:solidFill>
                <a:latin typeface="EC Square Sans Pro" panose="020B0506040000020004"/>
              </a:rPr>
              <a:t>the veterinarian </a:t>
            </a:r>
            <a:r>
              <a:rPr lang="en-US" sz="2000" dirty="0">
                <a:solidFill>
                  <a:srgbClr val="003399"/>
                </a:solidFill>
                <a:latin typeface="EC Square Sans Pro" panose="020B0506040000020004"/>
              </a:rPr>
              <a:t>must carry out </a:t>
            </a:r>
            <a:r>
              <a:rPr lang="en-US" sz="2000" b="1" dirty="0">
                <a:solidFill>
                  <a:srgbClr val="FF0000"/>
                </a:solidFill>
                <a:latin typeface="EC Square Sans Pro" panose="020B0506040000020004"/>
              </a:rPr>
              <a:t>pathogen detection and a sensitivity test (</a:t>
            </a:r>
            <a:r>
              <a:rPr lang="en-US" sz="2000" b="1" dirty="0" err="1">
                <a:solidFill>
                  <a:srgbClr val="FF0000"/>
                </a:solidFill>
                <a:latin typeface="EC Square Sans Pro" panose="020B0506040000020004"/>
              </a:rPr>
              <a:t>antibiogram</a:t>
            </a:r>
            <a:r>
              <a:rPr lang="en-US" sz="2000" b="1" dirty="0">
                <a:solidFill>
                  <a:srgbClr val="FF0000"/>
                </a:solidFill>
                <a:latin typeface="EC Square Sans Pro" panose="020B0506040000020004"/>
              </a:rPr>
              <a:t>)</a:t>
            </a:r>
            <a:r>
              <a:rPr lang="en-US" sz="2000" dirty="0">
                <a:solidFill>
                  <a:srgbClr val="003399"/>
                </a:solidFill>
                <a:latin typeface="EC Square Sans Pro" panose="020B0506040000020004"/>
              </a:rPr>
              <a:t> as </a:t>
            </a:r>
            <a:r>
              <a:rPr lang="en-US" sz="2000" b="1" u="sng" dirty="0">
                <a:solidFill>
                  <a:srgbClr val="FF0000"/>
                </a:solidFill>
                <a:latin typeface="EC Square Sans Pro" panose="020B0506040000020004"/>
              </a:rPr>
              <a:t>part of the diagnosis process </a:t>
            </a:r>
            <a:r>
              <a:rPr lang="en-US" sz="2000" dirty="0" smtClean="0">
                <a:solidFill>
                  <a:srgbClr val="003399"/>
                </a:solidFill>
                <a:latin typeface="EC Square Sans Pro" panose="020B0506040000020004"/>
                <a:sym typeface="Wingdings" panose="05000000000000000000" pitchFamily="2" charset="2"/>
              </a:rPr>
              <a:t></a:t>
            </a:r>
            <a:r>
              <a:rPr lang="en-US" sz="2000" dirty="0" smtClean="0">
                <a:solidFill>
                  <a:srgbClr val="003399"/>
                </a:solidFill>
                <a:latin typeface="EC Square Sans Pro" panose="020B0506040000020004"/>
              </a:rPr>
              <a:t> </a:t>
            </a:r>
            <a:r>
              <a:rPr lang="en-US" sz="2000" dirty="0">
                <a:solidFill>
                  <a:srgbClr val="003399"/>
                </a:solidFill>
                <a:latin typeface="EC Square Sans Pro" panose="020B0506040000020004"/>
              </a:rPr>
              <a:t>applies to </a:t>
            </a:r>
            <a:r>
              <a:rPr lang="en-US" sz="2000" b="1" u="sng" dirty="0">
                <a:solidFill>
                  <a:srgbClr val="FF0000"/>
                </a:solidFill>
                <a:latin typeface="EC Square Sans Pro" panose="020B0506040000020004"/>
              </a:rPr>
              <a:t>all</a:t>
            </a:r>
            <a:r>
              <a:rPr lang="en-US" sz="2000" dirty="0">
                <a:solidFill>
                  <a:srgbClr val="003399"/>
                </a:solidFill>
                <a:latin typeface="EC Square Sans Pro" panose="020B0506040000020004"/>
              </a:rPr>
              <a:t> animal species</a:t>
            </a:r>
            <a:endParaRPr kumimoji="0" lang="de-DE" sz="2000" b="0" i="0" u="none" strike="noStrike" kern="0" cap="none" spc="0" normalizeH="0" baseline="0" noProof="0" dirty="0" smtClean="0">
              <a:ln>
                <a:noFill/>
              </a:ln>
              <a:solidFill>
                <a:srgbClr val="003399"/>
              </a:solidFill>
              <a:effectLst/>
              <a:uLnTx/>
              <a:uFillTx/>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3399"/>
              </a:solidFill>
              <a:latin typeface="EC Square Sans Pro" panose="020B0506040000020004"/>
            </a:endParaRPr>
          </a:p>
          <a:p>
            <a:pPr marL="252000" marR="0" lvl="1"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smtClean="0">
                <a:ln>
                  <a:noFill/>
                </a:ln>
                <a:solidFill>
                  <a:srgbClr val="003399"/>
                </a:solidFill>
                <a:effectLst/>
                <a:uLnTx/>
                <a:uFillTx/>
                <a:latin typeface="EC Square Sans Pro" panose="020B0506040000020004"/>
                <a:sym typeface="Wingdings" panose="05000000000000000000" pitchFamily="2" charset="2"/>
              </a:rPr>
              <a:t> </a:t>
            </a:r>
            <a:r>
              <a:rPr lang="de-DE" sz="2000" b="1" dirty="0" err="1" smtClean="0">
                <a:solidFill>
                  <a:srgbClr val="003399"/>
                </a:solidFill>
                <a:latin typeface="EC Square Sans Pro" panose="020B0506040000020004"/>
                <a:sym typeface="Wingdings" panose="05000000000000000000" pitchFamily="2" charset="2"/>
              </a:rPr>
              <a:t>see</a:t>
            </a:r>
            <a:r>
              <a:rPr lang="de-DE" sz="2000" b="1" dirty="0" smtClean="0">
                <a:solidFill>
                  <a:srgbClr val="003399"/>
                </a:solidFill>
                <a:latin typeface="EC Square Sans Pro" panose="020B0506040000020004"/>
                <a:sym typeface="Wingdings" panose="05000000000000000000" pitchFamily="2" charset="2"/>
              </a:rPr>
              <a:t> </a:t>
            </a:r>
            <a:r>
              <a:rPr lang="de-DE" sz="2000" b="1" dirty="0">
                <a:solidFill>
                  <a:srgbClr val="003399"/>
                </a:solidFill>
                <a:latin typeface="EC Square Sans Pro" panose="020B0506040000020004"/>
                <a:sym typeface="Wingdings" panose="05000000000000000000" pitchFamily="2" charset="2"/>
              </a:rPr>
              <a:t>also </a:t>
            </a:r>
            <a:r>
              <a:rPr lang="de-DE" sz="2000" b="1" dirty="0" err="1">
                <a:solidFill>
                  <a:srgbClr val="003399"/>
                </a:solidFill>
                <a:latin typeface="EC Square Sans Pro" panose="020B0506040000020004"/>
                <a:sym typeface="Wingdings" panose="05000000000000000000" pitchFamily="2" charset="2"/>
              </a:rPr>
              <a:t>antibiotic</a:t>
            </a:r>
            <a:r>
              <a:rPr lang="de-DE" sz="2000" b="1" dirty="0">
                <a:solidFill>
                  <a:srgbClr val="003399"/>
                </a:solidFill>
                <a:latin typeface="EC Square Sans Pro" panose="020B0506040000020004"/>
                <a:sym typeface="Wingdings" panose="05000000000000000000" pitchFamily="2" charset="2"/>
              </a:rPr>
              <a:t> </a:t>
            </a:r>
            <a:r>
              <a:rPr lang="de-DE" sz="2000" b="1" dirty="0" err="1">
                <a:solidFill>
                  <a:srgbClr val="003399"/>
                </a:solidFill>
                <a:latin typeface="EC Square Sans Pro" panose="020B0506040000020004"/>
                <a:sym typeface="Wingdings" panose="05000000000000000000" pitchFamily="2" charset="2"/>
              </a:rPr>
              <a:t>guidelines</a:t>
            </a:r>
            <a:r>
              <a:rPr lang="de-DE" sz="2000" b="1" dirty="0">
                <a:solidFill>
                  <a:srgbClr val="003399"/>
                </a:solidFill>
                <a:latin typeface="EC Square Sans Pro" panose="020B0506040000020004"/>
                <a:sym typeface="Wingdings" panose="05000000000000000000" pitchFamily="2" charset="2"/>
              </a:rPr>
              <a:t> </a:t>
            </a:r>
            <a:r>
              <a:rPr kumimoji="0" lang="de-DE" sz="2000" b="0" i="0" u="none" strike="noStrike" kern="0" cap="none" spc="0" normalizeH="0" baseline="0" noProof="0" dirty="0" smtClean="0">
                <a:ln>
                  <a:noFill/>
                </a:ln>
                <a:solidFill>
                  <a:srgbClr val="003399"/>
                </a:solidFill>
                <a:effectLst/>
                <a:uLnTx/>
                <a:uFillTx/>
                <a:latin typeface="EC Square Sans Pro" panose="020B0506040000020004"/>
                <a:sym typeface="Wingdings" panose="05000000000000000000" pitchFamily="2" charset="2"/>
              </a:rPr>
              <a:t>(</a:t>
            </a:r>
            <a:r>
              <a:rPr kumimoji="0" lang="de-AT" sz="2000" b="0" i="0" u="none" strike="noStrike" kern="0" cap="none" spc="0" normalizeH="0" baseline="0" noProof="0" dirty="0" smtClean="0">
                <a:ln>
                  <a:noFill/>
                </a:ln>
                <a:solidFill>
                  <a:srgbClr val="003399"/>
                </a:solidFill>
                <a:effectLst/>
                <a:uLnTx/>
                <a:uFillTx/>
                <a:latin typeface="EC Square Sans Pro" panose="020B0506040000020004"/>
                <a:hlinkClick r:id="rId3"/>
              </a:rPr>
              <a:t>RIS - AVN_20240228_AVN_2024_2_2 - Amtliche Veterinärnachrichten (AVN) ab 15.09.2004 (bka.gv.at)</a:t>
            </a:r>
            <a:r>
              <a:rPr kumimoji="0" lang="de-AT" sz="2000" b="0" i="0" u="none" strike="noStrike" kern="0" cap="none" spc="0" normalizeH="0" baseline="0" noProof="0" dirty="0" smtClean="0">
                <a:ln>
                  <a:noFill/>
                </a:ln>
                <a:solidFill>
                  <a:srgbClr val="003399"/>
                </a:solidFill>
                <a:effectLst/>
                <a:uLnTx/>
                <a:uFillTx/>
                <a:latin typeface="EC Square Sans Pro" panose="020B0506040000020004"/>
              </a:rPr>
              <a:t>)</a:t>
            </a:r>
            <a:endParaRPr kumimoji="0" lang="de-AT" sz="2000" b="1" i="0" u="none" strike="noStrike" kern="0" cap="none" spc="0" normalizeH="0" baseline="0" noProof="0" dirty="0">
              <a:ln>
                <a:noFill/>
              </a:ln>
              <a:solidFill>
                <a:srgbClr val="003399"/>
              </a:solidFill>
              <a:effectLst/>
              <a:uLnTx/>
              <a:uFillTx/>
              <a:latin typeface="EC Square Sans Pro" panose="020B0506040000020004"/>
            </a:endParaRPr>
          </a:p>
        </p:txBody>
      </p:sp>
    </p:spTree>
    <p:extLst>
      <p:ext uri="{BB962C8B-B14F-4D97-AF65-F5344CB8AC3E}">
        <p14:creationId xmlns:p14="http://schemas.microsoft.com/office/powerpoint/2010/main" val="388665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lang="de-AT" dirty="0">
                <a:latin typeface="EC Square Sans Pro"/>
                <a:cs typeface="Arial"/>
              </a:rPr>
              <a:t>AB </a:t>
            </a:r>
            <a:r>
              <a:rPr lang="de-AT" dirty="0" err="1">
                <a:latin typeface="EC Square Sans Pro"/>
                <a:cs typeface="Arial"/>
              </a:rPr>
              <a:t>Use</a:t>
            </a:r>
            <a:r>
              <a:rPr lang="de-AT" dirty="0">
                <a:latin typeface="EC Square Sans Pro"/>
                <a:cs typeface="Arial"/>
              </a:rPr>
              <a:t> – Antibiogram</a:t>
            </a:r>
            <a:endParaRPr lang="de-AT" dirty="0">
              <a:latin typeface="EC Square Sans Pro"/>
              <a:cs typeface="Arial"/>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61 </a:t>
            </a:r>
            <a:r>
              <a:rPr lang="de-AT" sz="3200" b="1" dirty="0" err="1">
                <a:solidFill>
                  <a:srgbClr val="FFFFFF"/>
                </a:solidFill>
                <a:latin typeface="EC Square Sans Pro"/>
                <a:ea typeface="+mn-ea"/>
                <a:cs typeface="Arial"/>
              </a:rPr>
              <a:t>Use</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of</a:t>
            </a:r>
            <a:r>
              <a:rPr lang="de-AT" sz="3200" b="1" dirty="0">
                <a:solidFill>
                  <a:srgbClr val="FFFFFF"/>
                </a:solidFill>
                <a:latin typeface="EC Square Sans Pro"/>
                <a:ea typeface="+mn-ea"/>
                <a:cs typeface="Arial"/>
              </a:rPr>
              <a:t> </a:t>
            </a:r>
            <a:r>
              <a:rPr lang="de-AT" sz="3200" b="1" dirty="0" err="1">
                <a:solidFill>
                  <a:srgbClr val="FFFFFF"/>
                </a:solidFill>
                <a:latin typeface="EC Square Sans Pro"/>
                <a:ea typeface="+mn-ea"/>
                <a:cs typeface="Arial"/>
              </a:rPr>
              <a:t>antibiotics</a:t>
            </a:r>
            <a:r>
              <a:rPr lang="de-AT" sz="3200" b="1" dirty="0">
                <a:solidFill>
                  <a:srgbClr val="FFFFFF"/>
                </a:solidFill>
                <a:latin typeface="EC Square Sans Pro"/>
                <a:ea typeface="+mn-ea"/>
                <a:cs typeface="Arial"/>
              </a:rPr>
              <a:t> </a:t>
            </a: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Key Facts</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83433" y="1987550"/>
            <a:ext cx="11164711" cy="4047262"/>
          </a:xfrm>
          <a:prstGeom prst="rect">
            <a:avLst/>
          </a:prstGeom>
          <a:noFill/>
        </p:spPr>
        <p:txBody>
          <a:bodyPr wrap="square" lIns="91440" tIns="45720" rIns="91440" bIns="45720" anchor="t">
            <a:spAutoFit/>
          </a:bodyPr>
          <a:lstStyle>
            <a:defPPr>
              <a:defRPr kern="0"/>
            </a:defPPr>
          </a:lstStyle>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003399"/>
                </a:solidFill>
                <a:latin typeface="EC Square Sans Pro" panose="020B0506040000020004"/>
              </a:rPr>
              <a:t>It is clear that veterinarians are responsible for the use of antibiotics based on their training and </a:t>
            </a:r>
            <a:r>
              <a:rPr lang="en-US" sz="2000" dirty="0" smtClean="0">
                <a:solidFill>
                  <a:srgbClr val="003399"/>
                </a:solidFill>
                <a:latin typeface="EC Square Sans Pro" panose="020B0506040000020004"/>
              </a:rPr>
              <a:t>knowledge</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000" dirty="0" smtClean="0">
              <a:solidFill>
                <a:srgbClr val="003399"/>
              </a:solidFill>
              <a:latin typeface="EC Square Sans Pro" panose="020B0506040000020004"/>
            </a:endParaRP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srgbClr val="003399"/>
                </a:solidFill>
                <a:latin typeface="EC Square Sans Pro" panose="020B0506040000020004"/>
              </a:rPr>
              <a:t>According </a:t>
            </a:r>
            <a:r>
              <a:rPr lang="en-US" sz="2000" dirty="0">
                <a:solidFill>
                  <a:srgbClr val="003399"/>
                </a:solidFill>
                <a:latin typeface="EC Square Sans Pro" panose="020B0506040000020004"/>
              </a:rPr>
              <a:t>to TAMG § 54 (2): In accordance with Article 105 paragraph 2 of Regulation (EU) 2019/6, </a:t>
            </a:r>
            <a:r>
              <a:rPr lang="en-US" sz="2000" b="1" u="sng" dirty="0">
                <a:solidFill>
                  <a:srgbClr val="003399"/>
                </a:solidFill>
                <a:latin typeface="EC Square Sans Pro" panose="020B0506040000020004"/>
              </a:rPr>
              <a:t>the veterinarian must be able to justify the veterinary prescription of antimicrobial veterinary drugs or antimicrobial drugs</a:t>
            </a:r>
            <a:r>
              <a:rPr lang="en-US" sz="2000" dirty="0">
                <a:solidFill>
                  <a:srgbClr val="003399"/>
                </a:solidFill>
                <a:latin typeface="EC Square Sans Pro" panose="020B0506040000020004"/>
              </a:rPr>
              <a:t>, in particular for meta- and prophylaxis</a:t>
            </a:r>
            <a:r>
              <a:rPr lang="en-US" sz="2000" dirty="0" smtClean="0">
                <a:solidFill>
                  <a:srgbClr val="003399"/>
                </a:solidFill>
                <a:latin typeface="EC Square Sans Pro" panose="020B0506040000020004"/>
              </a:rPr>
              <a:t>.</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DE" sz="2000" b="0" i="0" u="none" strike="noStrike" kern="0" cap="none" spc="0" normalizeH="0" baseline="0" noProof="0" dirty="0" smtClean="0">
              <a:ln>
                <a:noFill/>
              </a:ln>
              <a:solidFill>
                <a:srgbClr val="003399"/>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003399"/>
                </a:solidFill>
                <a:latin typeface="EC Square Sans Pro" panose="020B0506040000020004"/>
              </a:rPr>
              <a:t>The key word is </a:t>
            </a:r>
            <a:r>
              <a:rPr lang="en-US" sz="2000" b="1" dirty="0">
                <a:solidFill>
                  <a:srgbClr val="FF0000"/>
                </a:solidFill>
                <a:latin typeface="EC Square Sans Pro" panose="020B0506040000020004"/>
              </a:rPr>
              <a:t>DIAGNOSIS</a:t>
            </a:r>
            <a:r>
              <a:rPr lang="en-US" sz="2000" dirty="0">
                <a:solidFill>
                  <a:srgbClr val="003399"/>
                </a:solidFill>
                <a:latin typeface="EC Square Sans Pro" panose="020B0506040000020004"/>
              </a:rPr>
              <a:t> - </a:t>
            </a:r>
            <a:r>
              <a:rPr lang="en-US" sz="2000" b="1" dirty="0">
                <a:solidFill>
                  <a:srgbClr val="003399"/>
                </a:solidFill>
                <a:latin typeface="EC Square Sans Pro" panose="020B0506040000020004"/>
              </a:rPr>
              <a:t>if the decision is made to use/dispense an antibiotic as part of the diagnosis, further requirements must be adhered to under certain circumstances </a:t>
            </a:r>
            <a:r>
              <a:rPr lang="en-US" sz="2000" dirty="0" smtClean="0">
                <a:solidFill>
                  <a:srgbClr val="003399"/>
                </a:solidFill>
                <a:latin typeface="EC Square Sans Pro" panose="020B0506040000020004"/>
                <a:sym typeface="Wingdings" panose="05000000000000000000" pitchFamily="2" charset="2"/>
              </a:rPr>
              <a:t></a:t>
            </a:r>
            <a:r>
              <a:rPr lang="en-US" sz="2000" dirty="0" smtClean="0">
                <a:solidFill>
                  <a:srgbClr val="003399"/>
                </a:solidFill>
                <a:latin typeface="EC Square Sans Pro" panose="020B0506040000020004"/>
              </a:rPr>
              <a:t> </a:t>
            </a:r>
            <a:r>
              <a:rPr lang="en-US" sz="2000" u="sng" dirty="0">
                <a:solidFill>
                  <a:srgbClr val="003399"/>
                </a:solidFill>
                <a:latin typeface="EC Square Sans Pro" panose="020B0506040000020004"/>
              </a:rPr>
              <a:t>pathogen detection and sensitivity testing</a:t>
            </a:r>
            <a:r>
              <a:rPr lang="en-US" sz="2000" dirty="0">
                <a:solidFill>
                  <a:srgbClr val="003399"/>
                </a:solidFill>
                <a:latin typeface="EC Square Sans Pro" panose="020B0506040000020004"/>
              </a:rPr>
              <a:t>!</a:t>
            </a:r>
            <a:endParaRPr kumimoji="0" lang="de-DE" sz="2000" b="0" i="0" u="none" strike="noStrike" kern="0" cap="none" spc="0" normalizeH="0" baseline="0" noProof="0" dirty="0" smtClean="0">
              <a:ln>
                <a:noFill/>
              </a:ln>
              <a:solidFill>
                <a:srgbClr val="003399"/>
              </a:solidFill>
              <a:effectLst/>
              <a:uLnTx/>
              <a:uFillTx/>
              <a:latin typeface="EC Square Sans Pro" panose="020B0506040000020004"/>
            </a:endParaRPr>
          </a:p>
          <a:p>
            <a:pPr marL="0" marR="0" lvl="0" indent="0" defTabSz="914400" eaLnBrk="1" fontAlgn="auto" latinLnBrk="0" hangingPunct="1">
              <a:lnSpc>
                <a:spcPct val="100000"/>
              </a:lnSpc>
              <a:spcBef>
                <a:spcPts val="0"/>
              </a:spcBef>
              <a:spcAft>
                <a:spcPts val="600"/>
              </a:spcAft>
              <a:buClrTx/>
              <a:buSzTx/>
              <a:buFontTx/>
              <a:buNone/>
              <a:tabLst/>
              <a:defRPr/>
            </a:pPr>
            <a:endParaRPr kumimoji="0" lang="de-DE" sz="2200" b="1" i="0" u="none" strike="noStrike" kern="0" cap="none" spc="0" normalizeH="0" baseline="0" noProof="0" dirty="0" smtClean="0">
              <a:ln>
                <a:noFill/>
              </a:ln>
              <a:solidFill>
                <a:sysClr val="windowText" lastClr="000000"/>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1" dirty="0">
                <a:solidFill>
                  <a:srgbClr val="003399"/>
                </a:solidFill>
                <a:latin typeface="EC Square Sans Pro" panose="020B0506040000020004"/>
              </a:rPr>
              <a:t>All approved ABs can still be </a:t>
            </a:r>
            <a:r>
              <a:rPr lang="en-US" sz="2000" b="1" dirty="0" smtClean="0">
                <a:solidFill>
                  <a:srgbClr val="003399"/>
                </a:solidFill>
                <a:latin typeface="EC Square Sans Pro" panose="020B0506040000020004"/>
              </a:rPr>
              <a:t>used!</a:t>
            </a:r>
          </a:p>
          <a:p>
            <a:pPr lvl="5">
              <a:spcAft>
                <a:spcPts val="600"/>
              </a:spcAft>
              <a:defRPr/>
            </a:pPr>
            <a:r>
              <a:rPr lang="en-US" sz="2000" b="1" dirty="0" smtClean="0">
                <a:solidFill>
                  <a:srgbClr val="003399"/>
                </a:solidFill>
                <a:latin typeface="EC Square Sans Pro" panose="020B0506040000020004"/>
              </a:rPr>
              <a:t>	</a:t>
            </a:r>
            <a:r>
              <a:rPr lang="en-US" sz="2000" dirty="0" smtClean="0">
                <a:solidFill>
                  <a:srgbClr val="003399"/>
                </a:solidFill>
                <a:latin typeface="EC Square Sans Pro" panose="020B0506040000020004"/>
              </a:rPr>
              <a:t>Exception</a:t>
            </a:r>
            <a:r>
              <a:rPr lang="en-US" sz="2000" dirty="0">
                <a:solidFill>
                  <a:srgbClr val="003399"/>
                </a:solidFill>
                <a:latin typeface="EC Square Sans Pro" panose="020B0506040000020004"/>
              </a:rPr>
              <a:t>: if ONLY permitted for humans (EU Regulation)</a:t>
            </a:r>
            <a:endParaRPr kumimoji="0" lang="de-AT" sz="2000" i="0" u="none" strike="noStrike" kern="0" cap="none" spc="0" normalizeH="0" baseline="0" noProof="0" dirty="0">
              <a:ln>
                <a:noFill/>
              </a:ln>
              <a:solidFill>
                <a:srgbClr val="003399"/>
              </a:solidFill>
              <a:effectLst/>
              <a:uLnTx/>
              <a:uFillTx/>
              <a:latin typeface="EC Square Sans Pro" panose="020B0506040000020004"/>
            </a:endParaRPr>
          </a:p>
        </p:txBody>
      </p:sp>
    </p:spTree>
    <p:extLst>
      <p:ext uri="{BB962C8B-B14F-4D97-AF65-F5344CB8AC3E}">
        <p14:creationId xmlns:p14="http://schemas.microsoft.com/office/powerpoint/2010/main" val="370624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lang="de-AT" dirty="0">
                <a:latin typeface="EC Square Sans Pro"/>
                <a:cs typeface="Arial"/>
              </a:rPr>
              <a:t>AB </a:t>
            </a:r>
            <a:r>
              <a:rPr lang="de-AT" dirty="0" err="1">
                <a:latin typeface="EC Square Sans Pro"/>
                <a:cs typeface="Arial"/>
              </a:rPr>
              <a:t>Use</a:t>
            </a:r>
            <a:r>
              <a:rPr lang="de-AT" dirty="0">
                <a:latin typeface="EC Square Sans Pro"/>
                <a:cs typeface="Arial"/>
              </a:rPr>
              <a:t> – Antibiogram</a:t>
            </a:r>
            <a:endParaRPr lang="de-AT" dirty="0">
              <a:latin typeface="EC Square Sans Pro"/>
              <a:cs typeface="Arial"/>
            </a:endParaRPr>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58477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AT" sz="3200" b="1" i="0" u="none" strike="noStrike" kern="0" cap="none" spc="0" normalizeH="0" baseline="0" noProof="0" dirty="0" smtClean="0">
                <a:ln>
                  <a:noFill/>
                </a:ln>
                <a:solidFill>
                  <a:srgbClr val="FFFFFF"/>
                </a:solidFill>
                <a:effectLst/>
                <a:uLnTx/>
                <a:uFillTx/>
                <a:latin typeface="EC Square Sans Pro"/>
                <a:ea typeface="+mn-ea"/>
                <a:cs typeface="Arial"/>
              </a:rPr>
              <a:t>§ 61 </a:t>
            </a:r>
            <a:r>
              <a:rPr lang="de-AT" sz="3200" b="1" dirty="0">
                <a:solidFill>
                  <a:srgbClr val="FFFFFF"/>
                </a:solidFill>
                <a:latin typeface="EC Square Sans Pro"/>
                <a:ea typeface="+mn-ea"/>
                <a:cs typeface="Arial"/>
              </a:rPr>
              <a:t>Diagnosis </a:t>
            </a:r>
            <a:r>
              <a:rPr lang="de-AT" sz="3200" b="1" dirty="0" err="1">
                <a:solidFill>
                  <a:srgbClr val="FFFFFF"/>
                </a:solidFill>
                <a:latin typeface="EC Square Sans Pro"/>
                <a:ea typeface="+mn-ea"/>
                <a:cs typeface="Arial"/>
              </a:rPr>
              <a:t>by</a:t>
            </a:r>
            <a:r>
              <a:rPr lang="de-AT" sz="3200" b="1" dirty="0">
                <a:solidFill>
                  <a:srgbClr val="FFFFFF"/>
                </a:solidFill>
                <a:latin typeface="EC Square Sans Pro"/>
                <a:ea typeface="+mn-ea"/>
                <a:cs typeface="Arial"/>
              </a:rPr>
              <a:t> </a:t>
            </a:r>
            <a:r>
              <a:rPr lang="de-AT" sz="3200" b="1" dirty="0" err="1" smtClean="0">
                <a:solidFill>
                  <a:srgbClr val="FFFFFF"/>
                </a:solidFill>
                <a:latin typeface="EC Square Sans Pro"/>
                <a:ea typeface="+mn-ea"/>
                <a:cs typeface="Arial"/>
              </a:rPr>
              <a:t>veterinarians</a:t>
            </a:r>
            <a:r>
              <a:rPr lang="de-AT" sz="3200" b="1" dirty="0" smtClean="0">
                <a:solidFill>
                  <a:srgbClr val="FFFFFF"/>
                </a:solidFill>
                <a:latin typeface="EC Square Sans Pro"/>
                <a:ea typeface="+mn-ea"/>
                <a:cs typeface="Arial"/>
              </a:rPr>
              <a:t> </a:t>
            </a:r>
            <a:r>
              <a:rPr lang="de-AT" sz="3200" b="1" dirty="0">
                <a:solidFill>
                  <a:srgbClr val="FFFFFF"/>
                </a:solidFill>
                <a:latin typeface="EC Square Sans Pro"/>
                <a:ea typeface="+mn-ea"/>
                <a:cs typeface="Arial"/>
              </a:rPr>
              <a:t>&amp; </a:t>
            </a:r>
            <a:r>
              <a:rPr lang="de-AT" sz="3200" b="1" dirty="0" err="1" smtClean="0">
                <a:solidFill>
                  <a:srgbClr val="FFFFFF"/>
                </a:solidFill>
                <a:latin typeface="EC Square Sans Pro"/>
                <a:ea typeface="+mn-ea"/>
                <a:cs typeface="Arial"/>
              </a:rPr>
              <a:t>corresponding</a:t>
            </a:r>
            <a:r>
              <a:rPr lang="de-AT" sz="3200" b="1" dirty="0" smtClean="0">
                <a:solidFill>
                  <a:srgbClr val="FFFFFF"/>
                </a:solidFill>
                <a:latin typeface="EC Square Sans Pro"/>
                <a:ea typeface="+mn-ea"/>
                <a:cs typeface="Arial"/>
              </a:rPr>
              <a:t> </a:t>
            </a:r>
            <a:r>
              <a:rPr lang="de-AT" sz="3200" b="1" dirty="0" err="1" smtClean="0">
                <a:solidFill>
                  <a:srgbClr val="FFFFFF"/>
                </a:solidFill>
                <a:latin typeface="EC Square Sans Pro"/>
                <a:ea typeface="+mn-ea"/>
                <a:cs typeface="Arial"/>
              </a:rPr>
              <a:t>exceptions</a:t>
            </a:r>
            <a:endParaRPr kumimoji="0" lang="de-DE" sz="3200" b="1" i="0" u="none" strike="noStrike" kern="0" cap="none" spc="0" normalizeH="0" baseline="0" noProof="0" dirty="0">
              <a:ln>
                <a:noFill/>
              </a:ln>
              <a:solidFill>
                <a:srgbClr val="FFFFFF"/>
              </a:solidFill>
              <a:effectLst/>
              <a:uLnTx/>
              <a:uFillTx/>
              <a:latin typeface="EC Square Sans Pro"/>
              <a:ea typeface="+mn-ea"/>
              <a:cs typeface="Arial"/>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65290" y="1772360"/>
            <a:ext cx="11164711" cy="3970318"/>
          </a:xfrm>
          <a:prstGeom prst="rect">
            <a:avLst/>
          </a:prstGeom>
          <a:noFill/>
        </p:spPr>
        <p:txBody>
          <a:bodyPr wrap="square" lIns="91440" tIns="45720" rIns="91440" bIns="45720" anchor="t">
            <a:spAutoFit/>
          </a:bodyPr>
          <a:lstStyle>
            <a:defPPr>
              <a:defRPr kern="0"/>
            </a:defP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FF0000"/>
                </a:solidFill>
                <a:latin typeface="EC Square Sans Pro" panose="020B0506040000020004"/>
              </a:rPr>
              <a:t>Pathogen detection and a susceptibility test (</a:t>
            </a:r>
            <a:r>
              <a:rPr lang="en-US" b="1" dirty="0" err="1">
                <a:solidFill>
                  <a:srgbClr val="FF0000"/>
                </a:solidFill>
                <a:latin typeface="EC Square Sans Pro" panose="020B0506040000020004"/>
              </a:rPr>
              <a:t>antibiogram</a:t>
            </a:r>
            <a:r>
              <a:rPr lang="en-US" b="1" dirty="0">
                <a:solidFill>
                  <a:srgbClr val="FF0000"/>
                </a:solidFill>
                <a:latin typeface="EC Square Sans Pro" panose="020B0506040000020004"/>
              </a:rPr>
              <a:t>) </a:t>
            </a:r>
            <a:r>
              <a:rPr lang="en-US" dirty="0">
                <a:solidFill>
                  <a:srgbClr val="003399"/>
                </a:solidFill>
                <a:latin typeface="EC Square Sans Pro" panose="020B0506040000020004"/>
              </a:rPr>
              <a:t>must be carried out if:</a:t>
            </a:r>
            <a:endParaRPr lang="de-AT" dirty="0">
              <a:solidFill>
                <a:srgbClr val="003399"/>
              </a:solidFill>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ysClr val="windowText" lastClr="000000"/>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dirty="0">
                <a:solidFill>
                  <a:srgbClr val="003399"/>
                </a:solidFill>
                <a:latin typeface="EC Square Sans Pro" panose="020B0506040000020004"/>
              </a:rPr>
              <a:t>the use of </a:t>
            </a:r>
            <a:r>
              <a:rPr lang="en-US" b="1" dirty="0">
                <a:solidFill>
                  <a:srgbClr val="003399"/>
                </a:solidFill>
                <a:latin typeface="EC Square Sans Pro" panose="020B0506040000020004"/>
              </a:rPr>
              <a:t>third or fourth generation </a:t>
            </a:r>
            <a:r>
              <a:rPr lang="en-US" b="1" dirty="0" err="1">
                <a:solidFill>
                  <a:srgbClr val="003399"/>
                </a:solidFill>
                <a:latin typeface="EC Square Sans Pro" panose="020B0506040000020004"/>
              </a:rPr>
              <a:t>cephalosporins</a:t>
            </a:r>
            <a:r>
              <a:rPr lang="en-US" b="1" dirty="0">
                <a:solidFill>
                  <a:srgbClr val="003399"/>
                </a:solidFill>
                <a:latin typeface="EC Square Sans Pro" panose="020B0506040000020004"/>
              </a:rPr>
              <a:t> or fluoroquinolones </a:t>
            </a:r>
            <a:r>
              <a:rPr lang="en-US" dirty="0">
                <a:solidFill>
                  <a:srgbClr val="003399"/>
                </a:solidFill>
                <a:latin typeface="EC Square Sans Pro" panose="020B0506040000020004"/>
              </a:rPr>
              <a:t>could be indicated as the drug of choice, or the </a:t>
            </a:r>
            <a:r>
              <a:rPr lang="en-US" b="1" dirty="0">
                <a:solidFill>
                  <a:srgbClr val="003399"/>
                </a:solidFill>
                <a:latin typeface="EC Square Sans Pro" panose="020B0506040000020004"/>
              </a:rPr>
              <a:t>combined use of antimicrobial veterinary medicinal products </a:t>
            </a:r>
            <a:r>
              <a:rPr lang="en-US" dirty="0">
                <a:solidFill>
                  <a:srgbClr val="003399"/>
                </a:solidFill>
                <a:latin typeface="EC Square Sans Pro" panose="020B0506040000020004"/>
              </a:rPr>
              <a:t>or </a:t>
            </a:r>
            <a:r>
              <a:rPr lang="en-US" b="1" dirty="0">
                <a:solidFill>
                  <a:srgbClr val="003399"/>
                </a:solidFill>
                <a:latin typeface="EC Square Sans Pro" panose="020B0506040000020004"/>
              </a:rPr>
              <a:t>antimicrobial drugs that are not approved as combination preparations</a:t>
            </a:r>
            <a:r>
              <a:rPr lang="en-US" dirty="0">
                <a:solidFill>
                  <a:srgbClr val="003399"/>
                </a:solidFill>
                <a:latin typeface="EC Square Sans Pro" panose="020B0506040000020004"/>
              </a:rPr>
              <a:t> is indicated, or the use of an antimicrobial drug that </a:t>
            </a:r>
            <a:r>
              <a:rPr lang="en-US" b="1" dirty="0">
                <a:solidFill>
                  <a:srgbClr val="003399"/>
                </a:solidFill>
                <a:latin typeface="EC Square Sans Pro" panose="020B0506040000020004"/>
              </a:rPr>
              <a:t>is not approved for animals </a:t>
            </a:r>
            <a:r>
              <a:rPr lang="en-US" dirty="0">
                <a:solidFill>
                  <a:srgbClr val="003399"/>
                </a:solidFill>
                <a:latin typeface="EC Square Sans Pro" panose="020B0506040000020004"/>
              </a:rPr>
              <a:t>and has a </a:t>
            </a:r>
            <a:r>
              <a:rPr lang="en-US" b="1" dirty="0">
                <a:solidFill>
                  <a:srgbClr val="003399"/>
                </a:solidFill>
                <a:latin typeface="EC Square Sans Pro" panose="020B0506040000020004"/>
              </a:rPr>
              <a:t>systemic effect </a:t>
            </a:r>
            <a:r>
              <a:rPr lang="en-US" dirty="0">
                <a:solidFill>
                  <a:srgbClr val="003399"/>
                </a:solidFill>
                <a:latin typeface="EC Square Sans Pro" panose="020B0506040000020004"/>
              </a:rPr>
              <a:t>is indicated as the drug of choice (e.g. Human AB eye ointment can be used without an </a:t>
            </a:r>
            <a:r>
              <a:rPr lang="en-US" dirty="0" err="1">
                <a:solidFill>
                  <a:srgbClr val="003399"/>
                </a:solidFill>
                <a:latin typeface="EC Square Sans Pro" panose="020B0506040000020004"/>
              </a:rPr>
              <a:t>antibiogram</a:t>
            </a:r>
            <a:r>
              <a:rPr lang="en-US" dirty="0">
                <a:solidFill>
                  <a:srgbClr val="003399"/>
                </a:solidFill>
                <a:latin typeface="EC Square Sans Pro" panose="020B0506040000020004"/>
              </a:rPr>
              <a:t>).</a:t>
            </a: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kumimoji="0" lang="de-AT" sz="1800" b="0" i="0" u="none" strike="noStrike" kern="0" cap="none" spc="0" normalizeH="0" baseline="0" noProof="0" dirty="0" smtClean="0">
              <a:ln>
                <a:noFill/>
              </a:ln>
              <a:solidFill>
                <a:srgbClr val="003399"/>
              </a:solidFill>
              <a:effectLst/>
              <a:uLnTx/>
              <a:uFillTx/>
              <a:latin typeface="EC Square Sans Pro" panose="020B0506040000020004"/>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dirty="0">
                <a:solidFill>
                  <a:srgbClr val="003399"/>
                </a:solidFill>
                <a:latin typeface="EC Square Sans Pro" panose="020B0506040000020004"/>
              </a:rPr>
              <a:t>In </a:t>
            </a:r>
            <a:r>
              <a:rPr lang="en-US" u="sng" dirty="0">
                <a:solidFill>
                  <a:srgbClr val="003399"/>
                </a:solidFill>
                <a:latin typeface="EC Square Sans Pro" panose="020B0506040000020004"/>
              </a:rPr>
              <a:t>any case, </a:t>
            </a:r>
            <a:r>
              <a:rPr lang="en-US" dirty="0">
                <a:solidFill>
                  <a:srgbClr val="003399"/>
                </a:solidFill>
                <a:latin typeface="EC Square Sans Pro" panose="020B0506040000020004"/>
              </a:rPr>
              <a:t>an </a:t>
            </a:r>
            <a:r>
              <a:rPr lang="en-US" dirty="0" err="1">
                <a:solidFill>
                  <a:srgbClr val="003399"/>
                </a:solidFill>
                <a:latin typeface="EC Square Sans Pro" panose="020B0506040000020004"/>
              </a:rPr>
              <a:t>antibiogram</a:t>
            </a:r>
            <a:r>
              <a:rPr lang="en-US" dirty="0">
                <a:solidFill>
                  <a:srgbClr val="003399"/>
                </a:solidFill>
                <a:latin typeface="EC Square Sans Pro" panose="020B0506040000020004"/>
              </a:rPr>
              <a:t> must be created if:</a:t>
            </a:r>
          </a:p>
          <a:p>
            <a:pPr marR="0" lvl="0" defTabSz="914400" eaLnBrk="1" fontAlgn="auto" latinLnBrk="0" hangingPunct="1">
              <a:lnSpc>
                <a:spcPct val="100000"/>
              </a:lnSpc>
              <a:spcBef>
                <a:spcPts val="0"/>
              </a:spcBef>
              <a:spcAft>
                <a:spcPts val="0"/>
              </a:spcAft>
              <a:buClrTx/>
              <a:buSzTx/>
              <a:tabLst/>
              <a:defRPr/>
            </a:pPr>
            <a:r>
              <a:rPr lang="en-US" dirty="0">
                <a:solidFill>
                  <a:srgbClr val="003399"/>
                </a:solidFill>
                <a:latin typeface="EC Square Sans Pro" panose="020B0506040000020004"/>
              </a:rPr>
              <a:t>	When </a:t>
            </a:r>
            <a:r>
              <a:rPr lang="en-US" b="1" dirty="0">
                <a:solidFill>
                  <a:srgbClr val="003399"/>
                </a:solidFill>
                <a:latin typeface="EC Square Sans Pro" panose="020B0506040000020004"/>
              </a:rPr>
              <a:t>changing AB </a:t>
            </a:r>
            <a:r>
              <a:rPr lang="en-US" dirty="0">
                <a:solidFill>
                  <a:srgbClr val="003399"/>
                </a:solidFill>
                <a:latin typeface="EC Square Sans Pro" panose="020B0506040000020004"/>
              </a:rPr>
              <a:t>or with </a:t>
            </a:r>
            <a:r>
              <a:rPr lang="en-US" b="1" dirty="0">
                <a:solidFill>
                  <a:srgbClr val="003399"/>
                </a:solidFill>
                <a:latin typeface="EC Square Sans Pro" panose="020B0506040000020004"/>
              </a:rPr>
              <a:t>repeated</a:t>
            </a:r>
            <a:r>
              <a:rPr lang="en-US" dirty="0">
                <a:solidFill>
                  <a:srgbClr val="003399"/>
                </a:solidFill>
                <a:latin typeface="EC Square Sans Pro" panose="020B0506040000020004"/>
              </a:rPr>
              <a:t> or </a:t>
            </a:r>
            <a:r>
              <a:rPr lang="en-US" b="1" dirty="0">
                <a:solidFill>
                  <a:srgbClr val="003399"/>
                </a:solidFill>
                <a:latin typeface="EC Square Sans Pro" panose="020B0506040000020004"/>
              </a:rPr>
              <a:t>long-term use of AB </a:t>
            </a:r>
            <a:r>
              <a:rPr lang="en-US" dirty="0">
                <a:solidFill>
                  <a:srgbClr val="003399"/>
                </a:solidFill>
                <a:latin typeface="EC Square Sans Pro" panose="020B0506040000020004"/>
              </a:rPr>
              <a:t>in an epidemiological unit.</a:t>
            </a:r>
            <a:endParaRPr kumimoji="0" lang="de-AT" sz="1800" b="0" i="0" u="none" strike="noStrike" kern="0" cap="none" spc="0" normalizeH="0" baseline="0" noProof="0" dirty="0">
              <a:ln>
                <a:noFill/>
              </a:ln>
              <a:solidFill>
                <a:srgbClr val="003399"/>
              </a:solidFill>
              <a:effectLst/>
              <a:uLnTx/>
              <a:uFillTx/>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a:ln>
                <a:noFill/>
              </a:ln>
              <a:solidFill>
                <a:sysClr val="windowText" lastClr="000000"/>
              </a:solidFill>
              <a:effectLst/>
              <a:uLnTx/>
              <a:uFillTx/>
              <a:latin typeface="EC Square Sans Pro" panose="020B0506040000020004"/>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FF0000"/>
                </a:solidFill>
                <a:latin typeface="EC Square Sans Pro" panose="020B0506040000020004"/>
              </a:rPr>
              <a:t>Exceptions: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EC Square Sans Pro" panose="020B0506040000020004"/>
                <a:sym typeface="Wingdings" panose="05000000000000000000" pitchFamily="2" charset="2"/>
              </a:rPr>
              <a:t> </a:t>
            </a:r>
            <a:r>
              <a:rPr lang="en-US" dirty="0" smtClean="0">
                <a:solidFill>
                  <a:srgbClr val="FF0000"/>
                </a:solidFill>
                <a:latin typeface="EC Square Sans Pro" panose="020B0506040000020004"/>
              </a:rPr>
              <a:t>Danger </a:t>
            </a:r>
            <a:r>
              <a:rPr lang="en-US" dirty="0">
                <a:solidFill>
                  <a:srgbClr val="FF0000"/>
                </a:solidFill>
                <a:latin typeface="EC Square Sans Pro" panose="020B0506040000020004"/>
              </a:rPr>
              <a:t>to </a:t>
            </a:r>
            <a:r>
              <a:rPr lang="en-US" dirty="0" smtClean="0">
                <a:solidFill>
                  <a:srgbClr val="FF0000"/>
                </a:solidFill>
                <a:latin typeface="EC Square Sans Pro" panose="020B0506040000020004"/>
              </a:rPr>
              <a:t>the animal regarding sampling </a:t>
            </a:r>
            <a:r>
              <a:rPr lang="en-US" dirty="0">
                <a:solidFill>
                  <a:srgbClr val="FF0000"/>
                </a:solidFill>
                <a:latin typeface="EC Square Sans Pro" panose="020B0506040000020004"/>
              </a:rPr>
              <a:t>or previous treatment or pathogen cannot be cultured or no method is available…</a:t>
            </a:r>
            <a:endParaRPr kumimoji="0" lang="de-AT" sz="1800" b="0" i="0" u="none" strike="noStrike" kern="0" cap="none" spc="0" normalizeH="0" baseline="0" noProof="0" dirty="0" smtClean="0">
              <a:ln>
                <a:noFill/>
              </a:ln>
              <a:solidFill>
                <a:srgbClr val="FF0000"/>
              </a:solidFill>
              <a:effectLst/>
              <a:uLnTx/>
              <a:uFillTx/>
              <a:latin typeface="EC Square Sans Pro" panose="020B0506040000020004"/>
            </a:endParaRPr>
          </a:p>
          <a:p>
            <a:pPr marR="0" lvl="0" defTabSz="914400" eaLnBrk="1" fontAlgn="auto" latinLnBrk="0" hangingPunct="1">
              <a:lnSpc>
                <a:spcPct val="100000"/>
              </a:lnSpc>
              <a:spcBef>
                <a:spcPts val="0"/>
              </a:spcBef>
              <a:spcAft>
                <a:spcPts val="0"/>
              </a:spcAft>
              <a:buClrTx/>
              <a:buSzTx/>
              <a:tabLst/>
              <a:defRPr/>
            </a:pPr>
            <a:endParaRPr kumimoji="0" lang="de-AT" sz="1800" b="0" i="0" u="none" strike="noStrike" kern="0" cap="none" spc="0" normalizeH="0" baseline="0" noProof="0" dirty="0" smtClean="0">
              <a:ln>
                <a:noFill/>
              </a:ln>
              <a:solidFill>
                <a:sysClr val="windowText" lastClr="000000"/>
              </a:solidFill>
              <a:effectLst/>
              <a:uLnTx/>
              <a:uFillTx/>
              <a:latin typeface="EC Square Sans Pro" panose="020B0506040000020004"/>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FF0000"/>
                </a:solidFill>
                <a:latin typeface="EC Square Sans Pro" panose="020B0506040000020004"/>
                <a:sym typeface="Wingdings" panose="05000000000000000000" pitchFamily="2" charset="2"/>
              </a:rPr>
              <a:t>In the case of an acute illness, AB treatment can always be started!</a:t>
            </a:r>
            <a:endParaRPr kumimoji="0" lang="de-AT" sz="1800" b="1" i="0" u="none" strike="noStrike" kern="0" cap="none" spc="0" normalizeH="0" baseline="0" noProof="0" dirty="0" smtClean="0">
              <a:ln>
                <a:noFill/>
              </a:ln>
              <a:solidFill>
                <a:srgbClr val="FF0000"/>
              </a:solidFill>
              <a:effectLst/>
              <a:uLnTx/>
              <a:uFillTx/>
              <a:latin typeface="EC Square Sans Pro" panose="020B0506040000020004"/>
            </a:endParaRPr>
          </a:p>
        </p:txBody>
      </p:sp>
    </p:spTree>
    <p:extLst>
      <p:ext uri="{BB962C8B-B14F-4D97-AF65-F5344CB8AC3E}">
        <p14:creationId xmlns:p14="http://schemas.microsoft.com/office/powerpoint/2010/main" val="373297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a:rPr>
              <a:t>The antimicrobials and group of antimicrobials listed in this Regulation </a:t>
            </a:r>
            <a:r>
              <a:rPr lang="en-US" sz="2000" b="1" dirty="0">
                <a:solidFill>
                  <a:srgbClr val="024B9C"/>
                </a:solidFill>
                <a:latin typeface="EC Square Sans Pro"/>
              </a:rPr>
              <a:t>cannot</a:t>
            </a:r>
            <a:r>
              <a:rPr lang="en-US" sz="2000" dirty="0">
                <a:solidFill>
                  <a:srgbClr val="024B9C"/>
                </a:solidFill>
                <a:latin typeface="EC Square Sans Pro"/>
              </a:rPr>
              <a:t> be used in animals under any circumstances. </a:t>
            </a:r>
            <a:endParaRPr lang="en-US" sz="2000" strike="sngStrike" dirty="0">
              <a:solidFill>
                <a:srgbClr val="FF0000"/>
              </a:solidFill>
              <a:latin typeface="EC Square Sans Pro"/>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This list will</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CERTAIN ANTIMICROBIALS ARE PROHIBITED TO USE FOR ANIMAL TREATMENT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ANTIMICROBIALS ON THE HUMAN RESERVE LIST</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US" b="1" dirty="0">
                <a:latin typeface="Arial"/>
                <a:cs typeface="Arial"/>
              </a:rPr>
              <a:t>CERTAIN ANTIMICROBIALS ARE NOT ALLOWED OR CONDITIONALLY ALLOWED TO USE </a:t>
            </a:r>
            <a:r>
              <a:rPr lang="en-GB" b="1" dirty="0">
                <a:latin typeface="Arial"/>
                <a:cs typeface="Arial"/>
              </a:rPr>
              <a:t>UNDER</a:t>
            </a:r>
            <a:r>
              <a:rPr lang="en-US" b="1" dirty="0">
                <a:latin typeface="Arial"/>
                <a:cs typeface="Arial"/>
              </a:rPr>
              <a:t> ART 112 &amp; 113*</a:t>
            </a:r>
            <a:endParaRPr lang="es-ES" b="1">
              <a:latin typeface="Arial"/>
              <a:cs typeface="Arial"/>
            </a:endParaRP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en-US" sz="2000" dirty="0">
                <a:solidFill>
                  <a:srgbClr val="002060"/>
                </a:solidFill>
                <a:latin typeface="EC Square Sans Pro"/>
              </a:rPr>
              <a:t>Commission Implementing Regulation (EU) 2024/1973 lists antimicrobials which cannot be used in accordance with</a:t>
            </a:r>
            <a:r>
              <a:rPr lang="bg-BG" sz="2000" dirty="0">
                <a:solidFill>
                  <a:srgbClr val="002060"/>
                </a:solidFill>
                <a:latin typeface="EC Square Sans Pro"/>
              </a:rPr>
              <a:t> </a:t>
            </a:r>
            <a:r>
              <a:rPr lang="en-US" sz="2000" dirty="0">
                <a:solidFill>
                  <a:srgbClr val="002060"/>
                </a:solidFill>
                <a:latin typeface="EC Square Sans Pro"/>
              </a:rPr>
              <a:t>article 112 &amp; 113* (outside </a:t>
            </a:r>
            <a:r>
              <a:rPr lang="en-US" sz="2000" dirty="0">
                <a:solidFill>
                  <a:srgbClr val="003399"/>
                </a:solidFill>
                <a:latin typeface="EC Square Sans Pro"/>
              </a:rPr>
              <a:t>the</a:t>
            </a:r>
            <a:r>
              <a:rPr lang="en-US" sz="2000" dirty="0">
                <a:solidFill>
                  <a:srgbClr val="002060"/>
                </a:solidFill>
                <a:latin typeface="EC Square Sans Pro"/>
              </a:rPr>
              <a:t> marketing </a:t>
            </a:r>
            <a:r>
              <a:rPr lang="en-US" sz="2000" err="1">
                <a:solidFill>
                  <a:srgbClr val="002060"/>
                </a:solidFill>
                <a:latin typeface="EC Square Sans Pro"/>
              </a:rPr>
              <a:t>authorisation</a:t>
            </a:r>
            <a:r>
              <a:rPr lang="en-US" sz="2000" dirty="0">
                <a:solidFill>
                  <a:srgbClr val="002060"/>
                </a:solidFill>
                <a:latin typeface="EC Square Sans Pro"/>
              </a:rPr>
              <a:t>) or </a:t>
            </a:r>
            <a:r>
              <a:rPr lang="en-US" sz="2000" dirty="0">
                <a:solidFill>
                  <a:srgbClr val="003399"/>
                </a:solidFill>
                <a:latin typeface="EC Square Sans Pro"/>
              </a:rPr>
              <a:t>can</a:t>
            </a:r>
            <a:r>
              <a:rPr lang="en-US" sz="2000" dirty="0">
                <a:solidFill>
                  <a:srgbClr val="FF0000"/>
                </a:solidFill>
                <a:latin typeface="EC Square Sans Pro"/>
              </a:rPr>
              <a:t> </a:t>
            </a:r>
            <a:r>
              <a:rPr lang="en-US" sz="2000" dirty="0">
                <a:solidFill>
                  <a:srgbClr val="002060"/>
                </a:solidFill>
                <a:latin typeface="EC Square Sans Pro"/>
              </a:rPr>
              <a:t>only </a:t>
            </a:r>
            <a:r>
              <a:rPr lang="en-US" sz="2000" dirty="0">
                <a:solidFill>
                  <a:srgbClr val="003399"/>
                </a:solidFill>
                <a:latin typeface="EC Square Sans Pro"/>
              </a:rPr>
              <a:t>be used</a:t>
            </a:r>
            <a:r>
              <a:rPr lang="en-US" sz="2000" dirty="0">
                <a:solidFill>
                  <a:srgbClr val="FF0000"/>
                </a:solidFill>
                <a:latin typeface="EC Square Sans Pro"/>
              </a:rPr>
              <a:t> </a:t>
            </a:r>
            <a:r>
              <a:rPr lang="en-US" sz="2000" dirty="0">
                <a:solidFill>
                  <a:srgbClr val="002060"/>
                </a:solidFill>
                <a:latin typeface="EC Square Sans Pro"/>
              </a:rPr>
              <a:t>subject to certain conditions.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Some examples: </a:t>
            </a:r>
          </a:p>
          <a:p>
            <a:pPr marL="342900" lvl="3" indent="-342900">
              <a:buFont typeface="Wingdings" panose="05000000000000000000" pitchFamily="2" charset="2"/>
              <a:buChar char="ü"/>
              <a:defRPr/>
            </a:pPr>
            <a:r>
              <a:rPr lang="en-US" sz="2000">
                <a:solidFill>
                  <a:srgbClr val="002060"/>
                </a:solidFill>
                <a:latin typeface="EC Square Sans Pro"/>
              </a:rPr>
              <a:t>Third- and fourth-generation cephalosporins</a:t>
            </a:r>
            <a:r>
              <a:rPr lang="en-US" sz="2000" dirty="0">
                <a:solidFill>
                  <a:srgbClr val="002060"/>
                </a:solidFill>
                <a:latin typeface="EC Square Sans Pro"/>
              </a:rPr>
              <a:t> </a:t>
            </a:r>
            <a:r>
              <a:rPr lang="en-US" sz="2000" dirty="0">
                <a:solidFill>
                  <a:srgbClr val="003399"/>
                </a:solidFill>
                <a:latin typeface="EC Square Sans Pro"/>
              </a:rPr>
              <a:t>canno</a:t>
            </a:r>
            <a:r>
              <a:rPr lang="en-US" sz="2000" dirty="0">
                <a:solidFill>
                  <a:srgbClr val="002060"/>
                </a:solidFill>
                <a:latin typeface="EC Square Sans Pro"/>
              </a:rPr>
              <a:t>t be used in accordance with Article</a:t>
            </a:r>
            <a:r>
              <a:rPr lang="en-US" sz="2000" dirty="0">
                <a:solidFill>
                  <a:srgbClr val="002060"/>
                </a:solidFill>
                <a:latin typeface="Times New Roman"/>
                <a:cs typeface="Times New Roman"/>
              </a:rPr>
              <a:t> </a:t>
            </a:r>
            <a:r>
              <a:rPr lang="en-US" sz="2000" dirty="0">
                <a:solidFill>
                  <a:srgbClr val="002060"/>
                </a:solidFill>
                <a:latin typeface="EC Square Sans Pro"/>
              </a:rPr>
              <a:t>113 in poultry</a:t>
            </a:r>
          </a:p>
          <a:p>
            <a:pPr marL="342900" lvl="3" indent="-342900">
              <a:buFont typeface="Wingdings" panose="05000000000000000000" pitchFamily="2" charset="2"/>
              <a:buChar char="ü"/>
              <a:defRPr/>
            </a:pPr>
            <a:r>
              <a:rPr lang="en-US" sz="2000" dirty="0">
                <a:solidFill>
                  <a:srgbClr val="003399"/>
                </a:solidFill>
                <a:latin typeface="EC Square Sans Pro"/>
              </a:rPr>
              <a:t>Polymyxins are allowed only after prior pathogen identification and susceptibility testing showing that they are likely to be effective and other preferable antimicrobials would not be effective.</a:t>
            </a:r>
          </a:p>
          <a:p>
            <a:pPr marL="342900" lvl="3" indent="-342900">
              <a:buFont typeface="Wingdings" panose="05000000000000000000" pitchFamily="2" charset="2"/>
              <a:buChar char="ü"/>
              <a:defRPr/>
            </a:pPr>
            <a:r>
              <a:rPr lang="en-US" sz="2000" dirty="0">
                <a:solidFill>
                  <a:srgbClr val="002060"/>
                </a:solidFill>
                <a:latin typeface="EC Square Sans Pro"/>
              </a:rPr>
              <a:t>Quinolones (including fluoroquinolones) </a:t>
            </a:r>
            <a:r>
              <a:rPr lang="en-US" sz="2000" dirty="0">
                <a:solidFill>
                  <a:srgbClr val="003399"/>
                </a:solidFill>
                <a:latin typeface="EC Square Sans Pro"/>
              </a:rPr>
              <a:t>cannot be used</a:t>
            </a:r>
            <a:r>
              <a:rPr lang="bg-BG" sz="2000" dirty="0">
                <a:solidFill>
                  <a:srgbClr val="003399"/>
                </a:solidFill>
                <a:latin typeface="EC Square Sans Pro"/>
              </a:rPr>
              <a:t> </a:t>
            </a:r>
            <a:r>
              <a:rPr lang="en-US" sz="2000" dirty="0">
                <a:solidFill>
                  <a:srgbClr val="003399"/>
                </a:solidFill>
                <a:latin typeface="EC Square Sans Pro"/>
              </a:rPr>
              <a:t>in accordance with Article</a:t>
            </a:r>
            <a:r>
              <a:rPr lang="en-US" sz="2000" dirty="0">
                <a:solidFill>
                  <a:srgbClr val="003399"/>
                </a:solidFill>
                <a:latin typeface="Times New Roman"/>
                <a:cs typeface="Times New Roman"/>
              </a:rPr>
              <a:t> </a:t>
            </a:r>
            <a:r>
              <a:rPr lang="en-US" sz="2000" dirty="0">
                <a:solidFill>
                  <a:srgbClr val="003399"/>
                </a:solidFill>
                <a:latin typeface="EC Square Sans Pro"/>
              </a:rPr>
              <a:t>113 for salmonellosis in poultry or </a:t>
            </a:r>
            <a:r>
              <a:rPr lang="en-GB" sz="2000" dirty="0">
                <a:solidFill>
                  <a:srgbClr val="003399"/>
                </a:solidFill>
                <a:latin typeface="EC Square Sans Pro"/>
              </a:rPr>
              <a:t>f</a:t>
            </a:r>
            <a:r>
              <a:rPr lang="en-US" sz="2000" dirty="0">
                <a:solidFill>
                  <a:srgbClr val="003399"/>
                </a:solidFill>
                <a:latin typeface="EC Square Sans Pro"/>
              </a:rPr>
              <a:t>or metaphylaxis of salmonellosis in </a:t>
            </a:r>
            <a:r>
              <a:rPr lang="en-US" sz="2000" dirty="0">
                <a:solidFill>
                  <a:srgbClr val="002060"/>
                </a:solidFill>
                <a:latin typeface="EC Square Sans Pro"/>
              </a:rPr>
              <a:t>animals other than poultry</a:t>
            </a:r>
            <a:endParaRPr lang="bg-BG" sz="2000" strike="dblStrike" dirty="0">
              <a:solidFill>
                <a:srgbClr val="FF0000"/>
              </a:solidFill>
              <a:latin typeface="EC Square Sans Pro"/>
            </a:endParaRP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2060"/>
                </a:solidFill>
                <a:effectLst/>
                <a:uLnTx/>
                <a:uFillTx/>
                <a:latin typeface="EC Square Sans Pro"/>
              </a:rPr>
              <a:t>All details here: </a:t>
            </a:r>
            <a:r>
              <a:rPr kumimoji="0" lang="en-US" sz="2000" b="0" i="0" u="none" strike="noStrike" kern="0" cap="none" spc="0" normalizeH="0" baseline="0" noProof="0" dirty="0">
                <a:ln>
                  <a:noFill/>
                </a:ln>
                <a:solidFill>
                  <a:srgbClr val="002060"/>
                </a:solidFill>
                <a:effectLst/>
                <a:uLnTx/>
                <a:uFillTx/>
                <a:latin typeface="EC Square Sans Pro"/>
                <a:hlinkClick r:id="rId3"/>
              </a:rPr>
              <a:t>https://eur-lex.europa.eu/eli/reg_impl/2024/1973/oj</a:t>
            </a:r>
            <a:endParaRPr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en-US" sz="2000" noProof="0" dirty="0">
                <a:solidFill>
                  <a:srgbClr val="002060"/>
                </a:solidFill>
                <a:latin typeface="EC Square Sans Pro"/>
              </a:rPr>
              <a:t>This Act w</a:t>
            </a:r>
            <a:r>
              <a:rPr kumimoji="0" lang="en-US" sz="2000" b="0" i="0" u="none" strike="noStrike" kern="0" cap="none" spc="0" normalizeH="0" baseline="0" noProof="0" dirty="0">
                <a:ln>
                  <a:noFill/>
                </a:ln>
                <a:solidFill>
                  <a:srgbClr val="002060"/>
                </a:solidFill>
                <a:effectLst/>
                <a:uLnTx/>
                <a:uFillTx/>
                <a:latin typeface="EC Square Sans Pro"/>
              </a:rPr>
              <a:t>ill apply from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a:t>
            </a:r>
            <a:r>
              <a:rPr kumimoji="0" lang="en-US" sz="2000" b="0" i="1" u="none" strike="noStrike" kern="0" cap="none" spc="0" normalizeH="0" baseline="0" noProof="0" dirty="0">
                <a:ln>
                  <a:noFill/>
                </a:ln>
                <a:solidFill>
                  <a:srgbClr val="002060"/>
                </a:solidFill>
                <a:effectLst/>
                <a:uLnTx/>
                <a:uFillTx/>
                <a:latin typeface="EC Square Sans Pro"/>
              </a:rPr>
              <a:t>which b</a:t>
            </a:r>
            <a:r>
              <a:rPr kumimoji="0" lang="en-US" sz="2000" b="0" i="0" u="none" strike="noStrike" kern="0" cap="none" spc="0" normalizeH="0" baseline="0" noProof="0" dirty="0">
                <a:ln>
                  <a:noFill/>
                </a:ln>
                <a:solidFill>
                  <a:srgbClr val="002060"/>
                </a:solidFill>
                <a:effectLst/>
                <a:uLnTx/>
                <a:uFillTx/>
                <a:latin typeface="EC Square Sans Pro"/>
              </a:rPr>
              <a:t>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a:t>
            </a:r>
            <a:r>
              <a:rPr kumimoji="0" lang="en-US" sz="2000" b="1" i="0" u="none" strike="noStrike" kern="0" cap="none" spc="0" normalizeH="0" baseline="0" noProof="0" dirty="0">
                <a:ln>
                  <a:noFill/>
                </a:ln>
                <a:solidFill>
                  <a:srgbClr val="002060"/>
                </a:solidFill>
                <a:effectLst/>
                <a:uLnTx/>
                <a:uFillTx/>
                <a:latin typeface="EC Square Sans Pro"/>
              </a:rPr>
              <a:t>food-producing aquatic species</a:t>
            </a:r>
            <a:r>
              <a:rPr kumimoji="0" lang="en-US" sz="2000" b="0" i="0" u="none" strike="noStrike" kern="0" cap="none" spc="0" normalizeH="0" baseline="0" noProof="0" dirty="0">
                <a:ln>
                  <a:noFill/>
                </a:ln>
                <a:solidFill>
                  <a:srgbClr val="002060"/>
                </a:solidFill>
                <a:effectLst/>
                <a:uLnTx/>
                <a:uFillTx/>
                <a:latin typeface="EC Square Sans Pro"/>
              </a:rPr>
              <a:t>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r>
              <a:rPr lang="en-US" dirty="0"/>
              <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will establish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en-US" sz="2400" b="1" dirty="0">
                <a:solidFill>
                  <a:schemeClr val="bg1"/>
                </a:solidFill>
                <a:latin typeface="EC Square Sans Pro"/>
                <a:ea typeface="+mn-ea"/>
                <a:cs typeface="Arial"/>
              </a:rPr>
              <a:t>List of antimicrobials that may be used for food-producing aquatic specie</a:t>
            </a:r>
            <a:r>
              <a:rPr lang="en-US" sz="2800" b="1" dirty="0">
                <a:solidFill>
                  <a:schemeClr val="bg1"/>
                </a:solidFill>
                <a:latin typeface="EC Square Sans Pro"/>
                <a:ea typeface="+mn-ea"/>
                <a:cs typeface="Arial"/>
              </a:rPr>
              <a:t>s</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en-US" sz="3200" b="1" dirty="0">
                <a:solidFill>
                  <a:schemeClr val="bg1"/>
                </a:solidFill>
                <a:latin typeface="EC Square Sans Pro"/>
                <a:ea typeface="+mn-ea"/>
                <a:cs typeface="Arial"/>
              </a:rPr>
              <a:t>List of antimicrobials for specific species (equine</a:t>
            </a:r>
            <a:r>
              <a:rPr lang="en-US" sz="3600" b="1" dirty="0">
                <a:solidFill>
                  <a:schemeClr val="bg1"/>
                </a:solidFill>
                <a:latin typeface="EC Square Sans Pro"/>
                <a:ea typeface="+mn-ea"/>
                <a:cs typeface="Arial"/>
              </a:rPr>
              <a:t> </a:t>
            </a:r>
            <a:r>
              <a:rPr lang="en-US" sz="3200" b="1" dirty="0">
                <a:solidFill>
                  <a:schemeClr val="bg1"/>
                </a:solidFill>
                <a:latin typeface="EC Square Sans Pro"/>
                <a:ea typeface="+mn-ea"/>
                <a:cs typeface="Arial"/>
              </a:rPr>
              <a:t>species)</a:t>
            </a:r>
            <a:endParaRPr lang="es-ES" sz="3200">
              <a:solidFill>
                <a:schemeClr val="bg1"/>
              </a:solidFill>
              <a:ea typeface="+mn-ea"/>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en-US" dirty="0">
                <a:solidFill>
                  <a:srgbClr val="003399"/>
                </a:solidFill>
                <a:latin typeface="EC Square Sans Pro"/>
                <a:ea typeface="+mn-ea"/>
                <a:cs typeface="Arial"/>
              </a:rPr>
              <a:t>The Commission published a list of substances essential for the treatment of Equidae (Commission Regulations (EC) No. 1950/2006 &amp; No.</a:t>
            </a:r>
            <a:r>
              <a:rPr lang="en-US" dirty="0">
                <a:solidFill>
                  <a:srgbClr val="FF0000"/>
                </a:solidFill>
                <a:latin typeface="EC Square Sans Pro"/>
                <a:ea typeface="+mn-ea"/>
                <a:cs typeface="Arial"/>
              </a:rPr>
              <a:t> </a:t>
            </a:r>
            <a:r>
              <a:rPr lang="en-US"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VMP Regulation requires the Commission to establish a list </a:t>
            </a:r>
            <a:r>
              <a:rPr lang="en-GB" dirty="0">
                <a:solidFill>
                  <a:srgbClr val="003399"/>
                </a:solidFill>
                <a:latin typeface="EC Square Sans Pro"/>
                <a:ea typeface="+mn-ea"/>
                <a:cs typeface="Arial"/>
              </a:rPr>
              <a:t>of substances </a:t>
            </a:r>
            <a:r>
              <a:rPr lang="en-US" dirty="0">
                <a:solidFill>
                  <a:srgbClr val="003399"/>
                </a:solidFill>
                <a:latin typeface="EC Square Sans Pro"/>
                <a:ea typeface="+mn-ea"/>
                <a:cs typeface="Arial"/>
              </a:rPr>
              <a:t>which are essential for the treatment of equine species, or which bring added clinical benefit compared to other treatment options available for equine species and for which the withdrawal period for equine species shall be six months to be established</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en-GB">
                <a:solidFill>
                  <a:srgbClr val="003399"/>
                </a:solidFill>
                <a:latin typeface="EC Square Sans Pro"/>
                <a:ea typeface="+mn-ea"/>
                <a:cs typeface="Arial"/>
              </a:rPr>
              <a:t>In July 2024 EMA published its scientific advice regarding the list of substances which are essential for the treatment of equine species</a:t>
            </a:r>
            <a:r>
              <a:rPr lang="en-GB" sz="1100" dirty="0">
                <a:solidFill>
                  <a:srgbClr val="003399"/>
                </a:solidFill>
                <a:latin typeface="EC Square Sans Pro"/>
                <a:ea typeface="+mn-ea"/>
                <a:cs typeface="Arial"/>
              </a:rPr>
              <a:t> </a:t>
            </a:r>
            <a:r>
              <a:rPr lang="en-GB">
                <a:solidFill>
                  <a:srgbClr val="003399"/>
                </a:solidFill>
                <a:latin typeface="EC Square Sans Pro"/>
                <a:ea typeface="+mn-ea"/>
                <a:cs typeface="Arial"/>
              </a:rPr>
              <a:t>(</a:t>
            </a:r>
            <a:r>
              <a:rPr lang="es" dirty="0">
                <a:solidFill>
                  <a:srgbClr val="003399"/>
                </a:solidFill>
                <a:latin typeface="Calibri"/>
                <a:ea typeface="Calibri"/>
                <a:cs typeface="Calibri"/>
                <a:hlinkClick r:id="rId3"/>
              </a:rPr>
              <a:t>SA - Art115(5) - List of substances essential for equine species (europa.eu)</a:t>
            </a:r>
            <a:endParaRPr lang="en-US">
              <a:ea typeface="+mn-ea"/>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Commission is now working on the required implementing act.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70BBA9AA-6EFB-4017-8887-8CB911AA5EB3}">
  <ds:schemaRefs>
    <ds:schemaRef ds:uri="http://schemas.microsoft.com/sharepoint/v3/contenttype/forms"/>
  </ds:schemaRefs>
</ds:datastoreItem>
</file>

<file path=customXml/itemProps2.xml><?xml version="1.0" encoding="utf-8"?>
<ds:datastoreItem xmlns:ds="http://schemas.openxmlformats.org/officeDocument/2006/customXml" ds:itemID="{67BC54AD-919F-41C6-9E2C-E3C5905CF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CFB5D4-FB0B-4938-A372-D381136C8167}">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0</TotalTime>
  <Words>2444</Words>
  <Application>Microsoft Office PowerPoint</Application>
  <PresentationFormat>Benutzerdefiniert</PresentationFormat>
  <Paragraphs>264</Paragraphs>
  <Slides>28</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Calibri</vt:lpstr>
      <vt:lpstr>EC Square Sans Pro</vt:lpstr>
      <vt:lpstr>Montserrat</vt:lpstr>
      <vt:lpstr>Segoe UI</vt:lpstr>
      <vt:lpstr>Steelfish</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Fellinger, Florian</cp:lastModifiedBy>
  <cp:revision>120</cp:revision>
  <dcterms:created xsi:type="dcterms:W3CDTF">2023-11-20T15:58:16Z</dcterms:created>
  <dcterms:modified xsi:type="dcterms:W3CDTF">2025-02-18T11:38:24Z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13363400</vt:r8>
  </property>
  <property fmtid="{D5CDD505-2E9C-101B-9397-08002B2CF9AE}" pid="16" name="MediaServiceImageTags">
    <vt:lpwstr/>
  </property>
</Properties>
</file>