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359" y="931367"/>
            <a:ext cx="2216148" cy="22453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4192"/>
            <a:ext cx="3176016" cy="60137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2078736"/>
            <a:ext cx="10692765" cy="60960"/>
          </a:xfrm>
          <a:custGeom>
            <a:avLst/>
            <a:gdLst/>
            <a:ahLst/>
            <a:cxnLst/>
            <a:rect l="l" t="t" r="r" b="b"/>
            <a:pathLst>
              <a:path w="10692765" h="60960">
                <a:moveTo>
                  <a:pt x="10692384" y="0"/>
                </a:moveTo>
                <a:lnTo>
                  <a:pt x="0" y="0"/>
                </a:lnTo>
                <a:lnTo>
                  <a:pt x="0" y="60960"/>
                </a:lnTo>
                <a:lnTo>
                  <a:pt x="10692384" y="60960"/>
                </a:lnTo>
                <a:lnTo>
                  <a:pt x="10692384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2116" y="1032764"/>
            <a:ext cx="7677784" cy="883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2995" y="2272080"/>
            <a:ext cx="8794115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923780" y="6535942"/>
            <a:ext cx="481329" cy="15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950031"/>
                </a:solidFill>
                <a:latin typeface="Arial"/>
                <a:cs typeface="Arial"/>
              </a:defRPr>
            </a:lvl1pPr>
          </a:lstStyle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42470" y="4071720"/>
            <a:ext cx="701738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PRRS</a:t>
            </a:r>
            <a:r>
              <a:rPr dirty="0" sz="2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Status</a:t>
            </a:r>
            <a:r>
              <a:rPr dirty="0" sz="28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und</a:t>
            </a:r>
            <a:r>
              <a:rPr dirty="0" sz="28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Antibiotic</a:t>
            </a:r>
            <a:r>
              <a:rPr dirty="0" sz="28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C00000"/>
                </a:solidFill>
                <a:latin typeface="Arial"/>
                <a:cs typeface="Arial"/>
              </a:rPr>
              <a:t>consumption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28414" y="5144585"/>
            <a:ext cx="2637790" cy="10471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423035">
              <a:lnSpc>
                <a:spcPct val="103299"/>
              </a:lnSpc>
              <a:spcBef>
                <a:spcPts val="75"/>
              </a:spcBef>
            </a:pPr>
            <a:r>
              <a:rPr dirty="0" sz="1200">
                <a:latin typeface="Arial"/>
                <a:cs typeface="Arial"/>
              </a:rPr>
              <a:t>Dr.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Barbara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Leeb </a:t>
            </a:r>
            <a:r>
              <a:rPr dirty="0" sz="1200">
                <a:latin typeface="Arial"/>
                <a:cs typeface="Arial"/>
              </a:rPr>
              <a:t>Upper</a:t>
            </a:r>
            <a:r>
              <a:rPr dirty="0" sz="1200" spc="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Austrian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Animal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Health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Service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Arial"/>
              <a:cs typeface="Arial"/>
            </a:endParaRPr>
          </a:p>
          <a:p>
            <a:pPr marL="451484">
              <a:lnSpc>
                <a:spcPct val="100000"/>
              </a:lnSpc>
            </a:pPr>
            <a:r>
              <a:rPr dirty="0" sz="1550" spc="-90">
                <a:latin typeface="Arial"/>
                <a:cs typeface="Arial"/>
              </a:rPr>
              <a:t>Salzburg,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60">
                <a:latin typeface="Arial"/>
                <a:cs typeface="Arial"/>
              </a:rPr>
              <a:t>27.</a:t>
            </a:r>
            <a:r>
              <a:rPr dirty="0" sz="1550" spc="-30">
                <a:latin typeface="Arial"/>
                <a:cs typeface="Arial"/>
              </a:rPr>
              <a:t> </a:t>
            </a:r>
            <a:r>
              <a:rPr dirty="0" sz="1550" spc="-65">
                <a:latin typeface="Arial"/>
                <a:cs typeface="Arial"/>
              </a:rPr>
              <a:t>Februar</a:t>
            </a:r>
            <a:r>
              <a:rPr dirty="0" sz="1550" spc="-70">
                <a:latin typeface="Arial"/>
                <a:cs typeface="Arial"/>
              </a:rPr>
              <a:t> </a:t>
            </a:r>
            <a:r>
              <a:rPr dirty="0" sz="1550" spc="-35"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PRRS</a:t>
            </a:r>
            <a:r>
              <a:rPr dirty="0" spc="-15"/>
              <a:t> </a:t>
            </a:r>
            <a:r>
              <a:rPr dirty="0"/>
              <a:t>Status</a:t>
            </a:r>
            <a:r>
              <a:rPr dirty="0" spc="-50"/>
              <a:t> </a:t>
            </a:r>
            <a:r>
              <a:rPr dirty="0" spc="-10"/>
              <a:t>Changes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33272" y="4142232"/>
            <a:ext cx="8653780" cy="1066800"/>
            <a:chOff x="1033272" y="4142232"/>
            <a:chExt cx="8653780" cy="1066800"/>
          </a:xfrm>
        </p:grpSpPr>
        <p:sp>
          <p:nvSpPr>
            <p:cNvPr id="4" name="object 4" descr=""/>
            <p:cNvSpPr/>
            <p:nvPr/>
          </p:nvSpPr>
          <p:spPr>
            <a:xfrm>
              <a:off x="1033272" y="4200143"/>
              <a:ext cx="8653780" cy="759460"/>
            </a:xfrm>
            <a:custGeom>
              <a:avLst/>
              <a:gdLst/>
              <a:ahLst/>
              <a:cxnLst/>
              <a:rect l="l" t="t" r="r" b="b"/>
              <a:pathLst>
                <a:path w="8653780" h="759460">
                  <a:moveTo>
                    <a:pt x="8653272" y="749808"/>
                  </a:moveTo>
                  <a:lnTo>
                    <a:pt x="0" y="749808"/>
                  </a:lnTo>
                  <a:lnTo>
                    <a:pt x="0" y="758952"/>
                  </a:lnTo>
                  <a:lnTo>
                    <a:pt x="8653272" y="758952"/>
                  </a:lnTo>
                  <a:lnTo>
                    <a:pt x="8653272" y="749808"/>
                  </a:lnTo>
                  <a:close/>
                </a:path>
                <a:path w="8653780" h="759460">
                  <a:moveTo>
                    <a:pt x="8653272" y="499872"/>
                  </a:moveTo>
                  <a:lnTo>
                    <a:pt x="0" y="499872"/>
                  </a:lnTo>
                  <a:lnTo>
                    <a:pt x="0" y="509016"/>
                  </a:lnTo>
                  <a:lnTo>
                    <a:pt x="8653272" y="509016"/>
                  </a:lnTo>
                  <a:lnTo>
                    <a:pt x="8653272" y="499872"/>
                  </a:lnTo>
                  <a:close/>
                </a:path>
                <a:path w="8653780" h="759460">
                  <a:moveTo>
                    <a:pt x="8653272" y="249936"/>
                  </a:moveTo>
                  <a:lnTo>
                    <a:pt x="0" y="249936"/>
                  </a:lnTo>
                  <a:lnTo>
                    <a:pt x="0" y="259080"/>
                  </a:lnTo>
                  <a:lnTo>
                    <a:pt x="8653272" y="259080"/>
                  </a:lnTo>
                  <a:lnTo>
                    <a:pt x="8653272" y="249936"/>
                  </a:lnTo>
                  <a:close/>
                </a:path>
                <a:path w="8653780" h="759460">
                  <a:moveTo>
                    <a:pt x="865327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653272" y="9144"/>
                  </a:lnTo>
                  <a:lnTo>
                    <a:pt x="8653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14855" y="4255008"/>
              <a:ext cx="7690484" cy="951230"/>
            </a:xfrm>
            <a:custGeom>
              <a:avLst/>
              <a:gdLst/>
              <a:ahLst/>
              <a:cxnLst/>
              <a:rect l="l" t="t" r="r" b="b"/>
              <a:pathLst>
                <a:path w="7690484" h="951229">
                  <a:moveTo>
                    <a:pt x="0" y="0"/>
                  </a:moveTo>
                  <a:lnTo>
                    <a:pt x="0" y="950976"/>
                  </a:lnTo>
                  <a:lnTo>
                    <a:pt x="7690104" y="950976"/>
                  </a:lnTo>
                  <a:lnTo>
                    <a:pt x="7690104" y="752856"/>
                  </a:lnTo>
                  <a:lnTo>
                    <a:pt x="6729983" y="551688"/>
                  </a:lnTo>
                  <a:lnTo>
                    <a:pt x="5769864" y="551688"/>
                  </a:lnTo>
                  <a:lnTo>
                    <a:pt x="4806696" y="902208"/>
                  </a:lnTo>
                  <a:lnTo>
                    <a:pt x="3846576" y="701040"/>
                  </a:lnTo>
                  <a:lnTo>
                    <a:pt x="2886456" y="451104"/>
                  </a:lnTo>
                  <a:lnTo>
                    <a:pt x="1923288" y="752856"/>
                  </a:lnTo>
                  <a:lnTo>
                    <a:pt x="963168" y="10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11808" y="4251960"/>
              <a:ext cx="7699375" cy="957580"/>
            </a:xfrm>
            <a:custGeom>
              <a:avLst/>
              <a:gdLst/>
              <a:ahLst/>
              <a:cxnLst/>
              <a:rect l="l" t="t" r="r" b="b"/>
              <a:pathLst>
                <a:path w="7699375" h="957579">
                  <a:moveTo>
                    <a:pt x="3048" y="0"/>
                  </a:moveTo>
                  <a:lnTo>
                    <a:pt x="0" y="0"/>
                  </a:lnTo>
                  <a:lnTo>
                    <a:pt x="0" y="957072"/>
                  </a:lnTo>
                  <a:lnTo>
                    <a:pt x="7696200" y="957072"/>
                  </a:lnTo>
                  <a:lnTo>
                    <a:pt x="7699248" y="954024"/>
                  </a:lnTo>
                  <a:lnTo>
                    <a:pt x="6096" y="954024"/>
                  </a:lnTo>
                  <a:lnTo>
                    <a:pt x="3048" y="947928"/>
                  </a:lnTo>
                  <a:lnTo>
                    <a:pt x="6096" y="947928"/>
                  </a:lnTo>
                  <a:lnTo>
                    <a:pt x="6096" y="9463"/>
                  </a:lnTo>
                  <a:lnTo>
                    <a:pt x="3048" y="9144"/>
                  </a:lnTo>
                  <a:lnTo>
                    <a:pt x="6096" y="3048"/>
                  </a:lnTo>
                  <a:lnTo>
                    <a:pt x="32234" y="3048"/>
                  </a:lnTo>
                  <a:lnTo>
                    <a:pt x="3048" y="0"/>
                  </a:lnTo>
                  <a:close/>
                </a:path>
                <a:path w="7699375" h="957579">
                  <a:moveTo>
                    <a:pt x="6096" y="947928"/>
                  </a:moveTo>
                  <a:lnTo>
                    <a:pt x="3048" y="947928"/>
                  </a:lnTo>
                  <a:lnTo>
                    <a:pt x="6096" y="954024"/>
                  </a:lnTo>
                  <a:lnTo>
                    <a:pt x="6096" y="947928"/>
                  </a:lnTo>
                  <a:close/>
                </a:path>
                <a:path w="7699375" h="957579">
                  <a:moveTo>
                    <a:pt x="7690104" y="947928"/>
                  </a:moveTo>
                  <a:lnTo>
                    <a:pt x="6096" y="947928"/>
                  </a:lnTo>
                  <a:lnTo>
                    <a:pt x="6096" y="954024"/>
                  </a:lnTo>
                  <a:lnTo>
                    <a:pt x="7690104" y="954024"/>
                  </a:lnTo>
                  <a:lnTo>
                    <a:pt x="7690104" y="947928"/>
                  </a:lnTo>
                  <a:close/>
                </a:path>
                <a:path w="7699375" h="957579">
                  <a:moveTo>
                    <a:pt x="7690104" y="758315"/>
                  </a:moveTo>
                  <a:lnTo>
                    <a:pt x="7690104" y="954024"/>
                  </a:lnTo>
                  <a:lnTo>
                    <a:pt x="7693152" y="947928"/>
                  </a:lnTo>
                  <a:lnTo>
                    <a:pt x="7699248" y="947928"/>
                  </a:lnTo>
                  <a:lnTo>
                    <a:pt x="7699248" y="758952"/>
                  </a:lnTo>
                  <a:lnTo>
                    <a:pt x="7693152" y="758952"/>
                  </a:lnTo>
                  <a:lnTo>
                    <a:pt x="7690104" y="758315"/>
                  </a:lnTo>
                  <a:close/>
                </a:path>
                <a:path w="7699375" h="957579">
                  <a:moveTo>
                    <a:pt x="7699248" y="947928"/>
                  </a:moveTo>
                  <a:lnTo>
                    <a:pt x="7693152" y="947928"/>
                  </a:lnTo>
                  <a:lnTo>
                    <a:pt x="7690104" y="954024"/>
                  </a:lnTo>
                  <a:lnTo>
                    <a:pt x="7699248" y="954024"/>
                  </a:lnTo>
                  <a:lnTo>
                    <a:pt x="7699248" y="947928"/>
                  </a:lnTo>
                  <a:close/>
                </a:path>
                <a:path w="7699375" h="957579">
                  <a:moveTo>
                    <a:pt x="2924630" y="457200"/>
                  </a:moveTo>
                  <a:lnTo>
                    <a:pt x="2889504" y="457200"/>
                  </a:lnTo>
                  <a:lnTo>
                    <a:pt x="2888120" y="457633"/>
                  </a:lnTo>
                  <a:lnTo>
                    <a:pt x="3846576" y="707136"/>
                  </a:lnTo>
                  <a:lnTo>
                    <a:pt x="4806696" y="908304"/>
                  </a:lnTo>
                  <a:lnTo>
                    <a:pt x="4809744" y="908304"/>
                  </a:lnTo>
                  <a:lnTo>
                    <a:pt x="4834870" y="899160"/>
                  </a:lnTo>
                  <a:lnTo>
                    <a:pt x="4806696" y="899160"/>
                  </a:lnTo>
                  <a:lnTo>
                    <a:pt x="4807809" y="898754"/>
                  </a:lnTo>
                  <a:lnTo>
                    <a:pt x="3849624" y="697992"/>
                  </a:lnTo>
                  <a:lnTo>
                    <a:pt x="2924630" y="457200"/>
                  </a:lnTo>
                  <a:close/>
                </a:path>
                <a:path w="7699375" h="957579">
                  <a:moveTo>
                    <a:pt x="4807809" y="898754"/>
                  </a:moveTo>
                  <a:lnTo>
                    <a:pt x="4806696" y="899160"/>
                  </a:lnTo>
                  <a:lnTo>
                    <a:pt x="4809744" y="899160"/>
                  </a:lnTo>
                  <a:lnTo>
                    <a:pt x="4807809" y="898754"/>
                  </a:lnTo>
                  <a:close/>
                </a:path>
                <a:path w="7699375" h="957579">
                  <a:moveTo>
                    <a:pt x="6733032" y="548640"/>
                  </a:moveTo>
                  <a:lnTo>
                    <a:pt x="5769864" y="548640"/>
                  </a:lnTo>
                  <a:lnTo>
                    <a:pt x="4807809" y="898754"/>
                  </a:lnTo>
                  <a:lnTo>
                    <a:pt x="4809744" y="899160"/>
                  </a:lnTo>
                  <a:lnTo>
                    <a:pt x="4834870" y="899160"/>
                  </a:lnTo>
                  <a:lnTo>
                    <a:pt x="5772912" y="557784"/>
                  </a:lnTo>
                  <a:lnTo>
                    <a:pt x="6776812" y="557784"/>
                  </a:lnTo>
                  <a:lnTo>
                    <a:pt x="6733032" y="548640"/>
                  </a:lnTo>
                  <a:close/>
                </a:path>
                <a:path w="7699375" h="957579">
                  <a:moveTo>
                    <a:pt x="32234" y="3048"/>
                  </a:moveTo>
                  <a:lnTo>
                    <a:pt x="6096" y="3048"/>
                  </a:lnTo>
                  <a:lnTo>
                    <a:pt x="6096" y="9463"/>
                  </a:lnTo>
                  <a:lnTo>
                    <a:pt x="963168" y="109728"/>
                  </a:lnTo>
                  <a:lnTo>
                    <a:pt x="1923288" y="758952"/>
                  </a:lnTo>
                  <a:lnTo>
                    <a:pt x="1926336" y="758952"/>
                  </a:lnTo>
                  <a:lnTo>
                    <a:pt x="1955522" y="749808"/>
                  </a:lnTo>
                  <a:lnTo>
                    <a:pt x="1923288" y="749808"/>
                  </a:lnTo>
                  <a:lnTo>
                    <a:pt x="1925370" y="749155"/>
                  </a:lnTo>
                  <a:lnTo>
                    <a:pt x="966216" y="100584"/>
                  </a:lnTo>
                  <a:lnTo>
                    <a:pt x="32234" y="3048"/>
                  </a:lnTo>
                  <a:close/>
                </a:path>
                <a:path w="7699375" h="957579">
                  <a:moveTo>
                    <a:pt x="7690104" y="755904"/>
                  </a:moveTo>
                  <a:lnTo>
                    <a:pt x="7690104" y="758315"/>
                  </a:lnTo>
                  <a:lnTo>
                    <a:pt x="7693152" y="758952"/>
                  </a:lnTo>
                  <a:lnTo>
                    <a:pt x="7690104" y="755904"/>
                  </a:lnTo>
                  <a:close/>
                </a:path>
                <a:path w="7699375" h="957579">
                  <a:moveTo>
                    <a:pt x="7699248" y="755904"/>
                  </a:moveTo>
                  <a:lnTo>
                    <a:pt x="7690104" y="755904"/>
                  </a:lnTo>
                  <a:lnTo>
                    <a:pt x="7693152" y="758952"/>
                  </a:lnTo>
                  <a:lnTo>
                    <a:pt x="7699248" y="758952"/>
                  </a:lnTo>
                  <a:lnTo>
                    <a:pt x="7699248" y="755904"/>
                  </a:lnTo>
                  <a:close/>
                </a:path>
                <a:path w="7699375" h="957579">
                  <a:moveTo>
                    <a:pt x="6776812" y="557784"/>
                  </a:moveTo>
                  <a:lnTo>
                    <a:pt x="6729983" y="557784"/>
                  </a:lnTo>
                  <a:lnTo>
                    <a:pt x="7690104" y="758315"/>
                  </a:lnTo>
                  <a:lnTo>
                    <a:pt x="7690104" y="755904"/>
                  </a:lnTo>
                  <a:lnTo>
                    <a:pt x="7699248" y="755904"/>
                  </a:lnTo>
                  <a:lnTo>
                    <a:pt x="7699248" y="752856"/>
                  </a:lnTo>
                  <a:lnTo>
                    <a:pt x="7696200" y="749808"/>
                  </a:lnTo>
                  <a:lnTo>
                    <a:pt x="6776812" y="557784"/>
                  </a:lnTo>
                  <a:close/>
                </a:path>
                <a:path w="7699375" h="957579">
                  <a:moveTo>
                    <a:pt x="1925370" y="749155"/>
                  </a:moveTo>
                  <a:lnTo>
                    <a:pt x="1923288" y="749808"/>
                  </a:lnTo>
                  <a:lnTo>
                    <a:pt x="1926336" y="749808"/>
                  </a:lnTo>
                  <a:lnTo>
                    <a:pt x="1925370" y="749155"/>
                  </a:lnTo>
                  <a:close/>
                </a:path>
                <a:path w="7699375" h="957579">
                  <a:moveTo>
                    <a:pt x="2889504" y="448056"/>
                  </a:moveTo>
                  <a:lnTo>
                    <a:pt x="2886456" y="448056"/>
                  </a:lnTo>
                  <a:lnTo>
                    <a:pt x="1925370" y="749155"/>
                  </a:lnTo>
                  <a:lnTo>
                    <a:pt x="1926336" y="749808"/>
                  </a:lnTo>
                  <a:lnTo>
                    <a:pt x="1955522" y="749808"/>
                  </a:lnTo>
                  <a:lnTo>
                    <a:pt x="2888120" y="457633"/>
                  </a:lnTo>
                  <a:lnTo>
                    <a:pt x="2886456" y="457200"/>
                  </a:lnTo>
                  <a:lnTo>
                    <a:pt x="2924630" y="457200"/>
                  </a:lnTo>
                  <a:lnTo>
                    <a:pt x="2889504" y="448056"/>
                  </a:lnTo>
                  <a:close/>
                </a:path>
                <a:path w="7699375" h="957579">
                  <a:moveTo>
                    <a:pt x="2889504" y="457200"/>
                  </a:moveTo>
                  <a:lnTo>
                    <a:pt x="2886456" y="457200"/>
                  </a:lnTo>
                  <a:lnTo>
                    <a:pt x="2888120" y="457633"/>
                  </a:lnTo>
                  <a:lnTo>
                    <a:pt x="2889504" y="457200"/>
                  </a:lnTo>
                  <a:close/>
                </a:path>
                <a:path w="7699375" h="957579">
                  <a:moveTo>
                    <a:pt x="6096" y="3048"/>
                  </a:moveTo>
                  <a:lnTo>
                    <a:pt x="3048" y="9144"/>
                  </a:lnTo>
                  <a:lnTo>
                    <a:pt x="6096" y="9463"/>
                  </a:lnTo>
                  <a:lnTo>
                    <a:pt x="6096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14855" y="4806696"/>
              <a:ext cx="7690484" cy="399415"/>
            </a:xfrm>
            <a:custGeom>
              <a:avLst/>
              <a:gdLst/>
              <a:ahLst/>
              <a:cxnLst/>
              <a:rect l="l" t="t" r="r" b="b"/>
              <a:pathLst>
                <a:path w="7690484" h="399414">
                  <a:moveTo>
                    <a:pt x="0" y="0"/>
                  </a:moveTo>
                  <a:lnTo>
                    <a:pt x="0" y="399288"/>
                  </a:lnTo>
                  <a:lnTo>
                    <a:pt x="7690104" y="399288"/>
                  </a:lnTo>
                  <a:lnTo>
                    <a:pt x="6729983" y="48768"/>
                  </a:lnTo>
                  <a:lnTo>
                    <a:pt x="5769864" y="249936"/>
                  </a:lnTo>
                  <a:lnTo>
                    <a:pt x="4806696" y="100584"/>
                  </a:lnTo>
                  <a:lnTo>
                    <a:pt x="3846576" y="48768"/>
                  </a:lnTo>
                  <a:lnTo>
                    <a:pt x="2886456" y="149352"/>
                  </a:lnTo>
                  <a:lnTo>
                    <a:pt x="1923288" y="100584"/>
                  </a:lnTo>
                  <a:lnTo>
                    <a:pt x="963168" y="20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11808" y="4800600"/>
              <a:ext cx="7699375" cy="408940"/>
            </a:xfrm>
            <a:custGeom>
              <a:avLst/>
              <a:gdLst/>
              <a:ahLst/>
              <a:cxnLst/>
              <a:rect l="l" t="t" r="r" b="b"/>
              <a:pathLst>
                <a:path w="7699375" h="408939">
                  <a:moveTo>
                    <a:pt x="3048" y="0"/>
                  </a:moveTo>
                  <a:lnTo>
                    <a:pt x="0" y="3047"/>
                  </a:lnTo>
                  <a:lnTo>
                    <a:pt x="0" y="408431"/>
                  </a:lnTo>
                  <a:lnTo>
                    <a:pt x="7693152" y="408431"/>
                  </a:lnTo>
                  <a:lnTo>
                    <a:pt x="7684776" y="405383"/>
                  </a:lnTo>
                  <a:lnTo>
                    <a:pt x="6096" y="405383"/>
                  </a:lnTo>
                  <a:lnTo>
                    <a:pt x="3048" y="399287"/>
                  </a:lnTo>
                  <a:lnTo>
                    <a:pt x="6096" y="399287"/>
                  </a:lnTo>
                  <a:lnTo>
                    <a:pt x="6096" y="9782"/>
                  </a:lnTo>
                  <a:lnTo>
                    <a:pt x="3048" y="9143"/>
                  </a:lnTo>
                  <a:lnTo>
                    <a:pt x="6096" y="6095"/>
                  </a:lnTo>
                  <a:lnTo>
                    <a:pt x="32234" y="6095"/>
                  </a:lnTo>
                  <a:lnTo>
                    <a:pt x="3048" y="0"/>
                  </a:lnTo>
                  <a:close/>
                </a:path>
                <a:path w="7699375" h="408939">
                  <a:moveTo>
                    <a:pt x="6758158" y="57911"/>
                  </a:moveTo>
                  <a:lnTo>
                    <a:pt x="6733032" y="57911"/>
                  </a:lnTo>
                  <a:lnTo>
                    <a:pt x="6731097" y="58317"/>
                  </a:lnTo>
                  <a:lnTo>
                    <a:pt x="7693152" y="408431"/>
                  </a:lnTo>
                  <a:lnTo>
                    <a:pt x="7693152" y="399287"/>
                  </a:lnTo>
                  <a:lnTo>
                    <a:pt x="7696200" y="399287"/>
                  </a:lnTo>
                  <a:lnTo>
                    <a:pt x="6758158" y="57911"/>
                  </a:lnTo>
                  <a:close/>
                </a:path>
                <a:path w="7699375" h="408939">
                  <a:moveTo>
                    <a:pt x="7696200" y="399287"/>
                  </a:moveTo>
                  <a:lnTo>
                    <a:pt x="7693152" y="399287"/>
                  </a:lnTo>
                  <a:lnTo>
                    <a:pt x="7693152" y="408431"/>
                  </a:lnTo>
                  <a:lnTo>
                    <a:pt x="7699248" y="408431"/>
                  </a:lnTo>
                  <a:lnTo>
                    <a:pt x="7699248" y="402335"/>
                  </a:lnTo>
                  <a:lnTo>
                    <a:pt x="7696200" y="402335"/>
                  </a:lnTo>
                  <a:lnTo>
                    <a:pt x="7696200" y="399287"/>
                  </a:lnTo>
                  <a:close/>
                </a:path>
                <a:path w="7699375" h="408939">
                  <a:moveTo>
                    <a:pt x="6096" y="399287"/>
                  </a:moveTo>
                  <a:lnTo>
                    <a:pt x="3048" y="399287"/>
                  </a:lnTo>
                  <a:lnTo>
                    <a:pt x="6096" y="405383"/>
                  </a:lnTo>
                  <a:lnTo>
                    <a:pt x="6096" y="399287"/>
                  </a:lnTo>
                  <a:close/>
                </a:path>
                <a:path w="7699375" h="408939">
                  <a:moveTo>
                    <a:pt x="7668025" y="399287"/>
                  </a:moveTo>
                  <a:lnTo>
                    <a:pt x="6096" y="399287"/>
                  </a:lnTo>
                  <a:lnTo>
                    <a:pt x="6096" y="405383"/>
                  </a:lnTo>
                  <a:lnTo>
                    <a:pt x="7684776" y="405383"/>
                  </a:lnTo>
                  <a:lnTo>
                    <a:pt x="7668025" y="399287"/>
                  </a:lnTo>
                  <a:close/>
                </a:path>
                <a:path w="7699375" h="408939">
                  <a:moveTo>
                    <a:pt x="4019056" y="57911"/>
                  </a:moveTo>
                  <a:lnTo>
                    <a:pt x="3849624" y="57911"/>
                  </a:lnTo>
                  <a:lnTo>
                    <a:pt x="4809744" y="109727"/>
                  </a:lnTo>
                  <a:lnTo>
                    <a:pt x="5769864" y="259079"/>
                  </a:lnTo>
                  <a:lnTo>
                    <a:pt x="5772912" y="259079"/>
                  </a:lnTo>
                  <a:lnTo>
                    <a:pt x="5816553" y="249935"/>
                  </a:lnTo>
                  <a:lnTo>
                    <a:pt x="5769864" y="249935"/>
                  </a:lnTo>
                  <a:lnTo>
                    <a:pt x="5771160" y="249664"/>
                  </a:lnTo>
                  <a:lnTo>
                    <a:pt x="4809744" y="100583"/>
                  </a:lnTo>
                  <a:lnTo>
                    <a:pt x="4019056" y="57911"/>
                  </a:lnTo>
                  <a:close/>
                </a:path>
                <a:path w="7699375" h="408939">
                  <a:moveTo>
                    <a:pt x="5771160" y="249664"/>
                  </a:moveTo>
                  <a:lnTo>
                    <a:pt x="5769864" y="249935"/>
                  </a:lnTo>
                  <a:lnTo>
                    <a:pt x="5772912" y="249935"/>
                  </a:lnTo>
                  <a:lnTo>
                    <a:pt x="5771160" y="249664"/>
                  </a:lnTo>
                  <a:close/>
                </a:path>
                <a:path w="7699375" h="408939">
                  <a:moveTo>
                    <a:pt x="6733032" y="48767"/>
                  </a:moveTo>
                  <a:lnTo>
                    <a:pt x="6729983" y="48767"/>
                  </a:lnTo>
                  <a:lnTo>
                    <a:pt x="5771160" y="249664"/>
                  </a:lnTo>
                  <a:lnTo>
                    <a:pt x="5772912" y="249935"/>
                  </a:lnTo>
                  <a:lnTo>
                    <a:pt x="5816553" y="249935"/>
                  </a:lnTo>
                  <a:lnTo>
                    <a:pt x="6731097" y="58317"/>
                  </a:lnTo>
                  <a:lnTo>
                    <a:pt x="6729983" y="57911"/>
                  </a:lnTo>
                  <a:lnTo>
                    <a:pt x="6758158" y="57911"/>
                  </a:lnTo>
                  <a:lnTo>
                    <a:pt x="6733032" y="48767"/>
                  </a:lnTo>
                  <a:close/>
                </a:path>
                <a:path w="7699375" h="408939">
                  <a:moveTo>
                    <a:pt x="32234" y="6095"/>
                  </a:moveTo>
                  <a:lnTo>
                    <a:pt x="6096" y="6095"/>
                  </a:lnTo>
                  <a:lnTo>
                    <a:pt x="6096" y="9782"/>
                  </a:lnTo>
                  <a:lnTo>
                    <a:pt x="963168" y="210311"/>
                  </a:lnTo>
                  <a:lnTo>
                    <a:pt x="966216" y="210311"/>
                  </a:lnTo>
                  <a:lnTo>
                    <a:pt x="1053499" y="201167"/>
                  </a:lnTo>
                  <a:lnTo>
                    <a:pt x="963168" y="201167"/>
                  </a:lnTo>
                  <a:lnTo>
                    <a:pt x="965197" y="200955"/>
                  </a:lnTo>
                  <a:lnTo>
                    <a:pt x="32234" y="6095"/>
                  </a:lnTo>
                  <a:close/>
                </a:path>
                <a:path w="7699375" h="408939">
                  <a:moveTo>
                    <a:pt x="965197" y="200955"/>
                  </a:moveTo>
                  <a:lnTo>
                    <a:pt x="963168" y="201167"/>
                  </a:lnTo>
                  <a:lnTo>
                    <a:pt x="966216" y="201167"/>
                  </a:lnTo>
                  <a:lnTo>
                    <a:pt x="965197" y="200955"/>
                  </a:lnTo>
                  <a:close/>
                </a:path>
                <a:path w="7699375" h="408939">
                  <a:moveTo>
                    <a:pt x="1926336" y="100583"/>
                  </a:moveTo>
                  <a:lnTo>
                    <a:pt x="1923288" y="100583"/>
                  </a:lnTo>
                  <a:lnTo>
                    <a:pt x="965197" y="200955"/>
                  </a:lnTo>
                  <a:lnTo>
                    <a:pt x="966216" y="201167"/>
                  </a:lnTo>
                  <a:lnTo>
                    <a:pt x="1053499" y="201167"/>
                  </a:lnTo>
                  <a:lnTo>
                    <a:pt x="1926336" y="109727"/>
                  </a:lnTo>
                  <a:lnTo>
                    <a:pt x="2106930" y="109727"/>
                  </a:lnTo>
                  <a:lnTo>
                    <a:pt x="1926336" y="100583"/>
                  </a:lnTo>
                  <a:close/>
                </a:path>
                <a:path w="7699375" h="408939">
                  <a:moveTo>
                    <a:pt x="2106930" y="109727"/>
                  </a:moveTo>
                  <a:lnTo>
                    <a:pt x="1926336" y="109727"/>
                  </a:lnTo>
                  <a:lnTo>
                    <a:pt x="2889504" y="158495"/>
                  </a:lnTo>
                  <a:lnTo>
                    <a:pt x="2976787" y="149351"/>
                  </a:lnTo>
                  <a:lnTo>
                    <a:pt x="2886456" y="149351"/>
                  </a:lnTo>
                  <a:lnTo>
                    <a:pt x="2887449" y="149247"/>
                  </a:lnTo>
                  <a:lnTo>
                    <a:pt x="2106930" y="109727"/>
                  </a:lnTo>
                  <a:close/>
                </a:path>
                <a:path w="7699375" h="408939">
                  <a:moveTo>
                    <a:pt x="2887449" y="149247"/>
                  </a:moveTo>
                  <a:lnTo>
                    <a:pt x="2886456" y="149351"/>
                  </a:lnTo>
                  <a:lnTo>
                    <a:pt x="2889504" y="149351"/>
                  </a:lnTo>
                  <a:lnTo>
                    <a:pt x="2887449" y="149247"/>
                  </a:lnTo>
                  <a:close/>
                </a:path>
                <a:path w="7699375" h="408939">
                  <a:moveTo>
                    <a:pt x="3849624" y="48767"/>
                  </a:moveTo>
                  <a:lnTo>
                    <a:pt x="3846576" y="48767"/>
                  </a:lnTo>
                  <a:lnTo>
                    <a:pt x="2887449" y="149247"/>
                  </a:lnTo>
                  <a:lnTo>
                    <a:pt x="2889504" y="149351"/>
                  </a:lnTo>
                  <a:lnTo>
                    <a:pt x="2976787" y="149351"/>
                  </a:lnTo>
                  <a:lnTo>
                    <a:pt x="3849624" y="57911"/>
                  </a:lnTo>
                  <a:lnTo>
                    <a:pt x="4019056" y="57911"/>
                  </a:lnTo>
                  <a:lnTo>
                    <a:pt x="3849624" y="48767"/>
                  </a:lnTo>
                  <a:close/>
                </a:path>
                <a:path w="7699375" h="408939">
                  <a:moveTo>
                    <a:pt x="6733032" y="57911"/>
                  </a:moveTo>
                  <a:lnTo>
                    <a:pt x="6729983" y="57911"/>
                  </a:lnTo>
                  <a:lnTo>
                    <a:pt x="6731097" y="58317"/>
                  </a:lnTo>
                  <a:lnTo>
                    <a:pt x="6733032" y="57911"/>
                  </a:lnTo>
                  <a:close/>
                </a:path>
                <a:path w="7699375" h="408939">
                  <a:moveTo>
                    <a:pt x="6096" y="6095"/>
                  </a:moveTo>
                  <a:lnTo>
                    <a:pt x="3048" y="9143"/>
                  </a:lnTo>
                  <a:lnTo>
                    <a:pt x="6096" y="9782"/>
                  </a:lnTo>
                  <a:lnTo>
                    <a:pt x="6096" y="609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26463" y="4145280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4" h="52070">
                  <a:moveTo>
                    <a:pt x="48768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8768" y="51816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20368" y="4142232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59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60960" y="57912"/>
                  </a:lnTo>
                  <a:lnTo>
                    <a:pt x="60960" y="54864"/>
                  </a:lnTo>
                  <a:lnTo>
                    <a:pt x="9144" y="54864"/>
                  </a:lnTo>
                  <a:lnTo>
                    <a:pt x="6096" y="51816"/>
                  </a:lnTo>
                  <a:lnTo>
                    <a:pt x="9144" y="51816"/>
                  </a:lnTo>
                  <a:lnTo>
                    <a:pt x="9144" y="9144"/>
                  </a:lnTo>
                  <a:lnTo>
                    <a:pt x="6096" y="9144"/>
                  </a:lnTo>
                  <a:lnTo>
                    <a:pt x="9144" y="3048"/>
                  </a:lnTo>
                  <a:lnTo>
                    <a:pt x="60960" y="3048"/>
                  </a:lnTo>
                  <a:lnTo>
                    <a:pt x="57912" y="0"/>
                  </a:lnTo>
                  <a:close/>
                </a:path>
                <a:path w="60959" h="58420">
                  <a:moveTo>
                    <a:pt x="9144" y="51816"/>
                  </a:moveTo>
                  <a:lnTo>
                    <a:pt x="6096" y="51816"/>
                  </a:lnTo>
                  <a:lnTo>
                    <a:pt x="9144" y="54864"/>
                  </a:lnTo>
                  <a:lnTo>
                    <a:pt x="9144" y="51816"/>
                  </a:lnTo>
                  <a:close/>
                </a:path>
                <a:path w="60959" h="58420">
                  <a:moveTo>
                    <a:pt x="51816" y="51816"/>
                  </a:moveTo>
                  <a:lnTo>
                    <a:pt x="9144" y="51816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51816"/>
                  </a:lnTo>
                  <a:close/>
                </a:path>
                <a:path w="60959" h="58420">
                  <a:moveTo>
                    <a:pt x="51816" y="3048"/>
                  </a:moveTo>
                  <a:lnTo>
                    <a:pt x="51816" y="54864"/>
                  </a:lnTo>
                  <a:lnTo>
                    <a:pt x="54864" y="51816"/>
                  </a:lnTo>
                  <a:lnTo>
                    <a:pt x="60960" y="51816"/>
                  </a:lnTo>
                  <a:lnTo>
                    <a:pt x="60960" y="9144"/>
                  </a:lnTo>
                  <a:lnTo>
                    <a:pt x="54864" y="9144"/>
                  </a:lnTo>
                  <a:lnTo>
                    <a:pt x="51816" y="3048"/>
                  </a:lnTo>
                  <a:close/>
                </a:path>
                <a:path w="60959" h="58420">
                  <a:moveTo>
                    <a:pt x="60960" y="51816"/>
                  </a:moveTo>
                  <a:lnTo>
                    <a:pt x="54864" y="51816"/>
                  </a:lnTo>
                  <a:lnTo>
                    <a:pt x="51816" y="54864"/>
                  </a:lnTo>
                  <a:lnTo>
                    <a:pt x="60960" y="54864"/>
                  </a:lnTo>
                  <a:lnTo>
                    <a:pt x="60960" y="51816"/>
                  </a:lnTo>
                  <a:close/>
                </a:path>
                <a:path w="60959" h="58420">
                  <a:moveTo>
                    <a:pt x="9144" y="3048"/>
                  </a:moveTo>
                  <a:lnTo>
                    <a:pt x="6096" y="9144"/>
                  </a:lnTo>
                  <a:lnTo>
                    <a:pt x="9144" y="9144"/>
                  </a:lnTo>
                  <a:lnTo>
                    <a:pt x="9144" y="3048"/>
                  </a:lnTo>
                  <a:close/>
                </a:path>
                <a:path w="60959" h="58420">
                  <a:moveTo>
                    <a:pt x="51816" y="3048"/>
                  </a:moveTo>
                  <a:lnTo>
                    <a:pt x="9144" y="3048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3048"/>
                  </a:lnTo>
                  <a:close/>
                </a:path>
                <a:path w="60959" h="58420">
                  <a:moveTo>
                    <a:pt x="60960" y="3048"/>
                  </a:moveTo>
                  <a:lnTo>
                    <a:pt x="51816" y="3048"/>
                  </a:lnTo>
                  <a:lnTo>
                    <a:pt x="54864" y="9144"/>
                  </a:lnTo>
                  <a:lnTo>
                    <a:pt x="60960" y="9144"/>
                  </a:lnTo>
                  <a:lnTo>
                    <a:pt x="60960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033272" y="3950208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33272" y="3703320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4"/>
                </a:lnTo>
                <a:lnTo>
                  <a:pt x="8653272" y="9144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33272" y="3453384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33272" y="3203448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4"/>
                </a:lnTo>
                <a:lnTo>
                  <a:pt x="8653272" y="9144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33272" y="2953512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33272" y="2703576"/>
            <a:ext cx="8653780" cy="9525"/>
          </a:xfrm>
          <a:custGeom>
            <a:avLst/>
            <a:gdLst/>
            <a:ahLst/>
            <a:cxnLst/>
            <a:rect l="l" t="t" r="r" b="b"/>
            <a:pathLst>
              <a:path w="8653780" h="9525">
                <a:moveTo>
                  <a:pt x="8653272" y="0"/>
                </a:moveTo>
                <a:lnTo>
                  <a:pt x="0" y="0"/>
                </a:lnTo>
                <a:lnTo>
                  <a:pt x="0" y="9143"/>
                </a:lnTo>
                <a:lnTo>
                  <a:pt x="8653272" y="9143"/>
                </a:lnTo>
                <a:lnTo>
                  <a:pt x="865327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511300" y="4096003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404040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383535" y="4270248"/>
            <a:ext cx="58419" cy="58419"/>
            <a:chOff x="2383535" y="4270248"/>
            <a:chExt cx="58419" cy="58419"/>
          </a:xfrm>
        </p:grpSpPr>
        <p:sp>
          <p:nvSpPr>
            <p:cNvPr id="19" name="object 19" descr=""/>
            <p:cNvSpPr/>
            <p:nvPr/>
          </p:nvSpPr>
          <p:spPr>
            <a:xfrm>
              <a:off x="2386583" y="427329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51816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6" y="51816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83535" y="427024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4864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3048" y="48768"/>
                  </a:lnTo>
                  <a:lnTo>
                    <a:pt x="9144" y="48768"/>
                  </a:lnTo>
                  <a:lnTo>
                    <a:pt x="9144" y="9144"/>
                  </a:lnTo>
                  <a:lnTo>
                    <a:pt x="3048" y="9144"/>
                  </a:lnTo>
                  <a:lnTo>
                    <a:pt x="9144" y="3048"/>
                  </a:lnTo>
                  <a:lnTo>
                    <a:pt x="57912" y="3048"/>
                  </a:lnTo>
                  <a:lnTo>
                    <a:pt x="54864" y="0"/>
                  </a:lnTo>
                  <a:close/>
                </a:path>
                <a:path w="58419" h="58420">
                  <a:moveTo>
                    <a:pt x="9144" y="48768"/>
                  </a:moveTo>
                  <a:lnTo>
                    <a:pt x="3048" y="48768"/>
                  </a:lnTo>
                  <a:lnTo>
                    <a:pt x="9144" y="54864"/>
                  </a:lnTo>
                  <a:lnTo>
                    <a:pt x="9144" y="48768"/>
                  </a:lnTo>
                  <a:close/>
                </a:path>
                <a:path w="58419" h="58420">
                  <a:moveTo>
                    <a:pt x="48768" y="48768"/>
                  </a:moveTo>
                  <a:lnTo>
                    <a:pt x="9144" y="48768"/>
                  </a:lnTo>
                  <a:lnTo>
                    <a:pt x="9144" y="54864"/>
                  </a:lnTo>
                  <a:lnTo>
                    <a:pt x="48768" y="54864"/>
                  </a:lnTo>
                  <a:lnTo>
                    <a:pt x="48768" y="48768"/>
                  </a:lnTo>
                  <a:close/>
                </a:path>
                <a:path w="58419" h="58420">
                  <a:moveTo>
                    <a:pt x="48768" y="3048"/>
                  </a:moveTo>
                  <a:lnTo>
                    <a:pt x="48768" y="54864"/>
                  </a:lnTo>
                  <a:lnTo>
                    <a:pt x="54863" y="48768"/>
                  </a:lnTo>
                  <a:lnTo>
                    <a:pt x="57912" y="48768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48768" y="3048"/>
                  </a:lnTo>
                  <a:close/>
                </a:path>
                <a:path w="58419" h="58420">
                  <a:moveTo>
                    <a:pt x="57912" y="48768"/>
                  </a:moveTo>
                  <a:lnTo>
                    <a:pt x="54863" y="48768"/>
                  </a:lnTo>
                  <a:lnTo>
                    <a:pt x="48768" y="54864"/>
                  </a:lnTo>
                  <a:lnTo>
                    <a:pt x="57912" y="54864"/>
                  </a:lnTo>
                  <a:lnTo>
                    <a:pt x="57912" y="48768"/>
                  </a:lnTo>
                  <a:close/>
                </a:path>
                <a:path w="58419" h="58420">
                  <a:moveTo>
                    <a:pt x="9144" y="3048"/>
                  </a:moveTo>
                  <a:lnTo>
                    <a:pt x="3048" y="9144"/>
                  </a:lnTo>
                  <a:lnTo>
                    <a:pt x="9144" y="9144"/>
                  </a:lnTo>
                  <a:lnTo>
                    <a:pt x="9144" y="3048"/>
                  </a:lnTo>
                  <a:close/>
                </a:path>
                <a:path w="58419" h="58420">
                  <a:moveTo>
                    <a:pt x="48768" y="3048"/>
                  </a:moveTo>
                  <a:lnTo>
                    <a:pt x="9144" y="3048"/>
                  </a:lnTo>
                  <a:lnTo>
                    <a:pt x="9144" y="9144"/>
                  </a:lnTo>
                  <a:lnTo>
                    <a:pt x="48768" y="9144"/>
                  </a:lnTo>
                  <a:lnTo>
                    <a:pt x="48768" y="3048"/>
                  </a:lnTo>
                  <a:close/>
                </a:path>
                <a:path w="58419" h="58420">
                  <a:moveTo>
                    <a:pt x="57912" y="3048"/>
                  </a:moveTo>
                  <a:lnTo>
                    <a:pt x="48768" y="3048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474467" y="4224020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404040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383279" y="4739640"/>
            <a:ext cx="58419" cy="58419"/>
            <a:chOff x="3383279" y="4739640"/>
            <a:chExt cx="58419" cy="58419"/>
          </a:xfrm>
        </p:grpSpPr>
        <p:sp>
          <p:nvSpPr>
            <p:cNvPr id="23" name="object 23" descr=""/>
            <p:cNvSpPr/>
            <p:nvPr/>
          </p:nvSpPr>
          <p:spPr>
            <a:xfrm>
              <a:off x="3386327" y="474268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15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5" y="51816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383279" y="473964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3048" y="48768"/>
                  </a:lnTo>
                  <a:lnTo>
                    <a:pt x="9144" y="48768"/>
                  </a:lnTo>
                  <a:lnTo>
                    <a:pt x="9144" y="9144"/>
                  </a:lnTo>
                  <a:lnTo>
                    <a:pt x="3048" y="9144"/>
                  </a:lnTo>
                  <a:lnTo>
                    <a:pt x="9144" y="3048"/>
                  </a:lnTo>
                  <a:lnTo>
                    <a:pt x="57912" y="3048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48768"/>
                  </a:moveTo>
                  <a:lnTo>
                    <a:pt x="3048" y="48768"/>
                  </a:lnTo>
                  <a:lnTo>
                    <a:pt x="9144" y="54864"/>
                  </a:lnTo>
                  <a:lnTo>
                    <a:pt x="9144" y="48768"/>
                  </a:lnTo>
                  <a:close/>
                </a:path>
                <a:path w="58420" h="58420">
                  <a:moveTo>
                    <a:pt x="51816" y="48768"/>
                  </a:moveTo>
                  <a:lnTo>
                    <a:pt x="9144" y="48768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48768"/>
                  </a:lnTo>
                  <a:close/>
                </a:path>
                <a:path w="58420" h="58420">
                  <a:moveTo>
                    <a:pt x="51816" y="3048"/>
                  </a:moveTo>
                  <a:lnTo>
                    <a:pt x="51816" y="54864"/>
                  </a:lnTo>
                  <a:lnTo>
                    <a:pt x="54864" y="48768"/>
                  </a:lnTo>
                  <a:lnTo>
                    <a:pt x="57912" y="48768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51816" y="3048"/>
                  </a:lnTo>
                  <a:close/>
                </a:path>
                <a:path w="58420" h="58420">
                  <a:moveTo>
                    <a:pt x="57912" y="48768"/>
                  </a:moveTo>
                  <a:lnTo>
                    <a:pt x="54864" y="48768"/>
                  </a:lnTo>
                  <a:lnTo>
                    <a:pt x="51816" y="54864"/>
                  </a:lnTo>
                  <a:lnTo>
                    <a:pt x="57912" y="54864"/>
                  </a:lnTo>
                  <a:lnTo>
                    <a:pt x="57912" y="48768"/>
                  </a:lnTo>
                  <a:close/>
                </a:path>
                <a:path w="58420" h="58420">
                  <a:moveTo>
                    <a:pt x="9144" y="3048"/>
                  </a:moveTo>
                  <a:lnTo>
                    <a:pt x="3048" y="9144"/>
                  </a:lnTo>
                  <a:lnTo>
                    <a:pt x="9144" y="9144"/>
                  </a:lnTo>
                  <a:lnTo>
                    <a:pt x="9144" y="3048"/>
                  </a:lnTo>
                  <a:close/>
                </a:path>
                <a:path w="58420" h="58420">
                  <a:moveTo>
                    <a:pt x="51816" y="3048"/>
                  </a:moveTo>
                  <a:lnTo>
                    <a:pt x="9144" y="3048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3048"/>
                  </a:lnTo>
                  <a:close/>
                </a:path>
                <a:path w="58420" h="58420">
                  <a:moveTo>
                    <a:pt x="57912" y="3048"/>
                  </a:moveTo>
                  <a:lnTo>
                    <a:pt x="51816" y="3048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474211" y="469341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273296" y="4544568"/>
            <a:ext cx="58419" cy="58419"/>
            <a:chOff x="4273296" y="4544568"/>
            <a:chExt cx="58419" cy="58419"/>
          </a:xfrm>
        </p:grpSpPr>
        <p:sp>
          <p:nvSpPr>
            <p:cNvPr id="27" name="object 27" descr=""/>
            <p:cNvSpPr/>
            <p:nvPr/>
          </p:nvSpPr>
          <p:spPr>
            <a:xfrm>
              <a:off x="4276344" y="4550664"/>
              <a:ext cx="52069" cy="48895"/>
            </a:xfrm>
            <a:custGeom>
              <a:avLst/>
              <a:gdLst/>
              <a:ahLst/>
              <a:cxnLst/>
              <a:rect l="l" t="t" r="r" b="b"/>
              <a:pathLst>
                <a:path w="52070" h="48895">
                  <a:moveTo>
                    <a:pt x="51815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51815" y="48768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73296" y="454456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4864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54863"/>
                  </a:lnTo>
                  <a:lnTo>
                    <a:pt x="6096" y="54863"/>
                  </a:lnTo>
                  <a:lnTo>
                    <a:pt x="3048" y="51815"/>
                  </a:lnTo>
                  <a:lnTo>
                    <a:pt x="6096" y="51815"/>
                  </a:lnTo>
                  <a:lnTo>
                    <a:pt x="6096" y="9143"/>
                  </a:lnTo>
                  <a:lnTo>
                    <a:pt x="3047" y="9143"/>
                  </a:lnTo>
                  <a:lnTo>
                    <a:pt x="6096" y="6095"/>
                  </a:lnTo>
                  <a:lnTo>
                    <a:pt x="57912" y="6095"/>
                  </a:lnTo>
                  <a:lnTo>
                    <a:pt x="57912" y="3047"/>
                  </a:lnTo>
                  <a:lnTo>
                    <a:pt x="54864" y="0"/>
                  </a:lnTo>
                  <a:close/>
                </a:path>
                <a:path w="58420" h="58420">
                  <a:moveTo>
                    <a:pt x="6096" y="51815"/>
                  </a:moveTo>
                  <a:lnTo>
                    <a:pt x="3048" y="51815"/>
                  </a:lnTo>
                  <a:lnTo>
                    <a:pt x="6096" y="54863"/>
                  </a:lnTo>
                  <a:lnTo>
                    <a:pt x="6096" y="51815"/>
                  </a:lnTo>
                  <a:close/>
                </a:path>
                <a:path w="58420" h="58420">
                  <a:moveTo>
                    <a:pt x="48768" y="51815"/>
                  </a:moveTo>
                  <a:lnTo>
                    <a:pt x="6096" y="51815"/>
                  </a:lnTo>
                  <a:lnTo>
                    <a:pt x="6096" y="54863"/>
                  </a:lnTo>
                  <a:lnTo>
                    <a:pt x="48768" y="54863"/>
                  </a:lnTo>
                  <a:lnTo>
                    <a:pt x="48768" y="51815"/>
                  </a:lnTo>
                  <a:close/>
                </a:path>
                <a:path w="58420" h="58420">
                  <a:moveTo>
                    <a:pt x="48768" y="6095"/>
                  </a:moveTo>
                  <a:lnTo>
                    <a:pt x="48768" y="54863"/>
                  </a:lnTo>
                  <a:lnTo>
                    <a:pt x="54864" y="51815"/>
                  </a:lnTo>
                  <a:lnTo>
                    <a:pt x="57912" y="51815"/>
                  </a:lnTo>
                  <a:lnTo>
                    <a:pt x="57912" y="9143"/>
                  </a:lnTo>
                  <a:lnTo>
                    <a:pt x="54864" y="9143"/>
                  </a:lnTo>
                  <a:lnTo>
                    <a:pt x="48768" y="6095"/>
                  </a:lnTo>
                  <a:close/>
                </a:path>
                <a:path w="58420" h="58420">
                  <a:moveTo>
                    <a:pt x="57912" y="51815"/>
                  </a:moveTo>
                  <a:lnTo>
                    <a:pt x="54864" y="51815"/>
                  </a:lnTo>
                  <a:lnTo>
                    <a:pt x="48768" y="54863"/>
                  </a:lnTo>
                  <a:lnTo>
                    <a:pt x="57912" y="54863"/>
                  </a:lnTo>
                  <a:lnTo>
                    <a:pt x="57912" y="51815"/>
                  </a:lnTo>
                  <a:close/>
                </a:path>
                <a:path w="58420" h="58420">
                  <a:moveTo>
                    <a:pt x="6096" y="6095"/>
                  </a:moveTo>
                  <a:lnTo>
                    <a:pt x="3047" y="9143"/>
                  </a:lnTo>
                  <a:lnTo>
                    <a:pt x="6096" y="9143"/>
                  </a:lnTo>
                  <a:lnTo>
                    <a:pt x="6096" y="6095"/>
                  </a:lnTo>
                  <a:close/>
                </a:path>
                <a:path w="58420" h="58420">
                  <a:moveTo>
                    <a:pt x="48768" y="6095"/>
                  </a:moveTo>
                  <a:lnTo>
                    <a:pt x="6096" y="6095"/>
                  </a:lnTo>
                  <a:lnTo>
                    <a:pt x="6096" y="9143"/>
                  </a:lnTo>
                  <a:lnTo>
                    <a:pt x="48768" y="9143"/>
                  </a:lnTo>
                  <a:lnTo>
                    <a:pt x="48768" y="6095"/>
                  </a:lnTo>
                  <a:close/>
                </a:path>
                <a:path w="58420" h="58420">
                  <a:moveTo>
                    <a:pt x="57912" y="6095"/>
                  </a:moveTo>
                  <a:lnTo>
                    <a:pt x="48768" y="6095"/>
                  </a:lnTo>
                  <a:lnTo>
                    <a:pt x="54864" y="9143"/>
                  </a:lnTo>
                  <a:lnTo>
                    <a:pt x="57912" y="9143"/>
                  </a:lnTo>
                  <a:lnTo>
                    <a:pt x="57912" y="60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4364228" y="4498340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404040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285232" y="4681728"/>
            <a:ext cx="58419" cy="58419"/>
            <a:chOff x="5285232" y="4681728"/>
            <a:chExt cx="58419" cy="58419"/>
          </a:xfrm>
        </p:grpSpPr>
        <p:sp>
          <p:nvSpPr>
            <p:cNvPr id="31" name="object 31" descr=""/>
            <p:cNvSpPr/>
            <p:nvPr/>
          </p:nvSpPr>
          <p:spPr>
            <a:xfrm>
              <a:off x="5288280" y="4684776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5" h="52070">
                  <a:moveTo>
                    <a:pt x="48767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8767" y="51816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285232" y="4681728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4864" y="57912"/>
                  </a:lnTo>
                  <a:lnTo>
                    <a:pt x="57912" y="54864"/>
                  </a:lnTo>
                  <a:lnTo>
                    <a:pt x="6096" y="54864"/>
                  </a:lnTo>
                  <a:lnTo>
                    <a:pt x="3048" y="48768"/>
                  </a:lnTo>
                  <a:lnTo>
                    <a:pt x="6096" y="48768"/>
                  </a:lnTo>
                  <a:lnTo>
                    <a:pt x="6096" y="9144"/>
                  </a:lnTo>
                  <a:lnTo>
                    <a:pt x="3048" y="9144"/>
                  </a:lnTo>
                  <a:lnTo>
                    <a:pt x="6096" y="3048"/>
                  </a:lnTo>
                  <a:lnTo>
                    <a:pt x="57912" y="3048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6096" y="48768"/>
                  </a:moveTo>
                  <a:lnTo>
                    <a:pt x="3048" y="48768"/>
                  </a:lnTo>
                  <a:lnTo>
                    <a:pt x="6096" y="54864"/>
                  </a:lnTo>
                  <a:lnTo>
                    <a:pt x="6096" y="48768"/>
                  </a:lnTo>
                  <a:close/>
                </a:path>
                <a:path w="58420" h="58420">
                  <a:moveTo>
                    <a:pt x="48768" y="48768"/>
                  </a:moveTo>
                  <a:lnTo>
                    <a:pt x="6096" y="48768"/>
                  </a:lnTo>
                  <a:lnTo>
                    <a:pt x="6096" y="54864"/>
                  </a:lnTo>
                  <a:lnTo>
                    <a:pt x="48768" y="54864"/>
                  </a:lnTo>
                  <a:lnTo>
                    <a:pt x="48768" y="48768"/>
                  </a:lnTo>
                  <a:close/>
                </a:path>
                <a:path w="58420" h="58420">
                  <a:moveTo>
                    <a:pt x="48768" y="3048"/>
                  </a:moveTo>
                  <a:lnTo>
                    <a:pt x="48768" y="54864"/>
                  </a:lnTo>
                  <a:lnTo>
                    <a:pt x="51816" y="48768"/>
                  </a:lnTo>
                  <a:lnTo>
                    <a:pt x="57912" y="48768"/>
                  </a:lnTo>
                  <a:lnTo>
                    <a:pt x="57912" y="9144"/>
                  </a:lnTo>
                  <a:lnTo>
                    <a:pt x="51816" y="9144"/>
                  </a:lnTo>
                  <a:lnTo>
                    <a:pt x="48768" y="3048"/>
                  </a:lnTo>
                  <a:close/>
                </a:path>
                <a:path w="58420" h="58420">
                  <a:moveTo>
                    <a:pt x="57912" y="48768"/>
                  </a:moveTo>
                  <a:lnTo>
                    <a:pt x="51816" y="48768"/>
                  </a:lnTo>
                  <a:lnTo>
                    <a:pt x="48768" y="54864"/>
                  </a:lnTo>
                  <a:lnTo>
                    <a:pt x="57912" y="54864"/>
                  </a:lnTo>
                  <a:lnTo>
                    <a:pt x="57912" y="48768"/>
                  </a:lnTo>
                  <a:close/>
                </a:path>
                <a:path w="58420" h="58420">
                  <a:moveTo>
                    <a:pt x="6096" y="3048"/>
                  </a:moveTo>
                  <a:lnTo>
                    <a:pt x="3048" y="9144"/>
                  </a:lnTo>
                  <a:lnTo>
                    <a:pt x="6096" y="9144"/>
                  </a:lnTo>
                  <a:lnTo>
                    <a:pt x="6096" y="3048"/>
                  </a:lnTo>
                  <a:close/>
                </a:path>
                <a:path w="58420" h="58420">
                  <a:moveTo>
                    <a:pt x="48768" y="3048"/>
                  </a:moveTo>
                  <a:lnTo>
                    <a:pt x="6096" y="3048"/>
                  </a:lnTo>
                  <a:lnTo>
                    <a:pt x="6096" y="9144"/>
                  </a:lnTo>
                  <a:lnTo>
                    <a:pt x="48768" y="9144"/>
                  </a:lnTo>
                  <a:lnTo>
                    <a:pt x="48768" y="3048"/>
                  </a:lnTo>
                  <a:close/>
                </a:path>
                <a:path w="58420" h="58420">
                  <a:moveTo>
                    <a:pt x="57912" y="3048"/>
                  </a:moveTo>
                  <a:lnTo>
                    <a:pt x="48768" y="3048"/>
                  </a:lnTo>
                  <a:lnTo>
                    <a:pt x="51816" y="9144"/>
                  </a:lnTo>
                  <a:lnTo>
                    <a:pt x="57912" y="9144"/>
                  </a:lnTo>
                  <a:lnTo>
                    <a:pt x="57912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373115" y="4635500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6300215" y="4815840"/>
            <a:ext cx="60960" cy="58419"/>
            <a:chOff x="6300215" y="4815840"/>
            <a:chExt cx="60960" cy="58419"/>
          </a:xfrm>
        </p:grpSpPr>
        <p:sp>
          <p:nvSpPr>
            <p:cNvPr id="35" name="object 35" descr=""/>
            <p:cNvSpPr/>
            <p:nvPr/>
          </p:nvSpPr>
          <p:spPr>
            <a:xfrm>
              <a:off x="6306311" y="481888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7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48767" y="4876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300215" y="4815840"/>
              <a:ext cx="60960" cy="58419"/>
            </a:xfrm>
            <a:custGeom>
              <a:avLst/>
              <a:gdLst/>
              <a:ahLst/>
              <a:cxnLst/>
              <a:rect l="l" t="t" r="r" b="b"/>
              <a:pathLst>
                <a:path w="60960" h="58420">
                  <a:moveTo>
                    <a:pt x="60960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3048" y="57912"/>
                  </a:lnTo>
                  <a:lnTo>
                    <a:pt x="57912" y="57912"/>
                  </a:lnTo>
                  <a:lnTo>
                    <a:pt x="60960" y="54864"/>
                  </a:lnTo>
                  <a:lnTo>
                    <a:pt x="60960" y="51816"/>
                  </a:lnTo>
                  <a:lnTo>
                    <a:pt x="9144" y="51816"/>
                  </a:lnTo>
                  <a:lnTo>
                    <a:pt x="6096" y="48768"/>
                  </a:lnTo>
                  <a:lnTo>
                    <a:pt x="9144" y="48768"/>
                  </a:lnTo>
                  <a:lnTo>
                    <a:pt x="9144" y="6096"/>
                  </a:lnTo>
                  <a:lnTo>
                    <a:pt x="6095" y="6096"/>
                  </a:lnTo>
                  <a:lnTo>
                    <a:pt x="9144" y="3048"/>
                  </a:lnTo>
                  <a:lnTo>
                    <a:pt x="60960" y="3048"/>
                  </a:lnTo>
                  <a:lnTo>
                    <a:pt x="60960" y="0"/>
                  </a:lnTo>
                  <a:close/>
                </a:path>
                <a:path w="60960" h="58420">
                  <a:moveTo>
                    <a:pt x="9144" y="48768"/>
                  </a:moveTo>
                  <a:lnTo>
                    <a:pt x="6096" y="48768"/>
                  </a:lnTo>
                  <a:lnTo>
                    <a:pt x="9144" y="51816"/>
                  </a:lnTo>
                  <a:lnTo>
                    <a:pt x="9144" y="48768"/>
                  </a:lnTo>
                  <a:close/>
                </a:path>
                <a:path w="60960" h="58420">
                  <a:moveTo>
                    <a:pt x="51816" y="48768"/>
                  </a:moveTo>
                  <a:lnTo>
                    <a:pt x="9144" y="48768"/>
                  </a:lnTo>
                  <a:lnTo>
                    <a:pt x="9144" y="51816"/>
                  </a:lnTo>
                  <a:lnTo>
                    <a:pt x="51816" y="51816"/>
                  </a:lnTo>
                  <a:lnTo>
                    <a:pt x="51816" y="48768"/>
                  </a:lnTo>
                  <a:close/>
                </a:path>
                <a:path w="60960" h="58420">
                  <a:moveTo>
                    <a:pt x="51816" y="3048"/>
                  </a:moveTo>
                  <a:lnTo>
                    <a:pt x="51816" y="51816"/>
                  </a:lnTo>
                  <a:lnTo>
                    <a:pt x="54864" y="48768"/>
                  </a:lnTo>
                  <a:lnTo>
                    <a:pt x="60960" y="48768"/>
                  </a:lnTo>
                  <a:lnTo>
                    <a:pt x="60960" y="6096"/>
                  </a:lnTo>
                  <a:lnTo>
                    <a:pt x="54864" y="6096"/>
                  </a:lnTo>
                  <a:lnTo>
                    <a:pt x="51816" y="3048"/>
                  </a:lnTo>
                  <a:close/>
                </a:path>
                <a:path w="60960" h="58420">
                  <a:moveTo>
                    <a:pt x="60960" y="48768"/>
                  </a:moveTo>
                  <a:lnTo>
                    <a:pt x="54864" y="48768"/>
                  </a:lnTo>
                  <a:lnTo>
                    <a:pt x="51816" y="51816"/>
                  </a:lnTo>
                  <a:lnTo>
                    <a:pt x="60960" y="51816"/>
                  </a:lnTo>
                  <a:lnTo>
                    <a:pt x="60960" y="48768"/>
                  </a:lnTo>
                  <a:close/>
                </a:path>
                <a:path w="60960" h="58420">
                  <a:moveTo>
                    <a:pt x="9144" y="3048"/>
                  </a:moveTo>
                  <a:lnTo>
                    <a:pt x="6095" y="6096"/>
                  </a:lnTo>
                  <a:lnTo>
                    <a:pt x="9144" y="6096"/>
                  </a:lnTo>
                  <a:lnTo>
                    <a:pt x="9144" y="3048"/>
                  </a:lnTo>
                  <a:close/>
                </a:path>
                <a:path w="60960" h="58420">
                  <a:moveTo>
                    <a:pt x="51816" y="3048"/>
                  </a:moveTo>
                  <a:lnTo>
                    <a:pt x="9144" y="3048"/>
                  </a:lnTo>
                  <a:lnTo>
                    <a:pt x="9144" y="6096"/>
                  </a:lnTo>
                  <a:lnTo>
                    <a:pt x="51816" y="6096"/>
                  </a:lnTo>
                  <a:lnTo>
                    <a:pt x="51816" y="3048"/>
                  </a:lnTo>
                  <a:close/>
                </a:path>
                <a:path w="60960" h="58420">
                  <a:moveTo>
                    <a:pt x="60960" y="3048"/>
                  </a:moveTo>
                  <a:lnTo>
                    <a:pt x="51816" y="3048"/>
                  </a:lnTo>
                  <a:lnTo>
                    <a:pt x="54864" y="6096"/>
                  </a:lnTo>
                  <a:lnTo>
                    <a:pt x="60960" y="6096"/>
                  </a:lnTo>
                  <a:lnTo>
                    <a:pt x="60960" y="30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6382003" y="4739132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7184135" y="4672584"/>
            <a:ext cx="58419" cy="58419"/>
            <a:chOff x="7184135" y="4672584"/>
            <a:chExt cx="58419" cy="58419"/>
          </a:xfrm>
        </p:grpSpPr>
        <p:sp>
          <p:nvSpPr>
            <p:cNvPr id="39" name="object 39" descr=""/>
            <p:cNvSpPr/>
            <p:nvPr/>
          </p:nvSpPr>
          <p:spPr>
            <a:xfrm>
              <a:off x="7187183" y="4678680"/>
              <a:ext cx="52069" cy="48895"/>
            </a:xfrm>
            <a:custGeom>
              <a:avLst/>
              <a:gdLst/>
              <a:ahLst/>
              <a:cxnLst/>
              <a:rect l="l" t="t" r="r" b="b"/>
              <a:pathLst>
                <a:path w="52070" h="48895">
                  <a:moveTo>
                    <a:pt x="51816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51816" y="487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184135" y="467258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3048" y="51816"/>
                  </a:lnTo>
                  <a:lnTo>
                    <a:pt x="9144" y="51816"/>
                  </a:lnTo>
                  <a:lnTo>
                    <a:pt x="9144" y="9144"/>
                  </a:lnTo>
                  <a:lnTo>
                    <a:pt x="3047" y="9144"/>
                  </a:lnTo>
                  <a:lnTo>
                    <a:pt x="9144" y="6096"/>
                  </a:lnTo>
                  <a:lnTo>
                    <a:pt x="57912" y="6096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51816"/>
                  </a:moveTo>
                  <a:lnTo>
                    <a:pt x="3048" y="51816"/>
                  </a:lnTo>
                  <a:lnTo>
                    <a:pt x="9144" y="54864"/>
                  </a:lnTo>
                  <a:lnTo>
                    <a:pt x="9144" y="51816"/>
                  </a:lnTo>
                  <a:close/>
                </a:path>
                <a:path w="58420" h="58420">
                  <a:moveTo>
                    <a:pt x="51816" y="51816"/>
                  </a:moveTo>
                  <a:lnTo>
                    <a:pt x="9144" y="51816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5181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51816" y="54864"/>
                  </a:lnTo>
                  <a:lnTo>
                    <a:pt x="54864" y="51816"/>
                  </a:lnTo>
                  <a:lnTo>
                    <a:pt x="57912" y="51816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51816"/>
                  </a:moveTo>
                  <a:lnTo>
                    <a:pt x="54864" y="51816"/>
                  </a:lnTo>
                  <a:lnTo>
                    <a:pt x="51816" y="54864"/>
                  </a:lnTo>
                  <a:lnTo>
                    <a:pt x="57912" y="54864"/>
                  </a:lnTo>
                  <a:lnTo>
                    <a:pt x="57912" y="51816"/>
                  </a:lnTo>
                  <a:close/>
                </a:path>
                <a:path w="58420" h="58420">
                  <a:moveTo>
                    <a:pt x="9144" y="6096"/>
                  </a:moveTo>
                  <a:lnTo>
                    <a:pt x="3047" y="9144"/>
                  </a:lnTo>
                  <a:lnTo>
                    <a:pt x="9144" y="9144"/>
                  </a:lnTo>
                  <a:lnTo>
                    <a:pt x="9144" y="609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9144" y="6096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6096"/>
                  </a:moveTo>
                  <a:lnTo>
                    <a:pt x="51816" y="6096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7275068" y="4626355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8122919" y="4672584"/>
            <a:ext cx="58419" cy="58419"/>
            <a:chOff x="8122919" y="4672584"/>
            <a:chExt cx="58419" cy="58419"/>
          </a:xfrm>
        </p:grpSpPr>
        <p:sp>
          <p:nvSpPr>
            <p:cNvPr id="43" name="object 43" descr=""/>
            <p:cNvSpPr/>
            <p:nvPr/>
          </p:nvSpPr>
          <p:spPr>
            <a:xfrm>
              <a:off x="8129015" y="467868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48768" y="4876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122919" y="4672584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54864"/>
                  </a:lnTo>
                  <a:lnTo>
                    <a:pt x="9144" y="54864"/>
                  </a:lnTo>
                  <a:lnTo>
                    <a:pt x="6096" y="51816"/>
                  </a:lnTo>
                  <a:lnTo>
                    <a:pt x="9144" y="51816"/>
                  </a:lnTo>
                  <a:lnTo>
                    <a:pt x="9144" y="9144"/>
                  </a:lnTo>
                  <a:lnTo>
                    <a:pt x="6095" y="9144"/>
                  </a:lnTo>
                  <a:lnTo>
                    <a:pt x="9144" y="6096"/>
                  </a:lnTo>
                  <a:lnTo>
                    <a:pt x="57912" y="6096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51816"/>
                  </a:moveTo>
                  <a:lnTo>
                    <a:pt x="6096" y="51816"/>
                  </a:lnTo>
                  <a:lnTo>
                    <a:pt x="9144" y="54864"/>
                  </a:lnTo>
                  <a:lnTo>
                    <a:pt x="9144" y="51816"/>
                  </a:lnTo>
                  <a:close/>
                </a:path>
                <a:path w="58420" h="58420">
                  <a:moveTo>
                    <a:pt x="51816" y="51816"/>
                  </a:moveTo>
                  <a:lnTo>
                    <a:pt x="9144" y="51816"/>
                  </a:lnTo>
                  <a:lnTo>
                    <a:pt x="9144" y="54864"/>
                  </a:lnTo>
                  <a:lnTo>
                    <a:pt x="51816" y="54864"/>
                  </a:lnTo>
                  <a:lnTo>
                    <a:pt x="51816" y="5181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51816" y="54864"/>
                  </a:lnTo>
                  <a:lnTo>
                    <a:pt x="54864" y="51816"/>
                  </a:lnTo>
                  <a:lnTo>
                    <a:pt x="57912" y="51816"/>
                  </a:lnTo>
                  <a:lnTo>
                    <a:pt x="57912" y="9144"/>
                  </a:lnTo>
                  <a:lnTo>
                    <a:pt x="54864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51816"/>
                  </a:moveTo>
                  <a:lnTo>
                    <a:pt x="54864" y="51816"/>
                  </a:lnTo>
                  <a:lnTo>
                    <a:pt x="51816" y="54864"/>
                  </a:lnTo>
                  <a:lnTo>
                    <a:pt x="57912" y="54864"/>
                  </a:lnTo>
                  <a:lnTo>
                    <a:pt x="57912" y="51816"/>
                  </a:lnTo>
                  <a:close/>
                </a:path>
                <a:path w="58420" h="58420">
                  <a:moveTo>
                    <a:pt x="9144" y="6096"/>
                  </a:moveTo>
                  <a:lnTo>
                    <a:pt x="6095" y="9144"/>
                  </a:lnTo>
                  <a:lnTo>
                    <a:pt x="9144" y="9144"/>
                  </a:lnTo>
                  <a:lnTo>
                    <a:pt x="9144" y="6096"/>
                  </a:lnTo>
                  <a:close/>
                </a:path>
                <a:path w="58420" h="58420">
                  <a:moveTo>
                    <a:pt x="51816" y="6096"/>
                  </a:moveTo>
                  <a:lnTo>
                    <a:pt x="9144" y="6096"/>
                  </a:lnTo>
                  <a:lnTo>
                    <a:pt x="9144" y="9144"/>
                  </a:lnTo>
                  <a:lnTo>
                    <a:pt x="51816" y="9144"/>
                  </a:lnTo>
                  <a:lnTo>
                    <a:pt x="51816" y="6096"/>
                  </a:lnTo>
                  <a:close/>
                </a:path>
                <a:path w="58420" h="58420">
                  <a:moveTo>
                    <a:pt x="57912" y="6096"/>
                  </a:moveTo>
                  <a:lnTo>
                    <a:pt x="51816" y="6096"/>
                  </a:lnTo>
                  <a:lnTo>
                    <a:pt x="54864" y="9144"/>
                  </a:lnTo>
                  <a:lnTo>
                    <a:pt x="57912" y="9144"/>
                  </a:lnTo>
                  <a:lnTo>
                    <a:pt x="57912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213852" y="4626355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9073895" y="4806696"/>
            <a:ext cx="58419" cy="58419"/>
            <a:chOff x="9073895" y="4806696"/>
            <a:chExt cx="58419" cy="58419"/>
          </a:xfrm>
        </p:grpSpPr>
        <p:sp>
          <p:nvSpPr>
            <p:cNvPr id="47" name="object 47" descr=""/>
            <p:cNvSpPr/>
            <p:nvPr/>
          </p:nvSpPr>
          <p:spPr>
            <a:xfrm>
              <a:off x="9076943" y="480974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16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51816" y="51816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73895" y="4806696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54863"/>
                  </a:lnTo>
                  <a:lnTo>
                    <a:pt x="9144" y="54863"/>
                  </a:lnTo>
                  <a:lnTo>
                    <a:pt x="3048" y="48767"/>
                  </a:lnTo>
                  <a:lnTo>
                    <a:pt x="9144" y="48767"/>
                  </a:lnTo>
                  <a:lnTo>
                    <a:pt x="9144" y="9143"/>
                  </a:lnTo>
                  <a:lnTo>
                    <a:pt x="3048" y="9143"/>
                  </a:lnTo>
                  <a:lnTo>
                    <a:pt x="9144" y="3047"/>
                  </a:lnTo>
                  <a:lnTo>
                    <a:pt x="57912" y="3047"/>
                  </a:lnTo>
                  <a:lnTo>
                    <a:pt x="57912" y="0"/>
                  </a:lnTo>
                  <a:close/>
                </a:path>
                <a:path w="58420" h="58420">
                  <a:moveTo>
                    <a:pt x="9144" y="48767"/>
                  </a:moveTo>
                  <a:lnTo>
                    <a:pt x="3048" y="48767"/>
                  </a:lnTo>
                  <a:lnTo>
                    <a:pt x="9144" y="54863"/>
                  </a:lnTo>
                  <a:lnTo>
                    <a:pt x="9144" y="48767"/>
                  </a:lnTo>
                  <a:close/>
                </a:path>
                <a:path w="58420" h="58420">
                  <a:moveTo>
                    <a:pt x="48768" y="48767"/>
                  </a:moveTo>
                  <a:lnTo>
                    <a:pt x="9144" y="48767"/>
                  </a:lnTo>
                  <a:lnTo>
                    <a:pt x="9144" y="54863"/>
                  </a:lnTo>
                  <a:lnTo>
                    <a:pt x="48768" y="54863"/>
                  </a:lnTo>
                  <a:lnTo>
                    <a:pt x="48768" y="48767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48768" y="54863"/>
                  </a:lnTo>
                  <a:lnTo>
                    <a:pt x="54863" y="48767"/>
                  </a:lnTo>
                  <a:lnTo>
                    <a:pt x="57912" y="48767"/>
                  </a:lnTo>
                  <a:lnTo>
                    <a:pt x="57912" y="9143"/>
                  </a:lnTo>
                  <a:lnTo>
                    <a:pt x="54864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48767"/>
                  </a:moveTo>
                  <a:lnTo>
                    <a:pt x="54863" y="48767"/>
                  </a:lnTo>
                  <a:lnTo>
                    <a:pt x="48768" y="54863"/>
                  </a:lnTo>
                  <a:lnTo>
                    <a:pt x="57912" y="54863"/>
                  </a:lnTo>
                  <a:lnTo>
                    <a:pt x="57912" y="48767"/>
                  </a:lnTo>
                  <a:close/>
                </a:path>
                <a:path w="58420" h="58420">
                  <a:moveTo>
                    <a:pt x="9144" y="3047"/>
                  </a:moveTo>
                  <a:lnTo>
                    <a:pt x="3048" y="9143"/>
                  </a:lnTo>
                  <a:lnTo>
                    <a:pt x="9144" y="9143"/>
                  </a:lnTo>
                  <a:lnTo>
                    <a:pt x="9144" y="3047"/>
                  </a:lnTo>
                  <a:close/>
                </a:path>
                <a:path w="58420" h="58420">
                  <a:moveTo>
                    <a:pt x="48768" y="3047"/>
                  </a:moveTo>
                  <a:lnTo>
                    <a:pt x="9144" y="3047"/>
                  </a:lnTo>
                  <a:lnTo>
                    <a:pt x="9144" y="9143"/>
                  </a:lnTo>
                  <a:lnTo>
                    <a:pt x="48768" y="9143"/>
                  </a:lnTo>
                  <a:lnTo>
                    <a:pt x="48768" y="3047"/>
                  </a:lnTo>
                  <a:close/>
                </a:path>
                <a:path w="58420" h="58420">
                  <a:moveTo>
                    <a:pt x="57912" y="3047"/>
                  </a:moveTo>
                  <a:lnTo>
                    <a:pt x="48768" y="3047"/>
                  </a:lnTo>
                  <a:lnTo>
                    <a:pt x="54864" y="9143"/>
                  </a:lnTo>
                  <a:lnTo>
                    <a:pt x="57912" y="9143"/>
                  </a:lnTo>
                  <a:lnTo>
                    <a:pt x="57912" y="30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9164828" y="4760467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471675" y="4928108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434844" y="502869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394964" y="4976876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358132" y="5001260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318252" y="495249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278371" y="4976876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241540" y="5053076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201659" y="4952491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164828" y="5126228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404040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9" name="object 59" descr=""/>
          <p:cNvGraphicFramePr>
            <a:graphicFrameLocks noGrp="1"/>
          </p:cNvGraphicFramePr>
          <p:nvPr/>
        </p:nvGraphicFramePr>
        <p:xfrm>
          <a:off x="1030224" y="5199888"/>
          <a:ext cx="8737600" cy="36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850"/>
                <a:gridCol w="962025"/>
                <a:gridCol w="963294"/>
                <a:gridCol w="958850"/>
                <a:gridCol w="962025"/>
                <a:gridCol w="963295"/>
                <a:gridCol w="960120"/>
                <a:gridCol w="961390"/>
                <a:gridCol w="962659"/>
              </a:tblGrid>
              <a:tr h="205740"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FU1-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FU2-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FU3-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FU1-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FU2-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FU3-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FU1-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FU2-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FU3-</a:t>
                      </a:r>
                      <a:r>
                        <a:rPr dirty="0" sz="8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80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40"/>
                        </a:lnSpc>
                        <a:spcBef>
                          <a:spcPts val="180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40"/>
                        </a:lnSpc>
                        <a:spcBef>
                          <a:spcPts val="180"/>
                        </a:spcBef>
                      </a:pPr>
                      <a:r>
                        <a:rPr dirty="0" sz="8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60" name="object 60" descr=""/>
          <p:cNvSpPr txBox="1"/>
          <p:nvPr/>
        </p:nvSpPr>
        <p:spPr>
          <a:xfrm>
            <a:off x="877316" y="5123179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77316" y="4873244"/>
            <a:ext cx="8191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50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22452" y="4623308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822452" y="4373372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822452" y="4123435"/>
            <a:ext cx="135255" cy="1466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22452" y="2626868"/>
            <a:ext cx="135255" cy="13931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45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35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585858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62446" y="3525527"/>
            <a:ext cx="151765" cy="858519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850">
                <a:solidFill>
                  <a:srgbClr val="585858"/>
                </a:solidFill>
                <a:latin typeface="Arial"/>
                <a:cs typeface="Arial"/>
              </a:rPr>
              <a:t>Number</a:t>
            </a:r>
            <a:r>
              <a:rPr dirty="0" sz="85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85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585858"/>
                </a:solidFill>
                <a:latin typeface="Arial"/>
                <a:cs typeface="Arial"/>
              </a:rPr>
              <a:t>farms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742435" y="2364739"/>
            <a:ext cx="285750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PRRS</a:t>
            </a:r>
            <a:r>
              <a:rPr dirty="0" sz="12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Status</a:t>
            </a:r>
            <a:r>
              <a:rPr dirty="0" sz="12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changes</a:t>
            </a:r>
            <a:r>
              <a:rPr dirty="0" sz="12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per</a:t>
            </a:r>
            <a:r>
              <a:rPr dirty="0" sz="12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Follow-up</a:t>
            </a:r>
            <a:r>
              <a:rPr dirty="0" sz="12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test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736847" y="5651375"/>
            <a:ext cx="1421765" cy="11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75"/>
              </a:lnSpc>
            </a:pP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Summe</a:t>
            </a:r>
            <a:r>
              <a:rPr dirty="0" sz="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Statusverschlechterung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449823" y="5651375"/>
            <a:ext cx="1266190" cy="11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75"/>
              </a:lnSpc>
            </a:pP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Summe</a:t>
            </a:r>
            <a:r>
              <a:rPr dirty="0" sz="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585858"/>
                </a:solidFill>
                <a:latin typeface="Arial"/>
                <a:cs typeface="Arial"/>
              </a:rPr>
              <a:t>Statusverbesserung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3593591" y="5617464"/>
            <a:ext cx="1579245" cy="216535"/>
          </a:xfrm>
          <a:custGeom>
            <a:avLst/>
            <a:gdLst/>
            <a:ahLst/>
            <a:cxnLst/>
            <a:rect l="l" t="t" r="r" b="b"/>
            <a:pathLst>
              <a:path w="1579245" h="216535">
                <a:moveTo>
                  <a:pt x="1578864" y="0"/>
                </a:moveTo>
                <a:lnTo>
                  <a:pt x="0" y="0"/>
                </a:lnTo>
                <a:lnTo>
                  <a:pt x="0" y="216408"/>
                </a:lnTo>
                <a:lnTo>
                  <a:pt x="1578864" y="216408"/>
                </a:lnTo>
                <a:lnTo>
                  <a:pt x="15788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3922776" y="5654040"/>
            <a:ext cx="920750" cy="1371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-40">
                <a:latin typeface="Arial"/>
                <a:cs typeface="Arial"/>
              </a:rPr>
              <a:t>Status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Deterioration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 descr=""/>
          <p:cNvSpPr/>
          <p:nvPr/>
        </p:nvSpPr>
        <p:spPr>
          <a:xfrm>
            <a:off x="5346191" y="5620511"/>
            <a:ext cx="1579245" cy="216535"/>
          </a:xfrm>
          <a:custGeom>
            <a:avLst/>
            <a:gdLst/>
            <a:ahLst/>
            <a:cxnLst/>
            <a:rect l="l" t="t" r="r" b="b"/>
            <a:pathLst>
              <a:path w="1579245" h="216535">
                <a:moveTo>
                  <a:pt x="1578864" y="0"/>
                </a:moveTo>
                <a:lnTo>
                  <a:pt x="0" y="0"/>
                </a:lnTo>
                <a:lnTo>
                  <a:pt x="0" y="216408"/>
                </a:lnTo>
                <a:lnTo>
                  <a:pt x="1578864" y="216408"/>
                </a:lnTo>
                <a:lnTo>
                  <a:pt x="1578864" y="0"/>
                </a:lnTo>
                <a:close/>
              </a:path>
            </a:pathLst>
          </a:custGeom>
          <a:solidFill>
            <a:srgbClr val="7EC2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5672328" y="5657088"/>
            <a:ext cx="929640" cy="1371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10"/>
              </a:lnSpc>
            </a:pPr>
            <a:r>
              <a:rPr dirty="0" sz="850" spc="-40">
                <a:latin typeface="Arial"/>
                <a:cs typeface="Arial"/>
              </a:rPr>
              <a:t>Status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Improvement</a:t>
            </a:r>
            <a:endParaRPr sz="8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Fazit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PRRS has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/>
              <a:t>strong</a:t>
            </a:r>
            <a:r>
              <a:rPr dirty="0" spc="-30"/>
              <a:t> </a:t>
            </a:r>
            <a:r>
              <a:rPr dirty="0"/>
              <a:t>trigger</a:t>
            </a:r>
            <a:r>
              <a:rPr dirty="0" spc="-25"/>
              <a:t> </a:t>
            </a:r>
            <a:r>
              <a:rPr dirty="0"/>
              <a:t>function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60"/>
              <a:t> </a:t>
            </a:r>
            <a:r>
              <a:rPr dirty="0"/>
              <a:t>secondary</a:t>
            </a:r>
            <a:r>
              <a:rPr dirty="0" spc="-85"/>
              <a:t> </a:t>
            </a:r>
            <a:r>
              <a:rPr dirty="0"/>
              <a:t>bacterial</a:t>
            </a:r>
            <a:r>
              <a:rPr dirty="0" spc="-55"/>
              <a:t> </a:t>
            </a:r>
            <a:r>
              <a:rPr dirty="0" spc="-10"/>
              <a:t>infections</a:t>
            </a: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PRRS</a:t>
            </a:r>
            <a:r>
              <a:rPr dirty="0" spc="5"/>
              <a:t> </a:t>
            </a:r>
            <a:r>
              <a:rPr dirty="0"/>
              <a:t>stabilization</a:t>
            </a:r>
            <a:r>
              <a:rPr dirty="0" spc="-20"/>
              <a:t> </a:t>
            </a:r>
            <a:r>
              <a:rPr dirty="0"/>
              <a:t>=</a:t>
            </a:r>
            <a:r>
              <a:rPr dirty="0" spc="-15"/>
              <a:t> </a:t>
            </a:r>
            <a:r>
              <a:rPr dirty="0" spc="-10"/>
              <a:t>contribution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reduction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AB</a:t>
            </a:r>
            <a:r>
              <a:rPr dirty="0" spc="-15"/>
              <a:t> </a:t>
            </a:r>
            <a:r>
              <a:rPr dirty="0" spc="-10"/>
              <a:t>consumption</a:t>
            </a:r>
          </a:p>
          <a:p>
            <a:pPr marL="485140" marR="5080" indent="-472440">
              <a:lnSpc>
                <a:spcPct val="100600"/>
              </a:lnSpc>
              <a:spcBef>
                <a:spcPts val="405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5140" algn="l"/>
              </a:tabLst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separation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animal</a:t>
            </a:r>
            <a:r>
              <a:rPr dirty="0" spc="-40"/>
              <a:t> </a:t>
            </a:r>
            <a:r>
              <a:rPr dirty="0"/>
              <a:t>groups</a:t>
            </a:r>
            <a:r>
              <a:rPr dirty="0" spc="-60"/>
              <a:t> </a:t>
            </a:r>
            <a:r>
              <a:rPr dirty="0"/>
              <a:t>is</a:t>
            </a:r>
            <a:r>
              <a:rPr dirty="0" spc="-40"/>
              <a:t> </a:t>
            </a:r>
            <a:r>
              <a:rPr dirty="0"/>
              <a:t>essential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interrupt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circulation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virus</a:t>
            </a:r>
            <a:r>
              <a:rPr dirty="0" spc="-40"/>
              <a:t> </a:t>
            </a:r>
            <a:r>
              <a:rPr dirty="0" spc="-25"/>
              <a:t>in </a:t>
            </a:r>
            <a:r>
              <a:rPr dirty="0"/>
              <a:t>PRRS-positive</a:t>
            </a:r>
            <a:r>
              <a:rPr dirty="0" spc="-20"/>
              <a:t> </a:t>
            </a:r>
            <a:r>
              <a:rPr dirty="0" spc="-10"/>
              <a:t>farms</a:t>
            </a: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PRRSV</a:t>
            </a:r>
            <a:r>
              <a:rPr dirty="0" spc="-15"/>
              <a:t> </a:t>
            </a:r>
            <a:r>
              <a:rPr dirty="0"/>
              <a:t>does</a:t>
            </a:r>
            <a:r>
              <a:rPr dirty="0" spc="-60"/>
              <a:t> </a:t>
            </a:r>
            <a:r>
              <a:rPr dirty="0"/>
              <a:t>not</a:t>
            </a:r>
            <a:r>
              <a:rPr dirty="0" spc="-15"/>
              <a:t> </a:t>
            </a:r>
            <a:r>
              <a:rPr dirty="0"/>
              <a:t>forgive</a:t>
            </a:r>
            <a:r>
              <a:rPr dirty="0" spc="-50"/>
              <a:t> </a:t>
            </a:r>
            <a:r>
              <a:rPr dirty="0"/>
              <a:t>biosecurity</a:t>
            </a:r>
            <a:r>
              <a:rPr dirty="0" spc="-65"/>
              <a:t> </a:t>
            </a:r>
            <a:r>
              <a:rPr dirty="0" spc="-10"/>
              <a:t>errors</a:t>
            </a: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Every</a:t>
            </a:r>
            <a:r>
              <a:rPr dirty="0" spc="-25"/>
              <a:t> </a:t>
            </a:r>
            <a:r>
              <a:rPr dirty="0"/>
              <a:t>single</a:t>
            </a:r>
            <a:r>
              <a:rPr dirty="0" spc="-20"/>
              <a:t> </a:t>
            </a:r>
            <a:r>
              <a:rPr dirty="0"/>
              <a:t>farm can</a:t>
            </a:r>
            <a:r>
              <a:rPr dirty="0" spc="-15"/>
              <a:t> </a:t>
            </a:r>
            <a:r>
              <a:rPr dirty="0" spc="-10"/>
              <a:t>improve!</a:t>
            </a:r>
          </a:p>
          <a:p>
            <a:pPr marL="484505" indent="-471805">
              <a:lnSpc>
                <a:spcPct val="100000"/>
              </a:lnSpc>
              <a:spcBef>
                <a:spcPts val="445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/>
              <a:t>Preventing</a:t>
            </a:r>
            <a:r>
              <a:rPr dirty="0" spc="-45"/>
              <a:t> </a:t>
            </a:r>
            <a:r>
              <a:rPr dirty="0"/>
              <a:t>new</a:t>
            </a:r>
            <a:r>
              <a:rPr dirty="0" spc="15"/>
              <a:t> </a:t>
            </a:r>
            <a:r>
              <a:rPr dirty="0"/>
              <a:t>PRRSV</a:t>
            </a:r>
            <a:r>
              <a:rPr dirty="0" spc="-15"/>
              <a:t> </a:t>
            </a:r>
            <a:r>
              <a:rPr dirty="0" spc="-10"/>
              <a:t>infections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088" y="4175760"/>
            <a:ext cx="2883407" cy="194462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47995" y="4727021"/>
            <a:ext cx="4766310" cy="14655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25"/>
              </a:spcBef>
            </a:pPr>
            <a:r>
              <a:rPr dirty="0" sz="4700" spc="-385" b="1">
                <a:solidFill>
                  <a:srgbClr val="950031"/>
                </a:solidFill>
                <a:latin typeface="Arial"/>
                <a:cs typeface="Arial"/>
              </a:rPr>
              <a:t>Thank</a:t>
            </a:r>
            <a:r>
              <a:rPr dirty="0" sz="4700" spc="-210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4700" spc="-365" b="1">
                <a:solidFill>
                  <a:srgbClr val="950031"/>
                </a:solidFill>
                <a:latin typeface="Arial"/>
                <a:cs typeface="Arial"/>
              </a:rPr>
              <a:t>you</a:t>
            </a:r>
            <a:r>
              <a:rPr dirty="0" sz="4700" spc="-220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4700" spc="-204" b="1">
                <a:solidFill>
                  <a:srgbClr val="950031"/>
                </a:solidFill>
                <a:latin typeface="Arial"/>
                <a:cs typeface="Arial"/>
              </a:rPr>
              <a:t>for</a:t>
            </a:r>
            <a:r>
              <a:rPr dirty="0" sz="4700" spc="-190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4700" spc="-340" b="1">
                <a:solidFill>
                  <a:srgbClr val="950031"/>
                </a:solidFill>
                <a:latin typeface="Arial"/>
                <a:cs typeface="Arial"/>
              </a:rPr>
              <a:t>your</a:t>
            </a:r>
            <a:endParaRPr sz="4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5"/>
              </a:spcBef>
            </a:pPr>
            <a:r>
              <a:rPr dirty="0" sz="4700" spc="-60" b="1">
                <a:solidFill>
                  <a:srgbClr val="950031"/>
                </a:solidFill>
                <a:latin typeface="Arial"/>
                <a:cs typeface="Arial"/>
              </a:rPr>
              <a:t>attention!</a:t>
            </a:r>
            <a:endParaRPr sz="4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5" y="868683"/>
            <a:ext cx="4687827" cy="31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PRRS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995" y="2259889"/>
            <a:ext cx="8563610" cy="265620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60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Major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viral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disease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pigs</a:t>
            </a:r>
            <a:r>
              <a:rPr dirty="0" sz="2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occurring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worldwide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0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Abbreviation</a:t>
            </a:r>
            <a:r>
              <a:rPr dirty="0" sz="2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Porcine</a:t>
            </a:r>
            <a:r>
              <a:rPr dirty="0" sz="21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Reproductive</a:t>
            </a:r>
            <a:r>
              <a:rPr dirty="0" sz="2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Respiratory</a:t>
            </a:r>
            <a:r>
              <a:rPr dirty="0" sz="2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Syndrome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2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Abortions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at</a:t>
            </a:r>
            <a:r>
              <a:rPr dirty="0" sz="2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end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gestation,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birth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weak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piglets,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fever</a:t>
            </a:r>
            <a:r>
              <a:rPr dirty="0" sz="210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sows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0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Respiratory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diseases</a:t>
            </a:r>
            <a:r>
              <a:rPr dirty="0" sz="21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weaner</a:t>
            </a:r>
            <a:r>
              <a:rPr dirty="0" sz="21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piglets</a:t>
            </a:r>
            <a:r>
              <a:rPr dirty="0" sz="21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210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fattening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pigs</a:t>
            </a:r>
            <a:endParaRPr sz="2100">
              <a:latin typeface="Arial"/>
              <a:cs typeface="Arial"/>
            </a:endParaRPr>
          </a:p>
          <a:p>
            <a:pPr marL="485140" marR="27305" indent="-472440">
              <a:lnSpc>
                <a:spcPct val="100000"/>
              </a:lnSpc>
              <a:spcBef>
                <a:spcPts val="505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5140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Virus has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immunosuppressive</a:t>
            </a:r>
            <a:r>
              <a:rPr dirty="0" sz="2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effect</a:t>
            </a:r>
            <a:r>
              <a:rPr dirty="0" sz="2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21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promotes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secondary</a:t>
            </a:r>
            <a:r>
              <a:rPr dirty="0" sz="21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bacterial infections</a:t>
            </a:r>
            <a:endParaRPr sz="210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3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Increased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use</a:t>
            </a:r>
            <a:r>
              <a:rPr dirty="0" sz="2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antibiotics</a:t>
            </a:r>
            <a:r>
              <a:rPr dirty="0" sz="210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210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positive</a:t>
            </a:r>
            <a:r>
              <a:rPr dirty="0" sz="21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PRRS </a:t>
            </a:r>
            <a:r>
              <a:rPr dirty="0" spc="-10"/>
              <a:t>Strategies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995" y="2322068"/>
            <a:ext cx="8276590" cy="3225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L="471805" marR="2565400" indent="-471805">
              <a:lnSpc>
                <a:spcPct val="100000"/>
              </a:lnSpc>
              <a:spcBef>
                <a:spcPts val="11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71805" algn="l"/>
              </a:tabLst>
            </a:pP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Country-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specific</a:t>
            </a:r>
            <a:r>
              <a:rPr dirty="0" sz="210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strategies to combat</a:t>
            </a:r>
            <a:r>
              <a:rPr dirty="0" sz="21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endParaRPr sz="2100">
              <a:latin typeface="Arial"/>
              <a:cs typeface="Arial"/>
            </a:endParaRPr>
          </a:p>
          <a:p>
            <a:pPr algn="r" lvl="1" marL="313690" marR="2506980" indent="-313690">
              <a:lnSpc>
                <a:spcPct val="100000"/>
              </a:lnSpc>
              <a:spcBef>
                <a:spcPts val="43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31369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Eradication</a:t>
            </a:r>
            <a:r>
              <a:rPr dirty="0" sz="155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programs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550" spc="1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Netherlands,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Denmark,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Hungary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Germany</a:t>
            </a:r>
            <a:r>
              <a:rPr dirty="0" sz="155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55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individual</a:t>
            </a:r>
            <a:r>
              <a:rPr dirty="0" sz="15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solutions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550" spc="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farms,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widespread</a:t>
            </a:r>
            <a:r>
              <a:rPr dirty="0" sz="155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use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vaccines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Austria</a:t>
            </a:r>
            <a:r>
              <a:rPr dirty="0" sz="155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550" spc="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Animal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Health</a:t>
            </a:r>
            <a:r>
              <a:rPr dirty="0" sz="15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Service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55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stabilization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 program</a:t>
            </a:r>
            <a:endParaRPr sz="15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90476"/>
              <a:buFont typeface="Noto Sans Symbols2"/>
              <a:buChar char="◼"/>
              <a:tabLst>
                <a:tab pos="484505" algn="l"/>
              </a:tabLst>
            </a:pPr>
            <a:r>
              <a:rPr dirty="0" sz="2100">
                <a:solidFill>
                  <a:srgbClr val="333333"/>
                </a:solidFill>
                <a:latin typeface="Arial"/>
                <a:cs typeface="Arial"/>
              </a:rPr>
              <a:t>AHS </a:t>
            </a:r>
            <a:r>
              <a:rPr dirty="0" sz="2100" spc="-1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endParaRPr sz="210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Voluntary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but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producer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groups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oblige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their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participate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Preventing</a:t>
            </a:r>
            <a:r>
              <a:rPr dirty="0" sz="15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55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spread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550" spc="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field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virus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strains</a:t>
            </a:r>
            <a:endParaRPr sz="155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40"/>
              </a:spcBef>
            </a:pPr>
            <a:r>
              <a:rPr dirty="0" sz="950" spc="85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950" spc="10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950" spc="480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20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endParaRPr sz="12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10"/>
              </a:spcBef>
            </a:pPr>
            <a:r>
              <a:rPr dirty="0" sz="950" spc="85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950" spc="10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950" spc="135">
                <a:solidFill>
                  <a:srgbClr val="919B9F"/>
                </a:solidFill>
                <a:latin typeface="Noto Sans Symbols2"/>
                <a:cs typeface="Noto Sans Symbols2"/>
              </a:rPr>
              <a:t> 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20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33"/>
                </a:solidFill>
                <a:latin typeface="Arial"/>
                <a:cs typeface="Arial"/>
              </a:rPr>
              <a:t>livestock</a:t>
            </a:r>
            <a:r>
              <a:rPr dirty="0" sz="120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33"/>
                </a:solidFill>
                <a:latin typeface="Arial"/>
                <a:cs typeface="Arial"/>
              </a:rPr>
              <a:t>trading</a:t>
            </a:r>
            <a:endParaRPr sz="120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Improving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animal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health</a:t>
            </a:r>
            <a:r>
              <a:rPr dirty="0" sz="15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55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Austrian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pig</a:t>
            </a:r>
            <a:r>
              <a:rPr dirty="0" sz="155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r>
              <a:rPr dirty="0" sz="1550" spc="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550" spc="6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reducing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use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antibiotics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Marketing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healthy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piglet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batches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550" spc="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fattening,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also</a:t>
            </a:r>
            <a:r>
              <a:rPr dirty="0" sz="1550" spc="8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originating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from</a:t>
            </a:r>
            <a:r>
              <a:rPr dirty="0" sz="15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different</a:t>
            </a:r>
            <a:r>
              <a:rPr dirty="0" sz="15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PRRS</a:t>
            </a:r>
            <a:r>
              <a:rPr dirty="0" spc="20"/>
              <a:t> </a:t>
            </a:r>
            <a:r>
              <a:rPr dirty="0"/>
              <a:t>stabilization</a:t>
            </a:r>
            <a:r>
              <a:rPr dirty="0" spc="-75"/>
              <a:t> </a:t>
            </a:r>
            <a:r>
              <a:rPr dirty="0" spc="-10"/>
              <a:t>program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78612" y="2235504"/>
            <a:ext cx="6518909" cy="15532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 status</a:t>
            </a:r>
            <a:r>
              <a:rPr dirty="0" sz="175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75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each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participating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farm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based</a:t>
            </a:r>
            <a:r>
              <a:rPr dirty="0" sz="1750" spc="-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test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results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Measures</a:t>
            </a:r>
            <a:r>
              <a:rPr dirty="0" sz="1750" spc="-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dependent</a:t>
            </a:r>
            <a:r>
              <a:rPr dirty="0" sz="1750" spc="-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Improving</a:t>
            </a:r>
            <a:r>
              <a:rPr dirty="0" sz="1550" spc="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biosecurity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Testing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Vaccination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550" spc="1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stabilization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8612" y="4949444"/>
            <a:ext cx="748792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10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organized</a:t>
            </a:r>
            <a:r>
              <a:rPr dirty="0" sz="175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production,</a:t>
            </a:r>
            <a:r>
              <a:rPr dirty="0" sz="1750" spc="-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marketing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piglets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according</a:t>
            </a:r>
            <a:r>
              <a:rPr dirty="0" sz="175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3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When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grouping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piglets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550" spc="1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fattening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2310383" y="3901440"/>
          <a:ext cx="6529070" cy="946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090"/>
                <a:gridCol w="4831080"/>
              </a:tblGrid>
              <a:tr h="23749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unsuspicious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241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negative</a:t>
                      </a:r>
                      <a:r>
                        <a:rPr dirty="0" sz="85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5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sows,</a:t>
                      </a:r>
                      <a:r>
                        <a:rPr dirty="0" sz="85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gilts,</a:t>
                      </a:r>
                      <a:r>
                        <a:rPr dirty="0" sz="850" spc="8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piglets,</a:t>
                      </a:r>
                      <a:r>
                        <a:rPr dirty="0" sz="85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sale</a:t>
                      </a:r>
                      <a:r>
                        <a:rPr dirty="0" sz="850" spc="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animals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241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latin typeface="Arial"/>
                          <a:cs typeface="Arial"/>
                        </a:rPr>
                        <a:t>stable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850"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negative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piglets</a:t>
                      </a:r>
                      <a:r>
                        <a:rPr dirty="0" sz="8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8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weeks resp.</a:t>
                      </a:r>
                      <a:r>
                        <a:rPr dirty="0" sz="8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sale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animals;</a:t>
                      </a:r>
                      <a:r>
                        <a:rPr dirty="0" sz="8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8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0">
                          <a:latin typeface="Arial"/>
                          <a:cs typeface="Arial"/>
                        </a:rPr>
                        <a:t>sows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3749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</a:t>
                      </a:r>
                      <a:r>
                        <a:rPr dirty="0" sz="850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AK</a:t>
                      </a:r>
                      <a:r>
                        <a:rPr dirty="0" sz="850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positive</a:t>
                      </a:r>
                      <a:r>
                        <a:rPr dirty="0" sz="85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5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piglets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resp.</a:t>
                      </a:r>
                      <a:r>
                        <a:rPr dirty="0" sz="850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850" spc="3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sale</a:t>
                      </a:r>
                      <a:r>
                        <a:rPr dirty="0" sz="85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animals</a:t>
                      </a:r>
                      <a:r>
                        <a:rPr dirty="0" sz="850" spc="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virus</a:t>
                      </a:r>
                      <a:r>
                        <a:rPr dirty="0" sz="850" spc="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detection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Sows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piglets</a:t>
                      </a:r>
                      <a:r>
                        <a:rPr dirty="0" sz="850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vaccinated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85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sampling,</a:t>
                      </a:r>
                      <a:r>
                        <a:rPr dirty="0" sz="85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850" spc="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sows</a:t>
                      </a:r>
                      <a:r>
                        <a:rPr dirty="0" sz="850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850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piglets</a:t>
                      </a:r>
                      <a:r>
                        <a:rPr dirty="0" sz="85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850" spc="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vaccinated</a:t>
                      </a:r>
                      <a:r>
                        <a:rPr dirty="0" sz="850" spc="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against</a:t>
                      </a:r>
                      <a:r>
                        <a:rPr dirty="0" sz="850" spc="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PRRSV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Evaluation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PRRS</a:t>
            </a:r>
            <a:r>
              <a:rPr dirty="0" spc="-15"/>
              <a:t> </a:t>
            </a:r>
            <a:r>
              <a:rPr dirty="0"/>
              <a:t>stabilization</a:t>
            </a:r>
            <a:r>
              <a:rPr dirty="0" spc="-95"/>
              <a:t> </a:t>
            </a:r>
            <a:r>
              <a:rPr dirty="0" spc="-10"/>
              <a:t>program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02995" y="2325116"/>
            <a:ext cx="8474075" cy="29845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85140" marR="5080" indent="-472440">
              <a:lnSpc>
                <a:spcPct val="100600"/>
              </a:lnSpc>
              <a:spcBef>
                <a:spcPts val="9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5140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Does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have</a:t>
            </a:r>
            <a:r>
              <a:rPr dirty="0" sz="175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impact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animal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health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antibiotic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consumption</a:t>
            </a:r>
            <a:r>
              <a:rPr dirty="0" sz="175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Upper</a:t>
            </a:r>
            <a:r>
              <a:rPr dirty="0" sz="175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Austria?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Analysis</a:t>
            </a:r>
            <a:r>
              <a:rPr dirty="0" sz="17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dirty="0" sz="17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AGES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DSR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r>
              <a:rPr dirty="0" sz="1750" spc="-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750" spc="-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program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market</a:t>
            </a:r>
            <a:r>
              <a:rPr dirty="0" sz="1750" spc="-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piglets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262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breeding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164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farrow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finish</a:t>
            </a:r>
            <a:r>
              <a:rPr dirty="0" sz="15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dirty="0" sz="155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piglet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333333"/>
                </a:solidFill>
                <a:latin typeface="Arial"/>
                <a:cs typeface="Arial"/>
              </a:rPr>
              <a:t>sale</a:t>
            </a:r>
            <a:endParaRPr sz="15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39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Antibiotic</a:t>
            </a:r>
            <a:r>
              <a:rPr dirty="0" sz="17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index</a:t>
            </a:r>
            <a:r>
              <a:rPr dirty="0" sz="17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nDDDvet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Annual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reporting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550" spc="10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antibiotics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dispensed</a:t>
            </a:r>
            <a:r>
              <a:rPr dirty="0" sz="15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per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LFBIS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Conversion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into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daily</a:t>
            </a:r>
            <a:r>
              <a:rPr dirty="0" sz="155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doses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0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standardized</a:t>
            </a:r>
            <a:r>
              <a:rPr dirty="0" sz="155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dirty="0" sz="155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animal</a:t>
            </a:r>
            <a:r>
              <a:rPr dirty="0" sz="1550" spc="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production</a:t>
            </a:r>
            <a:r>
              <a:rPr dirty="0" sz="1550" spc="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per</a:t>
            </a:r>
            <a:r>
              <a:rPr dirty="0" sz="1550" spc="9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333333"/>
                </a:solidFill>
                <a:latin typeface="Arial"/>
                <a:cs typeface="Arial"/>
              </a:rPr>
              <a:t>farm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954259" y="6525259"/>
            <a:ext cx="37782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b="1">
                <a:solidFill>
                  <a:srgbClr val="950031"/>
                </a:solidFill>
                <a:latin typeface="Arial"/>
                <a:cs typeface="Arial"/>
              </a:rPr>
              <a:t>Folie</a:t>
            </a:r>
            <a:r>
              <a:rPr dirty="0" sz="850" spc="15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850" spc="-50" b="1">
                <a:solidFill>
                  <a:srgbClr val="950031"/>
                </a:solidFill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2078736"/>
            <a:ext cx="10692765" cy="60960"/>
          </a:xfrm>
          <a:custGeom>
            <a:avLst/>
            <a:gdLst/>
            <a:ahLst/>
            <a:cxnLst/>
            <a:rect l="l" t="t" r="r" b="b"/>
            <a:pathLst>
              <a:path w="10692765" h="60960">
                <a:moveTo>
                  <a:pt x="10692384" y="0"/>
                </a:moveTo>
                <a:lnTo>
                  <a:pt x="0" y="0"/>
                </a:lnTo>
                <a:lnTo>
                  <a:pt x="0" y="60960"/>
                </a:lnTo>
                <a:lnTo>
                  <a:pt x="10692384" y="60960"/>
                </a:lnTo>
                <a:lnTo>
                  <a:pt x="10692384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005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Antibiotic</a:t>
            </a:r>
            <a:r>
              <a:rPr dirty="0" spc="-55"/>
              <a:t> </a:t>
            </a:r>
            <a:r>
              <a:rPr dirty="0"/>
              <a:t>consumption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breeding</a:t>
            </a:r>
            <a:r>
              <a:rPr dirty="0" spc="-65"/>
              <a:t> </a:t>
            </a:r>
            <a:r>
              <a:rPr dirty="0" spc="-10"/>
              <a:t>farms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623" y="2267712"/>
            <a:ext cx="5998463" cy="399897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29289" y="5099201"/>
            <a:ext cx="124460" cy="71691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80">
                <a:latin typeface="Arial"/>
                <a:cs typeface="Arial"/>
              </a:rPr>
              <a:t>R.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60">
                <a:latin typeface="Arial"/>
                <a:cs typeface="Arial"/>
              </a:rPr>
              <a:t>Fuchs,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14">
                <a:latin typeface="Arial"/>
                <a:cs typeface="Arial"/>
              </a:rPr>
              <a:t>AGES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100">
                <a:latin typeface="Arial"/>
                <a:cs typeface="Arial"/>
              </a:rPr>
              <a:t>DSR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172" y="6366764"/>
            <a:ext cx="8403590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dirty="0" sz="1200" spc="-35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2021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and 2022, farms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status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“sows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and </a:t>
            </a:r>
            <a:r>
              <a:rPr dirty="0" sz="1200" spc="-30">
                <a:latin typeface="Arial"/>
                <a:cs typeface="Arial"/>
              </a:rPr>
              <a:t>piglets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vaccinated”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had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twice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as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high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65" b="1">
                <a:latin typeface="Arial"/>
                <a:cs typeface="Arial"/>
              </a:rPr>
              <a:t>AB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consumption</a:t>
            </a:r>
            <a:r>
              <a:rPr dirty="0" sz="1200" spc="-85">
                <a:latin typeface="Arial"/>
                <a:cs typeface="Arial"/>
              </a:rPr>
              <a:t>,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2023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1.5 </a:t>
            </a:r>
            <a:r>
              <a:rPr dirty="0" sz="1200" spc="-65" b="1">
                <a:latin typeface="Arial"/>
                <a:cs typeface="Arial"/>
              </a:rPr>
              <a:t>times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as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high</a:t>
            </a:r>
            <a:r>
              <a:rPr dirty="0" sz="1200" spc="-20">
                <a:latin typeface="Arial"/>
                <a:cs typeface="Arial"/>
              </a:rPr>
              <a:t>, </a:t>
            </a:r>
            <a:r>
              <a:rPr dirty="0" sz="1200" spc="-45">
                <a:latin typeface="Arial"/>
                <a:cs typeface="Arial"/>
              </a:rPr>
              <a:t>compared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farms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status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5">
                <a:latin typeface="Arial"/>
                <a:cs typeface="Arial"/>
              </a:rPr>
              <a:t>“PRRS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unsuspected”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these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years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(based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on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median </a:t>
            </a:r>
            <a:r>
              <a:rPr dirty="0" sz="1200" spc="-10">
                <a:latin typeface="Arial"/>
                <a:cs typeface="Arial"/>
              </a:rPr>
              <a:t>value).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049768" y="2557272"/>
            <a:ext cx="1920239" cy="3069590"/>
            <a:chOff x="8049768" y="2557272"/>
            <a:chExt cx="1920239" cy="306959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9768" y="2557272"/>
              <a:ext cx="1920239" cy="143865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9768" y="4200144"/>
              <a:ext cx="1920239" cy="1426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954259" y="6525259"/>
            <a:ext cx="377825" cy="1612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b="1">
                <a:solidFill>
                  <a:srgbClr val="950031"/>
                </a:solidFill>
                <a:latin typeface="Arial"/>
                <a:cs typeface="Arial"/>
              </a:rPr>
              <a:t>Folie</a:t>
            </a:r>
            <a:r>
              <a:rPr dirty="0" sz="850" spc="15" b="1">
                <a:solidFill>
                  <a:srgbClr val="950031"/>
                </a:solidFill>
                <a:latin typeface="Arial"/>
                <a:cs typeface="Arial"/>
              </a:rPr>
              <a:t> </a:t>
            </a:r>
            <a:r>
              <a:rPr dirty="0" sz="850" spc="-50" b="1">
                <a:solidFill>
                  <a:srgbClr val="950031"/>
                </a:solidFill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2078736"/>
            <a:ext cx="10692765" cy="60960"/>
          </a:xfrm>
          <a:custGeom>
            <a:avLst/>
            <a:gdLst/>
            <a:ahLst/>
            <a:cxnLst/>
            <a:rect l="l" t="t" r="r" b="b"/>
            <a:pathLst>
              <a:path w="10692765" h="60960">
                <a:moveTo>
                  <a:pt x="10692384" y="0"/>
                </a:moveTo>
                <a:lnTo>
                  <a:pt x="0" y="0"/>
                </a:lnTo>
                <a:lnTo>
                  <a:pt x="0" y="60960"/>
                </a:lnTo>
                <a:lnTo>
                  <a:pt x="10692384" y="60960"/>
                </a:lnTo>
                <a:lnTo>
                  <a:pt x="10692384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Antibiotic</a:t>
            </a:r>
            <a:r>
              <a:rPr dirty="0" spc="-40"/>
              <a:t> </a:t>
            </a:r>
            <a:r>
              <a:rPr dirty="0"/>
              <a:t>consumption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farrow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75"/>
              <a:t> </a:t>
            </a:r>
            <a:r>
              <a:rPr dirty="0" spc="-10"/>
              <a:t>finish </a:t>
            </a:r>
            <a:r>
              <a:rPr dirty="0"/>
              <a:t>farms</a:t>
            </a:r>
            <a:r>
              <a:rPr dirty="0" spc="15"/>
              <a:t> </a:t>
            </a:r>
            <a:r>
              <a:rPr dirty="0"/>
              <a:t>with</a:t>
            </a:r>
            <a:r>
              <a:rPr dirty="0" spc="-100"/>
              <a:t> </a:t>
            </a:r>
            <a:r>
              <a:rPr dirty="0"/>
              <a:t>piglet</a:t>
            </a:r>
            <a:r>
              <a:rPr dirty="0" spc="20"/>
              <a:t> </a:t>
            </a:r>
            <a:r>
              <a:rPr dirty="0" spc="-20"/>
              <a:t>sale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464" y="2392680"/>
            <a:ext cx="5748528" cy="383133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216128" y="5099201"/>
            <a:ext cx="124460" cy="71691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700" spc="-80">
                <a:latin typeface="Arial"/>
                <a:cs typeface="Arial"/>
              </a:rPr>
              <a:t>R.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60">
                <a:latin typeface="Arial"/>
                <a:cs typeface="Arial"/>
              </a:rPr>
              <a:t>Fuchs,</a:t>
            </a:r>
            <a:r>
              <a:rPr dirty="0" sz="700" spc="5">
                <a:latin typeface="Arial"/>
                <a:cs typeface="Arial"/>
              </a:rPr>
              <a:t> </a:t>
            </a:r>
            <a:r>
              <a:rPr dirty="0" sz="700" spc="-114">
                <a:latin typeface="Arial"/>
                <a:cs typeface="Arial"/>
              </a:rPr>
              <a:t>AGES</a:t>
            </a:r>
            <a:r>
              <a:rPr dirty="0" sz="700" spc="-30">
                <a:latin typeface="Arial"/>
                <a:cs typeface="Arial"/>
              </a:rPr>
              <a:t> </a:t>
            </a:r>
            <a:r>
              <a:rPr dirty="0" sz="700" spc="-100">
                <a:latin typeface="Arial"/>
                <a:cs typeface="Arial"/>
              </a:rPr>
              <a:t>DSR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7172" y="6324092"/>
            <a:ext cx="8815070" cy="3981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35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2021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2023, farms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status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“sows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and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piglets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vaccinated”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had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three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times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as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high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65" b="1">
                <a:latin typeface="Arial"/>
                <a:cs typeface="Arial"/>
              </a:rPr>
              <a:t>AB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consumption</a:t>
            </a:r>
            <a:r>
              <a:rPr dirty="0" sz="1200" spc="-85">
                <a:latin typeface="Arial"/>
                <a:cs typeface="Arial"/>
              </a:rPr>
              <a:t>,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2022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slightly</a:t>
            </a:r>
            <a:r>
              <a:rPr dirty="0" sz="1200" spc="-30">
                <a:latin typeface="Arial"/>
                <a:cs typeface="Arial"/>
              </a:rPr>
              <a:t> more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than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200" spc="-70" b="1">
                <a:latin typeface="Arial"/>
                <a:cs typeface="Arial"/>
              </a:rPr>
              <a:t>double</a:t>
            </a:r>
            <a:r>
              <a:rPr dirty="0" sz="1200" spc="-70">
                <a:latin typeface="Arial"/>
                <a:cs typeface="Arial"/>
              </a:rPr>
              <a:t>,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compared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farms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40">
                <a:latin typeface="Arial"/>
                <a:cs typeface="Arial"/>
              </a:rPr>
              <a:t>status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55">
                <a:latin typeface="Arial"/>
                <a:cs typeface="Arial"/>
              </a:rPr>
              <a:t>“PRRS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unsuspected”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these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years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(based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median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value).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6044" y="2275129"/>
            <a:ext cx="5950585" cy="23856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484505" indent="-471805">
              <a:lnSpc>
                <a:spcPct val="100000"/>
              </a:lnSpc>
              <a:spcBef>
                <a:spcPts val="5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status</a:t>
            </a:r>
            <a:r>
              <a:rPr dirty="0" sz="1750" spc="-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17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major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influence</a:t>
            </a:r>
            <a:r>
              <a:rPr dirty="0" sz="1750" spc="-9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17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AB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consumption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Avoid</a:t>
            </a:r>
            <a:r>
              <a:rPr dirty="0" sz="1750" spc="-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entry!!!</a:t>
            </a:r>
            <a:r>
              <a:rPr dirty="0" sz="1750" spc="-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External</a:t>
            </a:r>
            <a:r>
              <a:rPr dirty="0" sz="175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333333"/>
                </a:solidFill>
                <a:latin typeface="Arial"/>
                <a:cs typeface="Arial"/>
              </a:rPr>
              <a:t>biosecurity</a:t>
            </a:r>
            <a:endParaRPr sz="1750">
              <a:latin typeface="Arial"/>
              <a:cs typeface="Arial"/>
            </a:endParaRPr>
          </a:p>
          <a:p>
            <a:pPr marL="484505" indent="-471805">
              <a:lnSpc>
                <a:spcPct val="100000"/>
              </a:lnSpc>
              <a:spcBef>
                <a:spcPts val="420"/>
              </a:spcBef>
              <a:buClr>
                <a:srgbClr val="950031"/>
              </a:buClr>
              <a:buSzPct val="88571"/>
              <a:buFont typeface="Noto Sans Symbols2"/>
              <a:buChar char="◼"/>
              <a:tabLst>
                <a:tab pos="484505" algn="l"/>
              </a:tabLst>
            </a:pP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Stabilizing</a:t>
            </a:r>
            <a:r>
              <a:rPr dirty="0" sz="175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PRRS</a:t>
            </a:r>
            <a:r>
              <a:rPr dirty="0" sz="175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333333"/>
                </a:solidFill>
                <a:latin typeface="Arial"/>
                <a:cs typeface="Arial"/>
              </a:rPr>
              <a:t>positive</a:t>
            </a:r>
            <a:r>
              <a:rPr dirty="0" sz="175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333333"/>
                </a:solidFill>
                <a:latin typeface="Arial"/>
                <a:cs typeface="Arial"/>
              </a:rPr>
              <a:t>farms</a:t>
            </a:r>
            <a:endParaRPr sz="17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2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Vaccination</a:t>
            </a:r>
            <a:r>
              <a:rPr dirty="0" sz="155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alone</a:t>
            </a:r>
            <a:r>
              <a:rPr dirty="0" sz="1550" spc="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1550" spc="1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usually</a:t>
            </a:r>
            <a:r>
              <a:rPr dirty="0" sz="1550" spc="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dirty="0" sz="1550" spc="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sufficient</a:t>
            </a:r>
            <a:endParaRPr sz="155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39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Improve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internal</a:t>
            </a:r>
            <a:r>
              <a:rPr dirty="0" sz="1550" spc="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biosecurity</a:t>
            </a:r>
            <a:endParaRPr sz="155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55"/>
              </a:spcBef>
            </a:pPr>
            <a:r>
              <a:rPr dirty="0" sz="1100" spc="90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1100" spc="11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1100" spc="215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Viral</a:t>
            </a:r>
            <a:r>
              <a:rPr dirty="0" sz="14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load</a:t>
            </a:r>
            <a:r>
              <a:rPr dirty="0" sz="14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reduction</a:t>
            </a:r>
            <a:r>
              <a:rPr dirty="0" sz="140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Arial"/>
                <a:cs typeface="Arial"/>
              </a:rPr>
              <a:t>necessary</a:t>
            </a:r>
            <a:endParaRPr sz="14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  <a:spcBef>
                <a:spcPts val="335"/>
              </a:spcBef>
            </a:pPr>
            <a:r>
              <a:rPr dirty="0" sz="1100" spc="90">
                <a:solidFill>
                  <a:srgbClr val="919B9F"/>
                </a:solidFill>
                <a:latin typeface="Noto Sans Symbols2"/>
                <a:cs typeface="Noto Sans Symbols2"/>
              </a:rPr>
              <a:t>🞏</a:t>
            </a:r>
            <a:r>
              <a:rPr dirty="0" sz="1100" spc="110">
                <a:solidFill>
                  <a:srgbClr val="919B9F"/>
                </a:solidFill>
                <a:latin typeface="Noto Sans Symbols2"/>
                <a:cs typeface="Noto Sans Symbols2"/>
              </a:rPr>
              <a:t>​</a:t>
            </a:r>
            <a:r>
              <a:rPr dirty="0" sz="1100" spc="210">
                <a:solidFill>
                  <a:srgbClr val="919B9F"/>
                </a:solidFill>
                <a:latin typeface="Noto Sans Symbols2"/>
                <a:cs typeface="Noto Sans Symbols2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Interruption</a:t>
            </a:r>
            <a:r>
              <a:rPr dirty="0" sz="140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333"/>
                </a:solidFill>
                <a:latin typeface="Arial"/>
                <a:cs typeface="Arial"/>
              </a:rPr>
              <a:t>virus</a:t>
            </a:r>
            <a:r>
              <a:rPr dirty="0" sz="1400" spc="-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333"/>
                </a:solidFill>
                <a:latin typeface="Arial"/>
                <a:cs typeface="Arial"/>
              </a:rPr>
              <a:t>circulation</a:t>
            </a:r>
            <a:endParaRPr sz="1400">
              <a:latin typeface="Arial"/>
              <a:cs typeface="Arial"/>
            </a:endParaRPr>
          </a:p>
          <a:p>
            <a:pPr lvl="1" marL="798830" indent="-313690">
              <a:lnSpc>
                <a:spcPct val="100000"/>
              </a:lnSpc>
              <a:spcBef>
                <a:spcPts val="405"/>
              </a:spcBef>
              <a:buClr>
                <a:srgbClr val="919B9F"/>
              </a:buClr>
              <a:buSzPct val="151612"/>
              <a:buFont typeface="Noto Sans Symbols2"/>
              <a:buChar char="▪"/>
              <a:tabLst>
                <a:tab pos="798830" algn="l"/>
              </a:tabLst>
            </a:pP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Know-how</a:t>
            </a:r>
            <a:r>
              <a:rPr dirty="0" sz="155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diagnostic</a:t>
            </a:r>
            <a:r>
              <a:rPr dirty="0" sz="155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tools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available</a:t>
            </a:r>
            <a:r>
              <a:rPr dirty="0" sz="1550" spc="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1550" spc="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333333"/>
                </a:solidFill>
                <a:latin typeface="Arial"/>
                <a:cs typeface="Arial"/>
              </a:rPr>
              <a:t>stabilization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3102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PRRS</a:t>
            </a:r>
            <a:r>
              <a:rPr dirty="0" spc="-15"/>
              <a:t> </a:t>
            </a:r>
            <a:r>
              <a:rPr dirty="0"/>
              <a:t>Status</a:t>
            </a:r>
            <a:r>
              <a:rPr dirty="0" spc="-60"/>
              <a:t> </a:t>
            </a:r>
            <a:r>
              <a:rPr dirty="0"/>
              <a:t>und</a:t>
            </a:r>
            <a:r>
              <a:rPr dirty="0" spc="-60"/>
              <a:t> </a:t>
            </a:r>
            <a:r>
              <a:rPr dirty="0"/>
              <a:t>Antibiotic</a:t>
            </a:r>
            <a:r>
              <a:rPr dirty="0" spc="15"/>
              <a:t> </a:t>
            </a:r>
            <a:r>
              <a:rPr dirty="0" spc="-10"/>
              <a:t>consumption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6551" y="2295144"/>
            <a:ext cx="10086340" cy="4407535"/>
            <a:chOff x="606551" y="2295144"/>
            <a:chExt cx="10086340" cy="44075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1368" y="4721352"/>
              <a:ext cx="3432048" cy="19446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01368" y="4721352"/>
              <a:ext cx="1923414" cy="1926589"/>
            </a:xfrm>
            <a:custGeom>
              <a:avLst/>
              <a:gdLst/>
              <a:ahLst/>
              <a:cxnLst/>
              <a:rect l="l" t="t" r="r" b="b"/>
              <a:pathLst>
                <a:path w="1923414" h="1926590">
                  <a:moveTo>
                    <a:pt x="475488" y="0"/>
                  </a:moveTo>
                  <a:lnTo>
                    <a:pt x="472440" y="0"/>
                  </a:lnTo>
                  <a:lnTo>
                    <a:pt x="472440" y="3048"/>
                  </a:lnTo>
                  <a:lnTo>
                    <a:pt x="0" y="1450848"/>
                  </a:lnTo>
                  <a:lnTo>
                    <a:pt x="0" y="1456944"/>
                  </a:lnTo>
                  <a:lnTo>
                    <a:pt x="3048" y="1456944"/>
                  </a:lnTo>
                  <a:lnTo>
                    <a:pt x="1444752" y="1926336"/>
                  </a:lnTo>
                  <a:lnTo>
                    <a:pt x="1450848" y="1926336"/>
                  </a:lnTo>
                  <a:lnTo>
                    <a:pt x="1450848" y="1923288"/>
                  </a:lnTo>
                  <a:lnTo>
                    <a:pt x="1451840" y="1920240"/>
                  </a:lnTo>
                  <a:lnTo>
                    <a:pt x="1441704" y="1920240"/>
                  </a:lnTo>
                  <a:lnTo>
                    <a:pt x="1443182" y="1915698"/>
                  </a:lnTo>
                  <a:lnTo>
                    <a:pt x="15518" y="1453896"/>
                  </a:lnTo>
                  <a:lnTo>
                    <a:pt x="9144" y="1453896"/>
                  </a:lnTo>
                  <a:lnTo>
                    <a:pt x="6096" y="1450848"/>
                  </a:lnTo>
                  <a:lnTo>
                    <a:pt x="10132" y="1450848"/>
                  </a:lnTo>
                  <a:lnTo>
                    <a:pt x="478244" y="6993"/>
                  </a:lnTo>
                  <a:lnTo>
                    <a:pt x="475488" y="6096"/>
                  </a:lnTo>
                  <a:lnTo>
                    <a:pt x="494373" y="6096"/>
                  </a:lnTo>
                  <a:lnTo>
                    <a:pt x="475488" y="0"/>
                  </a:lnTo>
                  <a:close/>
                </a:path>
                <a:path w="1923414" h="1926590">
                  <a:moveTo>
                    <a:pt x="1443182" y="1915698"/>
                  </a:moveTo>
                  <a:lnTo>
                    <a:pt x="1441704" y="1920240"/>
                  </a:lnTo>
                  <a:lnTo>
                    <a:pt x="1447800" y="1917192"/>
                  </a:lnTo>
                  <a:lnTo>
                    <a:pt x="1443182" y="1915698"/>
                  </a:lnTo>
                  <a:close/>
                </a:path>
                <a:path w="1923414" h="1926590">
                  <a:moveTo>
                    <a:pt x="1912641" y="474006"/>
                  </a:moveTo>
                  <a:lnTo>
                    <a:pt x="1443182" y="1915698"/>
                  </a:lnTo>
                  <a:lnTo>
                    <a:pt x="1447800" y="1917192"/>
                  </a:lnTo>
                  <a:lnTo>
                    <a:pt x="1441704" y="1920240"/>
                  </a:lnTo>
                  <a:lnTo>
                    <a:pt x="1451840" y="1920240"/>
                  </a:lnTo>
                  <a:lnTo>
                    <a:pt x="1922295" y="475488"/>
                  </a:lnTo>
                  <a:lnTo>
                    <a:pt x="1917192" y="475488"/>
                  </a:lnTo>
                  <a:lnTo>
                    <a:pt x="1912641" y="474006"/>
                  </a:lnTo>
                  <a:close/>
                </a:path>
                <a:path w="1923414" h="1926590">
                  <a:moveTo>
                    <a:pt x="6096" y="1450848"/>
                  </a:moveTo>
                  <a:lnTo>
                    <a:pt x="9144" y="1453896"/>
                  </a:lnTo>
                  <a:lnTo>
                    <a:pt x="9749" y="1452029"/>
                  </a:lnTo>
                  <a:lnTo>
                    <a:pt x="6096" y="1450848"/>
                  </a:lnTo>
                  <a:close/>
                </a:path>
                <a:path w="1923414" h="1926590">
                  <a:moveTo>
                    <a:pt x="9749" y="1452029"/>
                  </a:moveTo>
                  <a:lnTo>
                    <a:pt x="9144" y="1453896"/>
                  </a:lnTo>
                  <a:lnTo>
                    <a:pt x="15518" y="1453896"/>
                  </a:lnTo>
                  <a:lnTo>
                    <a:pt x="9749" y="1452029"/>
                  </a:lnTo>
                  <a:close/>
                </a:path>
                <a:path w="1923414" h="1926590">
                  <a:moveTo>
                    <a:pt x="10132" y="1450848"/>
                  </a:moveTo>
                  <a:lnTo>
                    <a:pt x="6096" y="1450848"/>
                  </a:lnTo>
                  <a:lnTo>
                    <a:pt x="9749" y="1452029"/>
                  </a:lnTo>
                  <a:lnTo>
                    <a:pt x="10132" y="1450848"/>
                  </a:lnTo>
                  <a:close/>
                </a:path>
                <a:path w="1923414" h="1926590">
                  <a:moveTo>
                    <a:pt x="1914144" y="469392"/>
                  </a:moveTo>
                  <a:lnTo>
                    <a:pt x="1912641" y="474006"/>
                  </a:lnTo>
                  <a:lnTo>
                    <a:pt x="1917192" y="475488"/>
                  </a:lnTo>
                  <a:lnTo>
                    <a:pt x="1914144" y="469392"/>
                  </a:lnTo>
                  <a:close/>
                </a:path>
                <a:path w="1923414" h="1926590">
                  <a:moveTo>
                    <a:pt x="1923288" y="469392"/>
                  </a:moveTo>
                  <a:lnTo>
                    <a:pt x="1914144" y="469392"/>
                  </a:lnTo>
                  <a:lnTo>
                    <a:pt x="1917192" y="475488"/>
                  </a:lnTo>
                  <a:lnTo>
                    <a:pt x="1922295" y="475488"/>
                  </a:lnTo>
                  <a:lnTo>
                    <a:pt x="1923288" y="472440"/>
                  </a:lnTo>
                  <a:lnTo>
                    <a:pt x="1923288" y="469392"/>
                  </a:lnTo>
                  <a:close/>
                </a:path>
                <a:path w="1923414" h="1926590">
                  <a:moveTo>
                    <a:pt x="494373" y="6096"/>
                  </a:moveTo>
                  <a:lnTo>
                    <a:pt x="478536" y="6096"/>
                  </a:lnTo>
                  <a:lnTo>
                    <a:pt x="478244" y="6993"/>
                  </a:lnTo>
                  <a:lnTo>
                    <a:pt x="1912641" y="474006"/>
                  </a:lnTo>
                  <a:lnTo>
                    <a:pt x="1914144" y="469392"/>
                  </a:lnTo>
                  <a:lnTo>
                    <a:pt x="1920240" y="469392"/>
                  </a:lnTo>
                  <a:lnTo>
                    <a:pt x="1920240" y="466344"/>
                  </a:lnTo>
                  <a:lnTo>
                    <a:pt x="494373" y="6096"/>
                  </a:lnTo>
                  <a:close/>
                </a:path>
                <a:path w="1923414" h="1926590">
                  <a:moveTo>
                    <a:pt x="478536" y="6096"/>
                  </a:moveTo>
                  <a:lnTo>
                    <a:pt x="475488" y="6096"/>
                  </a:lnTo>
                  <a:lnTo>
                    <a:pt x="478244" y="6993"/>
                  </a:lnTo>
                  <a:lnTo>
                    <a:pt x="478536" y="609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1" y="4593336"/>
              <a:ext cx="2612136" cy="21092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840" y="2295144"/>
              <a:ext cx="3971543" cy="4157472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294120"/>
            <a:ext cx="10671175" cy="494030"/>
          </a:xfrm>
          <a:custGeom>
            <a:avLst/>
            <a:gdLst/>
            <a:ahLst/>
            <a:cxnLst/>
            <a:rect l="l" t="t" r="r" b="b"/>
            <a:pathLst>
              <a:path w="10671175" h="494029">
                <a:moveTo>
                  <a:pt x="10671048" y="0"/>
                </a:moveTo>
                <a:lnTo>
                  <a:pt x="0" y="0"/>
                </a:lnTo>
                <a:lnTo>
                  <a:pt x="0" y="493776"/>
                </a:lnTo>
                <a:lnTo>
                  <a:pt x="10671048" y="493776"/>
                </a:lnTo>
                <a:lnTo>
                  <a:pt x="10671048" y="0"/>
                </a:lnTo>
                <a:close/>
              </a:path>
            </a:pathLst>
          </a:custGeom>
          <a:solidFill>
            <a:srgbClr val="C0DD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703832"/>
            <a:ext cx="10692765" cy="4544695"/>
            <a:chOff x="0" y="1703832"/>
            <a:chExt cx="10692765" cy="4544695"/>
          </a:xfrm>
        </p:grpSpPr>
        <p:sp>
          <p:nvSpPr>
            <p:cNvPr id="4" name="object 4" descr=""/>
            <p:cNvSpPr/>
            <p:nvPr/>
          </p:nvSpPr>
          <p:spPr>
            <a:xfrm>
              <a:off x="0" y="2078736"/>
              <a:ext cx="10692765" cy="60960"/>
            </a:xfrm>
            <a:custGeom>
              <a:avLst/>
              <a:gdLst/>
              <a:ahLst/>
              <a:cxnLst/>
              <a:rect l="l" t="t" r="r" b="b"/>
              <a:pathLst>
                <a:path w="10692765" h="60960">
                  <a:moveTo>
                    <a:pt x="1069238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0692384" y="609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0DD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0" y="1703832"/>
              <a:ext cx="5760720" cy="454456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" y="929640"/>
            <a:ext cx="965606" cy="96621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2559" y="1036320"/>
            <a:ext cx="1487424" cy="859536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Folie</a:t>
            </a:r>
            <a:r>
              <a:rPr dirty="0" spc="15"/>
              <a:t> </a:t>
            </a:r>
            <a:fld id="{81D60167-4931-47E6-BA6A-407CBD079E47}" type="slidenum">
              <a:rPr dirty="0" spc="-3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2025-02-18T08:42:27Z</dcterms:created>
  <dcterms:modified xsi:type="dcterms:W3CDTF">2025-02-18T08:42:27Z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2025-02-17T00:00:00Z</vt:filetime>
  </property>
  <property fmtid="{D5CDD505-2E9C-101B-9397-08002B2CF9AE}" pid="3" name="CreatorTool">
    <vt:lpwstr>PDF-XChange Standard (10.4.4 build 392) [GDI] [Windows 11 Enterprise x64 (Build 22631)]</vt:lpwstr>
  </property>
  <property fmtid="{D5CDD505-2E9C-101B-9397-08002B2CF9AE}" pid="4" name="LastSaved">
    <vt:filetime>2025-02-18T00:00:00Z</vt:filetime>
  </property>
  <property fmtid="{D5CDD505-2E9C-101B-9397-08002B2CF9AE}" pid="5" name="Producer">
    <vt:lpwstr>3-Heights(TM) PDF Security Shell 4.8.25.2 (http://www.pdf-tools.com)</vt:lpwstr>
  </property>
</Properties>
</file>