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6"/>
  </p:notesMasterIdLst>
  <p:sldIdLst>
    <p:sldId id="320" r:id="rId3"/>
    <p:sldId id="312" r:id="rId4"/>
    <p:sldId id="257" r:id="rId5"/>
    <p:sldId id="313" r:id="rId6"/>
    <p:sldId id="314" r:id="rId7"/>
    <p:sldId id="265" r:id="rId8"/>
    <p:sldId id="263" r:id="rId9"/>
    <p:sldId id="267" r:id="rId10"/>
    <p:sldId id="315" r:id="rId11"/>
    <p:sldId id="316" r:id="rId12"/>
    <p:sldId id="270" r:id="rId13"/>
    <p:sldId id="271" r:id="rId14"/>
    <p:sldId id="297" r:id="rId15"/>
    <p:sldId id="298" r:id="rId16"/>
    <p:sldId id="272" r:id="rId17"/>
    <p:sldId id="275" r:id="rId18"/>
    <p:sldId id="274" r:id="rId19"/>
    <p:sldId id="310" r:id="rId20"/>
    <p:sldId id="276" r:id="rId21"/>
    <p:sldId id="318" r:id="rId22"/>
    <p:sldId id="319" r:id="rId23"/>
    <p:sldId id="311" r:id="rId24"/>
    <p:sldId id="273" r:id="rId25"/>
    <p:sldId id="277" r:id="rId26"/>
    <p:sldId id="308" r:id="rId27"/>
    <p:sldId id="279" r:id="rId28"/>
    <p:sldId id="280" r:id="rId29"/>
    <p:sldId id="281" r:id="rId30"/>
    <p:sldId id="306" r:id="rId31"/>
    <p:sldId id="282" r:id="rId32"/>
    <p:sldId id="285" r:id="rId33"/>
    <p:sldId id="286" r:id="rId34"/>
    <p:sldId id="307" r:id="rId35"/>
    <p:sldId id="288" r:id="rId36"/>
    <p:sldId id="289" r:id="rId37"/>
    <p:sldId id="291" r:id="rId38"/>
    <p:sldId id="309" r:id="rId39"/>
    <p:sldId id="322" r:id="rId40"/>
    <p:sldId id="293" r:id="rId41"/>
    <p:sldId id="317" r:id="rId42"/>
    <p:sldId id="301" r:id="rId43"/>
    <p:sldId id="295" r:id="rId44"/>
    <p:sldId id="321" r:id="rId4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1122" y="7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547B406F-B113-4BE8-9963-4C1E4F7C8670}"/>
    <pc:docChg chg="delSld">
      <pc:chgData name="Andrea Castro Troya" userId="58fec591-b333-4c59-a2df-1c57e39d4266" providerId="ADAL" clId="{547B406F-B113-4BE8-9963-4C1E4F7C8670}" dt="2025-04-02T15:12:10.124" v="4" actId="47"/>
      <pc:docMkLst>
        <pc:docMk/>
      </pc:docMkLst>
      <pc:sldChg chg="del">
        <pc:chgData name="Andrea Castro Troya" userId="58fec591-b333-4c59-a2df-1c57e39d4266" providerId="ADAL" clId="{547B406F-B113-4BE8-9963-4C1E4F7C8670}" dt="2025-04-02T15:12:10.124" v="4" actId="47"/>
        <pc:sldMkLst>
          <pc:docMk/>
          <pc:sldMk cId="1194439395" sldId="294"/>
        </pc:sldMkLst>
      </pc:sldChg>
      <pc:sldChg chg="del">
        <pc:chgData name="Andrea Castro Troya" userId="58fec591-b333-4c59-a2df-1c57e39d4266" providerId="ADAL" clId="{547B406F-B113-4BE8-9963-4C1E4F7C8670}" dt="2025-04-02T15:11:40.026" v="0" actId="47"/>
        <pc:sldMkLst>
          <pc:docMk/>
          <pc:sldMk cId="2225250299" sldId="302"/>
        </pc:sldMkLst>
      </pc:sldChg>
      <pc:sldChg chg="del">
        <pc:chgData name="Andrea Castro Troya" userId="58fec591-b333-4c59-a2df-1c57e39d4266" providerId="ADAL" clId="{547B406F-B113-4BE8-9963-4C1E4F7C8670}" dt="2025-04-02T15:11:44.326" v="1" actId="47"/>
        <pc:sldMkLst>
          <pc:docMk/>
          <pc:sldMk cId="1306507030" sldId="303"/>
        </pc:sldMkLst>
      </pc:sldChg>
      <pc:sldChg chg="del">
        <pc:chgData name="Andrea Castro Troya" userId="58fec591-b333-4c59-a2df-1c57e39d4266" providerId="ADAL" clId="{547B406F-B113-4BE8-9963-4C1E4F7C8670}" dt="2025-04-02T15:11:47.934" v="2" actId="47"/>
        <pc:sldMkLst>
          <pc:docMk/>
          <pc:sldMk cId="2301668387" sldId="304"/>
        </pc:sldMkLst>
      </pc:sldChg>
      <pc:sldChg chg="del">
        <pc:chgData name="Andrea Castro Troya" userId="58fec591-b333-4c59-a2df-1c57e39d4266" providerId="ADAL" clId="{547B406F-B113-4BE8-9963-4C1E4F7C8670}" dt="2025-04-02T15:11:53.056" v="3" actId="47"/>
        <pc:sldMkLst>
          <pc:docMk/>
          <pc:sldMk cId="1288476297"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3E5623-9B84-4413-90E4-BF737D6AFE93}" type="datetimeFigureOut">
              <a:rPr lang="es-ES" smtClean="0"/>
              <a:pPr/>
              <a:t>02/04/2025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78E948-D459-48CC-B761-482156556D15}" type="slidenum">
              <a:rPr lang="es-ES" smtClean="0"/>
              <a:pPr/>
              <a:t>‹Nº›</a:t>
            </a:fld>
            <a:endParaRPr lang="es-ES"/>
          </a:p>
        </p:txBody>
      </p:sp>
    </p:spTree>
    <p:extLst>
      <p:ext uri="{BB962C8B-B14F-4D97-AF65-F5344CB8AC3E}">
        <p14:creationId xmlns:p14="http://schemas.microsoft.com/office/powerpoint/2010/main" val="131628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0C541897-98AE-4BAD-90A1-813B76B56FA9}" type="slidenum">
              <a:rPr lang="es-ES" smtClean="0">
                <a:solidFill>
                  <a:prstClr val="black"/>
                </a:solidFill>
              </a:rPr>
              <a:pPr/>
              <a:t>2</a:t>
            </a:fld>
            <a:endParaRPr lang="es-ES">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D221778-C6DA-4C67-9B1D-21A4575810F9}" type="slidenum">
              <a:rPr lang="es-ES">
                <a:solidFill>
                  <a:prstClr val="black"/>
                </a:solidFill>
              </a:rPr>
              <a:pPr/>
              <a:t>6</a:t>
            </a:fld>
            <a:endParaRPr lang="es-ES">
              <a:solidFill>
                <a:prstClr val="black"/>
              </a:solidFill>
            </a:endParaRPr>
          </a:p>
        </p:txBody>
      </p:sp>
      <p:sp>
        <p:nvSpPr>
          <p:cNvPr id="75779" name="Rectangle 2"/>
          <p:cNvSpPr>
            <a:spLocks noGrp="1" noRot="1" noChangeAspect="1" noChangeArrowheads="1" noTextEdit="1"/>
          </p:cNvSpPr>
          <p:nvPr>
            <p:ph type="sldImg"/>
          </p:nvPr>
        </p:nvSpPr>
        <p:spPr>
          <a:xfrm>
            <a:off x="1143000" y="685800"/>
            <a:ext cx="4572000" cy="3429000"/>
          </a:xfrm>
          <a:ln/>
        </p:spPr>
      </p:sp>
      <p:sp>
        <p:nvSpPr>
          <p:cNvPr id="75780"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2D25191-DB0A-4E83-9863-3C3280C03D76}" type="slidenum">
              <a:rPr lang="es-ES">
                <a:solidFill>
                  <a:prstClr val="black"/>
                </a:solidFill>
              </a:rPr>
              <a:pPr/>
              <a:t>7</a:t>
            </a:fld>
            <a:endParaRPr lang="es-ES">
              <a:solidFill>
                <a:prstClr val="black"/>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0C541897-98AE-4BAD-90A1-813B76B56FA9}" type="slidenum">
              <a:rPr lang="es-ES" smtClean="0"/>
              <a:pPr/>
              <a:t>34</a:t>
            </a:fld>
            <a:endParaRPr lang="es-ES"/>
          </a:p>
        </p:txBody>
      </p:sp>
      <p:sp>
        <p:nvSpPr>
          <p:cNvPr id="106499" name="Rectangle 2"/>
          <p:cNvSpPr>
            <a:spLocks noGrp="1" noRot="1" noChangeAspect="1" noChangeArrowheads="1" noTextEdit="1"/>
          </p:cNvSpPr>
          <p:nvPr>
            <p:ph type="sldImg"/>
          </p:nvPr>
        </p:nvSpPr>
        <p:spPr>
          <a:xfrm>
            <a:off x="1004888" y="685800"/>
            <a:ext cx="4848225" cy="3429000"/>
          </a:xfrm>
          <a:ln/>
        </p:spPr>
      </p:sp>
      <p:sp>
        <p:nvSpPr>
          <p:cNvPr id="106500" name="Rectangle 3"/>
          <p:cNvSpPr>
            <a:spLocks noGrp="1" noChangeArrowheads="1"/>
          </p:cNvSpPr>
          <p:nvPr>
            <p:ph type="body" idx="1"/>
          </p:nvPr>
        </p:nvSpPr>
        <p:spPr>
          <a:noFill/>
          <a:ln/>
        </p:spPr>
        <p:txBody>
          <a:bodyPr/>
          <a:lstStyle/>
          <a:p>
            <a:pPr eaLnBrk="1" hangingPunct="1"/>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7AB4E0-730E-43D5-BC2F-4FBCC02D122B}" type="slidenum">
              <a:rPr lang="es-ES">
                <a:solidFill>
                  <a:prstClr val="black"/>
                </a:solidFill>
              </a:rPr>
              <a:pPr/>
              <a:t>42</a:t>
            </a:fld>
            <a:endParaRPr lang="es-ES">
              <a:solidFill>
                <a:prstClr val="black"/>
              </a:solidFill>
            </a:endParaRPr>
          </a:p>
        </p:txBody>
      </p:sp>
      <p:sp>
        <p:nvSpPr>
          <p:cNvPr id="98306" name="Rectangle 2"/>
          <p:cNvSpPr>
            <a:spLocks noGrp="1" noRot="1" noChangeAspect="1" noChangeArrowheads="1" noTextEdit="1"/>
          </p:cNvSpPr>
          <p:nvPr>
            <p:ph type="sldImg"/>
          </p:nvPr>
        </p:nvSpPr>
        <p:spPr>
          <a:xfrm>
            <a:off x="1143000" y="685800"/>
            <a:ext cx="4572000" cy="3429000"/>
          </a:xfrm>
          <a:ln/>
        </p:spPr>
      </p:sp>
      <p:sp>
        <p:nvSpPr>
          <p:cNvPr id="98307" name="Rectangle 3"/>
          <p:cNvSpPr>
            <a:spLocks noGrp="1" noChangeArrowheads="1"/>
          </p:cNvSpPr>
          <p:nvPr>
            <p:ph type="body" idx="1"/>
          </p:nvPr>
        </p:nvSpPr>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hyperlink" Target="http://www.amrfvtraining.eu/" TargetMode="External"/><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4.pn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1"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1" y="3938592"/>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4648200" y="3938592"/>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B10F72-C231-4AA0-A1E1-23037FB19DF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500958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448C90F-FB87-4736-A551-1DCCBFADE12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201449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B95DFA2-7635-4FE5-B0E4-7D766832E004}"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355774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02D829AF-485B-47F1-8230-882FAEE6917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38735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368C8681-B231-4E7D-8082-E12DBEA4030E}"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439369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79406C41-F158-4761-A0DF-6BEBE69C100F}"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162733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93F31E4B-717E-4455-B0BC-2FBDFCBC53FE}"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52806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30B32589-1DAA-4FB9-B093-41E34BF5F5F9}"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5478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A5580960-F723-4845-9E14-104919CD23C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443116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D2840FB3-C9A9-457F-9CAC-F23DF56522A9}"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890084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EA789B8-8313-4A5C-B189-9BC343FDDD1E}"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765033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28C58CB-DF1C-4DC7-A277-531CB58B04E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033823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600200"/>
            <a:ext cx="4038600" cy="21859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0" y="3938588"/>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4648200" y="3938588"/>
            <a:ext cx="4038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457200" y="6245225"/>
            <a:ext cx="2133600" cy="476250"/>
          </a:xfrm>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a:xfrm>
            <a:off x="3124200" y="6245225"/>
            <a:ext cx="2895600" cy="476250"/>
          </a:xfrm>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a:xfrm>
            <a:off x="6553200" y="6245225"/>
            <a:ext cx="2133600" cy="476250"/>
          </a:xfrm>
        </p:spPr>
        <p:txBody>
          <a:bodyPr/>
          <a:lstStyle>
            <a:lvl1pPr>
              <a:defRPr/>
            </a:lvl1pPr>
          </a:lstStyle>
          <a:p>
            <a:fld id="{F4880319-F2CD-47DE-9E31-EAB01FC59E44}"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752607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15099" y="1757329"/>
            <a:ext cx="134946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305222"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653415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7282" y="310575"/>
            <a:ext cx="1667634"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314450" y="0"/>
            <a:ext cx="13095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6518249" y="0"/>
            <a:ext cx="13095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314450" y="1724488"/>
            <a:ext cx="13095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3918824" y="1724488"/>
            <a:ext cx="13095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5225495" y="1724488"/>
            <a:ext cx="13095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7820322" y="1724488"/>
            <a:ext cx="1323679"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5225495" y="3467646"/>
            <a:ext cx="13095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2609006" y="3467646"/>
            <a:ext cx="13095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2609006" y="1724488"/>
            <a:ext cx="13095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1783"/>
            <a:ext cx="1325384"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7619985" y="207769"/>
            <a:ext cx="1731781" cy="131625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7829803" y="3467646"/>
            <a:ext cx="674564"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8504366" y="3467646"/>
            <a:ext cx="644528"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2609007"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126624" y="2057951"/>
            <a:ext cx="828864"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581491" y="3841497"/>
            <a:ext cx="609739"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565845" y="501726"/>
            <a:ext cx="771701"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142872" y="2210102"/>
            <a:ext cx="695483"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6787280" y="357870"/>
            <a:ext cx="733592"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580136" y="2034265"/>
            <a:ext cx="743120"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2886598" y="4056040"/>
            <a:ext cx="771701"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285750" y="5576087"/>
            <a:ext cx="5905500" cy="780187"/>
          </a:xfrm>
          <a:prstGeom prst="rect">
            <a:avLst/>
          </a:prstGeom>
        </p:spPr>
        <p:txBody>
          <a:bodyPr/>
          <a:lstStyle>
            <a:lvl1pPr>
              <a:defRPr sz="20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285750" y="6390909"/>
            <a:ext cx="2228850" cy="370394"/>
          </a:xfrm>
          <a:prstGeom prst="rect">
            <a:avLst/>
          </a:prstGeom>
        </p:spPr>
        <p:txBody>
          <a:bodyPr/>
          <a:lstStyle>
            <a:lvl1pPr>
              <a:defRPr sz="13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print">
            <a:extLst>
              <a:ext uri="{28A0092B-C50C-407E-A947-70E740481C1C}">
                <a14:useLocalDpi xmlns:a14="http://schemas.microsoft.com/office/drawing/2010/main" val="0"/>
              </a:ext>
            </a:extLst>
          </a:blip>
          <a:srcRect/>
          <a:stretch>
            <a:fillRect/>
          </a:stretch>
        </p:blipFill>
        <p:spPr bwMode="auto">
          <a:xfrm>
            <a:off x="6743700" y="5595101"/>
            <a:ext cx="2266950" cy="795807"/>
          </a:xfrm>
          <a:prstGeom prst="rect">
            <a:avLst/>
          </a:prstGeom>
          <a:noFill/>
          <a:ln>
            <a:noFill/>
          </a:ln>
        </p:spPr>
      </p:pic>
    </p:spTree>
    <p:extLst>
      <p:ext uri="{BB962C8B-B14F-4D97-AF65-F5344CB8AC3E}">
        <p14:creationId xmlns:p14="http://schemas.microsoft.com/office/powerpoint/2010/main" val="161994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15099" y="1757329"/>
            <a:ext cx="134946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01"/>
            <a:ext cx="1305222" cy="3462149"/>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7282" y="310575"/>
            <a:ext cx="1667634"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314450" y="0"/>
            <a:ext cx="13095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6518249" y="0"/>
            <a:ext cx="13095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314450" y="1724488"/>
            <a:ext cx="13095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5225495" y="1724488"/>
            <a:ext cx="13095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7820322" y="1724488"/>
            <a:ext cx="1323679"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2609006" y="3467646"/>
            <a:ext cx="13095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2609005" y="1731783"/>
            <a:ext cx="2602309" cy="1729087"/>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1783"/>
            <a:ext cx="1325384"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7619985" y="207769"/>
            <a:ext cx="1731781" cy="131625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7829803" y="3467646"/>
            <a:ext cx="674564"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8504366" y="3467646"/>
            <a:ext cx="644528"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2609007"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755" tIns="38377" rIns="76755" bIns="38377"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109935" y="1902112"/>
            <a:ext cx="828864" cy="1179185"/>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565845" y="501726"/>
            <a:ext cx="771701"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495746" y="2158435"/>
            <a:ext cx="695483"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787280" y="357870"/>
            <a:ext cx="733592"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580136" y="2034265"/>
            <a:ext cx="743120"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886598" y="4056040"/>
            <a:ext cx="771701" cy="748086"/>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2678395" y="2052886"/>
            <a:ext cx="2616488" cy="780187"/>
          </a:xfrm>
          <a:prstGeom prst="rect">
            <a:avLst/>
          </a:prstGeom>
        </p:spPr>
        <p:txBody>
          <a:bodyPr/>
          <a:lstStyle>
            <a:lvl1pPr>
              <a:defRPr sz="40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print">
            <a:extLst>
              <a:ext uri="{28A0092B-C50C-407E-A947-70E740481C1C}">
                <a14:useLocalDpi xmlns:a14="http://schemas.microsoft.com/office/drawing/2010/main" val="0"/>
              </a:ext>
            </a:extLst>
          </a:blip>
          <a:srcRect/>
          <a:stretch>
            <a:fillRect/>
          </a:stretch>
        </p:blipFill>
        <p:spPr bwMode="auto">
          <a:xfrm>
            <a:off x="6465607" y="5753030"/>
            <a:ext cx="2564093" cy="870454"/>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53030"/>
            <a:ext cx="4013097" cy="63205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 t="1" r="2395" b="50505"/>
          <a:stretch/>
        </p:blipFill>
        <p:spPr>
          <a:xfrm>
            <a:off x="3908340" y="3476150"/>
            <a:ext cx="1317155" cy="1713588"/>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5225495" y="3467646"/>
            <a:ext cx="13095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76755" tIns="38377" rIns="76755" bIns="38377"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5581491" y="3841497"/>
            <a:ext cx="609739" cy="1001674"/>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163795" y="6385082"/>
            <a:ext cx="2514600" cy="354502"/>
          </a:xfrm>
          <a:prstGeom prst="rect">
            <a:avLst/>
          </a:prstGeom>
          <a:noFill/>
        </p:spPr>
        <p:txBody>
          <a:bodyPr wrap="square" lIns="76755" tIns="38377" rIns="76755" bIns="38377" rtlCol="0">
            <a:spAutoFit/>
          </a:bodyPr>
          <a:lstStyle/>
          <a:p>
            <a:r>
              <a:rPr lang="en-GB" dirty="0">
                <a:latin typeface="EC Square Sans Pro" panose="020B0506040000020004" pitchFamily="34" charset="0"/>
                <a:hlinkClick r:id="rId16"/>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0129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A5593F7-E975-48E6-8F70-E44AE91A907A}" type="datetimeFigureOut">
              <a:rPr lang="es-ES" smtClean="0"/>
              <a:pPr/>
              <a:t>02/04/2025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8BBDE9C-5CCA-43FA-BAB6-E1512761DD97}"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93F7-E975-48E6-8F70-E44AE91A907A}" type="datetimeFigureOut">
              <a:rPr lang="es-ES" smtClean="0"/>
              <a:pPr/>
              <a:t>02/04/2025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BDE9C-5CCA-43FA-BAB6-E1512761DD97}"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13" tIns="45706" rIns="91413" bIns="45706"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400"/>
            </a:lvl1pPr>
          </a:lstStyle>
          <a:p>
            <a:pPr fontAlgn="base">
              <a:spcBef>
                <a:spcPct val="0"/>
              </a:spcBef>
              <a:spcAft>
                <a:spcPct val="0"/>
              </a:spcAft>
            </a:pPr>
            <a:fld id="{FB24982F-972D-4CD6-B24E-8025E8274FAF}"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34997950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microsoft.com/office/2007/relationships/media" Target="../media/media1.mp4"/><Relationship Id="rId7" Type="http://schemas.openxmlformats.org/officeDocument/2006/relationships/image" Target="../media/image38.png"/><Relationship Id="rId2" Type="http://schemas.openxmlformats.org/officeDocument/2006/relationships/video" Target="file:///\\SERVIDOR\Administracion\Granja\Presentaciones\Presentaciones%20powerpoint\VID-20210616-WA0007_001.mp4" TargetMode="External"/><Relationship Id="rId1" Type="http://schemas.microsoft.com/office/2007/relationships/media" Target="file:///\\SERVIDOR\Administracion\Granja\Presentaciones\Presentaciones%20powerpoint\VID-20210616-WA0007_001.mp4" TargetMode="External"/><Relationship Id="rId6" Type="http://schemas.openxmlformats.org/officeDocument/2006/relationships/image" Target="../media/image37.jpeg"/><Relationship Id="rId5" Type="http://schemas.openxmlformats.org/officeDocument/2006/relationships/slideLayout" Target="../slideLayouts/slideLayout2.xml"/><Relationship Id="rId4" Type="http://schemas.openxmlformats.org/officeDocument/2006/relationships/video" Target="../media/media1.mp4"/><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0.png"/><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15.gif"/><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jpeg"/><Relationship Id="rId12"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emf"/></Relationships>
</file>

<file path=ppt/slides/_rels/slide3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7.png"/><Relationship Id="rId7" Type="http://schemas.openxmlformats.org/officeDocument/2006/relationships/image" Target="../media/image111.jp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15.gif"/><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a:xfrm>
            <a:off x="323528" y="5301208"/>
            <a:ext cx="5905500" cy="1080120"/>
          </a:xfrm>
        </p:spPr>
        <p:txBody>
          <a:bodyPr/>
          <a:lstStyle/>
          <a:p>
            <a:pPr marL="0" indent="0">
              <a:buNone/>
            </a:pPr>
            <a:r>
              <a:rPr lang="es-ES" dirty="0"/>
              <a:t>Prácticas a nivel de explotación destinadas a reducir la resistencia a los antimicrobianos.</a:t>
            </a:r>
          </a:p>
          <a:p>
            <a:pPr marL="0" indent="0">
              <a:buNone/>
            </a:pPr>
            <a:r>
              <a:rPr lang="es-ES" dirty="0"/>
              <a:t>Análisis de casos de éxito.</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pPr marL="0" indent="0">
              <a:buNone/>
            </a:pPr>
            <a:r>
              <a:rPr lang="es-ES" sz="2000" dirty="0">
                <a:solidFill>
                  <a:srgbClr val="003399"/>
                </a:solidFill>
              </a:rPr>
              <a:t>14/03/2025</a:t>
            </a:r>
          </a:p>
        </p:txBody>
      </p:sp>
    </p:spTree>
    <p:extLst>
      <p:ext uri="{BB962C8B-B14F-4D97-AF65-F5344CB8AC3E}">
        <p14:creationId xmlns:p14="http://schemas.microsoft.com/office/powerpoint/2010/main" val="2175499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blob:https://web.whatsapp.com/26ce647e-4501-4849-b151-6d175e4080f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4" descr="blob:https://web.whatsapp.com/26ce647e-4501-4849-b151-6d175e4080f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7" name="Picture 7" descr="C:\Users\usr\Downloads\WhatsApp Image 2023-12-14 at 10.49.1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336"/>
            <a:ext cx="9144000" cy="6598664"/>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261840" y="1807714"/>
            <a:ext cx="4723366" cy="645860"/>
          </a:xfrm>
          <a:prstGeom prst="rect">
            <a:avLst/>
          </a:prstGeom>
          <a:solidFill>
            <a:schemeClr val="accent1">
              <a:lumMod val="20000"/>
              <a:lumOff val="80000"/>
            </a:schemeClr>
          </a:solidFill>
        </p:spPr>
        <p:txBody>
          <a:bodyPr wrap="none" lIns="90974" tIns="45487" rIns="90974" bIns="45487" rtlCol="0">
            <a:spAutoFit/>
          </a:bodyPr>
          <a:lstStyle/>
          <a:p>
            <a:r>
              <a:rPr lang="es-ES"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BIENESTAR ANIMAL</a:t>
            </a:r>
          </a:p>
        </p:txBody>
      </p:sp>
      <p:sp>
        <p:nvSpPr>
          <p:cNvPr id="10" name="AutoShape 6" descr="blob:https://web.whatsapp.com/26ce647e-4501-4849-b151-6d175e4080f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2" y="0"/>
            <a:ext cx="9162132" cy="17287430"/>
          </a:xfrm>
          <a:prstGeom prst="rect">
            <a:avLst/>
          </a:prstGeom>
        </p:spPr>
      </p:pic>
    </p:spTree>
    <p:extLst>
      <p:ext uri="{BB962C8B-B14F-4D97-AF65-F5344CB8AC3E}">
        <p14:creationId xmlns:p14="http://schemas.microsoft.com/office/powerpoint/2010/main" val="4008408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2228573" y="1656404"/>
            <a:ext cx="4723366" cy="645860"/>
          </a:xfrm>
          <a:prstGeom prst="rect">
            <a:avLst/>
          </a:prstGeom>
          <a:solidFill>
            <a:schemeClr val="accent1">
              <a:lumMod val="20000"/>
              <a:lumOff val="80000"/>
            </a:schemeClr>
          </a:solidFill>
        </p:spPr>
        <p:txBody>
          <a:bodyPr wrap="none" lIns="90974" tIns="45487" rIns="90974" bIns="45487" rtlCol="0">
            <a:spAutoFit/>
          </a:bodyPr>
          <a:lstStyle/>
          <a:p>
            <a:r>
              <a:rPr lang="es-ES"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BIENESTAR ANIMAL</a:t>
            </a: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1" y="-5680"/>
            <a:ext cx="9162132" cy="172874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007"/>
            <a:ext cx="9216008" cy="691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2627784" y="1484784"/>
            <a:ext cx="4723366" cy="645860"/>
          </a:xfrm>
          <a:prstGeom prst="rect">
            <a:avLst/>
          </a:prstGeom>
          <a:solidFill>
            <a:schemeClr val="accent1">
              <a:lumMod val="20000"/>
              <a:lumOff val="80000"/>
            </a:schemeClr>
          </a:solidFill>
        </p:spPr>
        <p:txBody>
          <a:bodyPr wrap="none" lIns="90974" tIns="45487" rIns="90974" bIns="45487" rtlCol="0">
            <a:spAutoFit/>
          </a:bodyPr>
          <a:lstStyle/>
          <a:p>
            <a:r>
              <a:rPr lang="es-ES"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BIENESTAR ANIMAL</a:t>
            </a: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07"/>
            <a:ext cx="9162132" cy="172874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IMG-20210616-WA0006.jpg"/>
          <p:cNvPicPr>
            <a:picLocks noChangeAspect="1"/>
          </p:cNvPicPr>
          <p:nvPr/>
        </p:nvPicPr>
        <p:blipFill>
          <a:blip r:embed="rId6" cstate="print"/>
          <a:stretch>
            <a:fillRect/>
          </a:stretch>
        </p:blipFill>
        <p:spPr>
          <a:xfrm>
            <a:off x="539552" y="2060848"/>
            <a:ext cx="3240360" cy="4320480"/>
          </a:xfrm>
          <a:prstGeom prst="rect">
            <a:avLst/>
          </a:prstGeom>
        </p:spPr>
      </p:pic>
      <p:pic>
        <p:nvPicPr>
          <p:cNvPr id="5" name="VID-20210616-WA0007_00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4067944" y="2276872"/>
            <a:ext cx="4896544" cy="3672408"/>
          </a:xfrm>
          <a:prstGeom prst="rect">
            <a:avLst/>
          </a:prstGeom>
        </p:spPr>
      </p:pic>
      <p:pic>
        <p:nvPicPr>
          <p:cNvPr id="6" name="5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
        <p:nvSpPr>
          <p:cNvPr id="7" name="6 Rectángulo"/>
          <p:cNvSpPr/>
          <p:nvPr/>
        </p:nvSpPr>
        <p:spPr>
          <a:xfrm>
            <a:off x="1979711" y="1268760"/>
            <a:ext cx="4796249" cy="646331"/>
          </a:xfrm>
          <a:prstGeom prst="rect">
            <a:avLst/>
          </a:prstGeom>
        </p:spPr>
        <p:txBody>
          <a:bodyPr wrap="none">
            <a:spAutoFit/>
          </a:bodyPr>
          <a:lstStyle/>
          <a:p>
            <a:pPr algn="ctr"/>
            <a:r>
              <a:rPr lang="es-ES" sz="36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3" name="08 CE1.2">
            <a:hlinkClick r:id="" action="ppaction://media"/>
            <a:extLst>
              <a:ext uri="{FF2B5EF4-FFF2-40B4-BE49-F238E27FC236}">
                <a16:creationId xmlns:a16="http://schemas.microsoft.com/office/drawing/2014/main" id="{CC562CC6-C5DF-CDB9-3F09-7E8D8B2F7B5D}"/>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555776" y="2274584"/>
            <a:ext cx="6487921" cy="36724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4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1" fill="hold"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43"/>
            <a:ext cx="9162132" cy="17287430"/>
          </a:xfrm>
          <a:prstGeom prst="rect">
            <a:avLst/>
          </a:prstGeom>
        </p:spPr>
      </p:pic>
      <p:sp>
        <p:nvSpPr>
          <p:cNvPr id="6" name="5 Rectángulo"/>
          <p:cNvSpPr/>
          <p:nvPr/>
        </p:nvSpPr>
        <p:spPr>
          <a:xfrm>
            <a:off x="1979712" y="1196752"/>
            <a:ext cx="4796249" cy="646331"/>
          </a:xfrm>
          <a:prstGeom prst="rect">
            <a:avLst/>
          </a:prstGeom>
        </p:spPr>
        <p:txBody>
          <a:bodyPr wrap="none">
            <a:spAutoFit/>
          </a:bodyPr>
          <a:lstStyle/>
          <a:p>
            <a:pPr algn="ctr"/>
            <a:r>
              <a:rPr lang="es-ES" sz="36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9" name="video Macrocheles_0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3281" y="2276872"/>
            <a:ext cx="4572000" cy="3505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2276872"/>
            <a:ext cx="4824536" cy="3215277"/>
          </a:xfrm>
          <a:prstGeom prst="rect">
            <a:avLst/>
          </a:prstGeom>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04864"/>
            <a:ext cx="183832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1907704" y="1268760"/>
            <a:ext cx="5309872" cy="707416"/>
          </a:xfrm>
          <a:prstGeom prst="rect">
            <a:avLst/>
          </a:prstGeom>
          <a:noFill/>
        </p:spPr>
        <p:txBody>
          <a:bodyPr wrap="none" lIns="90974" tIns="45487" rIns="90974" bIns="45487" rtlCol="0">
            <a:spAutoFit/>
          </a:bodyPr>
          <a:lstStyle/>
          <a:p>
            <a:r>
              <a:rPr lang="es-ES" sz="40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81128"/>
            <a:ext cx="21812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2060848"/>
            <a:ext cx="1990725"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95736" y="1340768"/>
            <a:ext cx="4653264"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492896"/>
            <a:ext cx="5029359" cy="4001137"/>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708920"/>
            <a:ext cx="2712418" cy="3836231"/>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2" y="0"/>
            <a:ext cx="9162132" cy="17287430"/>
          </a:xfrm>
          <a:prstGeom prst="rect">
            <a:avLst/>
          </a:prstGeom>
        </p:spPr>
      </p:pic>
    </p:spTree>
    <p:extLst>
      <p:ext uri="{BB962C8B-B14F-4D97-AF65-F5344CB8AC3E}">
        <p14:creationId xmlns:p14="http://schemas.microsoft.com/office/powerpoint/2010/main" val="567945434"/>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95736" y="1484784"/>
            <a:ext cx="4653264"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6952"/>
            <a:ext cx="3848050" cy="3061340"/>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2420888"/>
            <a:ext cx="2333900" cy="3684613"/>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3429000"/>
            <a:ext cx="2771800" cy="2205122"/>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4" y="0"/>
            <a:ext cx="9162132" cy="17287430"/>
          </a:xfrm>
          <a:prstGeom prst="rect">
            <a:avLst/>
          </a:prstGeom>
        </p:spPr>
      </p:pic>
    </p:spTree>
    <p:extLst>
      <p:ext uri="{BB962C8B-B14F-4D97-AF65-F5344CB8AC3E}">
        <p14:creationId xmlns:p14="http://schemas.microsoft.com/office/powerpoint/2010/main" val="761645719"/>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599" y="1124744"/>
            <a:ext cx="50546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usr\Downloads\WhatsApp Image 2023-12-13 at 18.00.0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02" y="2348880"/>
            <a:ext cx="3079353" cy="41058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r\Downloads\WhatsApp Image 2023-12-13 at 18.00.0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0279" y="2519366"/>
            <a:ext cx="2823624" cy="376483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r\Downloads\WhatsApp Image 2023-12-13 at 18.00.02 (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7041" y="2657330"/>
            <a:ext cx="2616678" cy="3488904"/>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3970900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411760" y="1484784"/>
            <a:ext cx="4653264"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0131" y="3006555"/>
            <a:ext cx="3998444" cy="2827110"/>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780928"/>
            <a:ext cx="4589941" cy="3651555"/>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2" y="0"/>
            <a:ext cx="9162132" cy="17287430"/>
          </a:xfrm>
          <a:prstGeom prst="rect">
            <a:avLst/>
          </a:prstGeom>
        </p:spPr>
      </p:pic>
    </p:spTree>
    <p:extLst>
      <p:ext uri="{BB962C8B-B14F-4D97-AF65-F5344CB8AC3E}">
        <p14:creationId xmlns:p14="http://schemas.microsoft.com/office/powerpoint/2010/main" val="2595154508"/>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7C5W4985"/>
          <p:cNvPicPr>
            <a:picLocks noChangeAspect="1" noChangeArrowheads="1"/>
          </p:cNvPicPr>
          <p:nvPr/>
        </p:nvPicPr>
        <p:blipFill>
          <a:blip r:embed="rId3">
            <a:lum bright="70000" contrast="-70000"/>
            <a:grayscl/>
          </a:blip>
          <a:srcRect l="7066" r="7423"/>
          <a:stretch>
            <a:fillRect/>
          </a:stretch>
        </p:blipFill>
        <p:spPr bwMode="auto">
          <a:xfrm>
            <a:off x="-20589" y="-56315"/>
            <a:ext cx="9187186" cy="6914315"/>
          </a:xfrm>
          <a:prstGeom prst="rect">
            <a:avLst/>
          </a:prstGeom>
          <a:noFill/>
          <a:ln w="9525">
            <a:noFill/>
            <a:miter lim="800000"/>
            <a:headEnd/>
            <a:tailEnd/>
          </a:ln>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9" y="-56315"/>
            <a:ext cx="9201299" cy="13020998"/>
          </a:xfrm>
          <a:prstGeom prst="rect">
            <a:avLst/>
          </a:prstGeom>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3" y="5697379"/>
            <a:ext cx="2592289" cy="757770"/>
          </a:xfrm>
          <a:prstGeom prst="rect">
            <a:avLst/>
          </a:prstGeom>
        </p:spPr>
      </p:pic>
      <p:sp>
        <p:nvSpPr>
          <p:cNvPr id="9" name="2 Título"/>
          <p:cNvSpPr txBox="1">
            <a:spLocks/>
          </p:cNvSpPr>
          <p:nvPr/>
        </p:nvSpPr>
        <p:spPr bwMode="auto">
          <a:xfrm>
            <a:off x="428550" y="2829342"/>
            <a:ext cx="8229600" cy="1143000"/>
          </a:xfrm>
          <a:prstGeom prst="rect">
            <a:avLst/>
          </a:prstGeom>
          <a:noFill/>
          <a:ln w="9525">
            <a:noFill/>
            <a:miter lim="800000"/>
            <a:headEnd/>
            <a:tailEnd/>
          </a:ln>
          <a:effectLst/>
        </p:spPr>
        <p:txBody>
          <a:bodyPr vert="horz" wrap="square" lIns="91413" tIns="45706" rIns="91413" bIns="45706" numCol="1" anchor="ctr" anchorCtr="0" compatLnSpc="1">
            <a:prstTxWarp prst="textNoShape">
              <a:avLst/>
            </a:prstTxWarp>
            <a:no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s-ES" sz="2800" b="1" dirty="0"/>
              <a:t>Alberto Alejandro García Torés</a:t>
            </a:r>
          </a:p>
          <a:p>
            <a:r>
              <a:rPr lang="es-ES" sz="2800" b="1" dirty="0"/>
              <a:t>Director General de Granja de Desarrollo Ovino AGM</a:t>
            </a:r>
          </a:p>
        </p:txBody>
      </p:sp>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5154" y="5733256"/>
            <a:ext cx="21145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679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67744" y="1268760"/>
            <a:ext cx="4653243" cy="619134"/>
          </a:xfrm>
          <a:prstGeom prst="rect">
            <a:avLst/>
          </a:prstGeom>
          <a:noFill/>
        </p:spPr>
        <p:txBody>
          <a:bodyPr wrap="none" lIns="79747" tIns="39873" rIns="79747" bIns="39873"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334" y="2132856"/>
            <a:ext cx="3911549" cy="451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163335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79712" y="1340768"/>
            <a:ext cx="4653243" cy="619134"/>
          </a:xfrm>
          <a:prstGeom prst="rect">
            <a:avLst/>
          </a:prstGeom>
          <a:noFill/>
        </p:spPr>
        <p:txBody>
          <a:bodyPr wrap="none" lIns="79747" tIns="39873" rIns="79747" bIns="39873"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BIENESTAR ANIMAL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588" y="2204864"/>
            <a:ext cx="3019490" cy="445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2" y="0"/>
            <a:ext cx="9162132" cy="17287430"/>
          </a:xfrm>
          <a:prstGeom prst="rect">
            <a:avLst/>
          </a:prstGeom>
        </p:spPr>
      </p:pic>
    </p:spTree>
    <p:extLst>
      <p:ext uri="{BB962C8B-B14F-4D97-AF65-F5344CB8AC3E}">
        <p14:creationId xmlns:p14="http://schemas.microsoft.com/office/powerpoint/2010/main" val="1162500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761" y="1052736"/>
            <a:ext cx="505936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usr\Downloads\WhatsApp Image 2023-12-13 at 18.00.03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420888"/>
            <a:ext cx="4909271" cy="36819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r\Downloads\WhatsApp Image 2023-12-13 at 18.00.03 (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081983"/>
            <a:ext cx="3269821" cy="4359761"/>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2" y="0"/>
            <a:ext cx="9162132" cy="17287430"/>
          </a:xfrm>
          <a:prstGeom prst="rect">
            <a:avLst/>
          </a:prstGeom>
        </p:spPr>
      </p:pic>
    </p:spTree>
    <p:extLst>
      <p:ext uri="{BB962C8B-B14F-4D97-AF65-F5344CB8AC3E}">
        <p14:creationId xmlns:p14="http://schemas.microsoft.com/office/powerpoint/2010/main" val="3526078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04664"/>
            <a:ext cx="5952661" cy="44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0961" y="1"/>
            <a:ext cx="85303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980728"/>
            <a:ext cx="4756094" cy="233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0" y="3717032"/>
            <a:ext cx="8604448" cy="2585323"/>
          </a:xfrm>
          <a:prstGeom prst="rect">
            <a:avLst/>
          </a:prstGeom>
          <a:noFill/>
        </p:spPr>
        <p:txBody>
          <a:bodyPr wrap="square" rtlCol="0">
            <a:spAutoFit/>
          </a:bodyPr>
          <a:lstStyle/>
          <a:p>
            <a:r>
              <a:rPr lang="es-ES" dirty="0">
                <a:solidFill>
                  <a:srgbClr val="FFFFFF"/>
                </a:solidFill>
                <a:latin typeface="Arial Rounded MT Bold" pitchFamily="34" charset="0"/>
              </a:rPr>
              <a:t>Fórmula AGM está basada en la fusión de recetas ancestrales de pastores trashumantes que aliviaban los problemas de su ganado utilizando plantas naturales junto con la biotecnología más avanzada en la extracción de prebióticos </a:t>
            </a:r>
            <a:r>
              <a:rPr lang="es-ES" dirty="0" err="1">
                <a:solidFill>
                  <a:srgbClr val="FFFFFF"/>
                </a:solidFill>
                <a:latin typeface="Arial Rounded MT Bold" pitchFamily="34" charset="0"/>
              </a:rPr>
              <a:t>fructoligosacáridos</a:t>
            </a:r>
            <a:r>
              <a:rPr lang="es-ES" dirty="0">
                <a:solidFill>
                  <a:srgbClr val="FFFFFF"/>
                </a:solidFill>
                <a:latin typeface="Arial Rounded MT Bold" pitchFamily="34" charset="0"/>
              </a:rPr>
              <a:t> y </a:t>
            </a:r>
            <a:r>
              <a:rPr lang="es-ES" dirty="0" err="1">
                <a:solidFill>
                  <a:srgbClr val="FFFFFF"/>
                </a:solidFill>
                <a:latin typeface="Arial Rounded MT Bold" pitchFamily="34" charset="0"/>
              </a:rPr>
              <a:t>galactoligosacáridos</a:t>
            </a:r>
            <a:r>
              <a:rPr lang="es-ES" dirty="0">
                <a:solidFill>
                  <a:srgbClr val="FFFFFF"/>
                </a:solidFill>
                <a:latin typeface="Arial Rounded MT Bold" pitchFamily="34" charset="0"/>
              </a:rPr>
              <a:t> de un producto tan arraigado en nuestra tierra como es la remolacha. El resultado es la sustitución de antibióticos con carácter preventivo por un producto natural como Fórmula AGM, en la línea con lo demandado por Europa y sobre todo por el consumidor responsable.  </a:t>
            </a:r>
          </a:p>
          <a:p>
            <a:endParaRPr lang="es-ES" dirty="0"/>
          </a:p>
        </p:txBody>
      </p:sp>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75656" y="1124744"/>
            <a:ext cx="6068202"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INTELIGENCIA ARTIFICIAL</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204864"/>
            <a:ext cx="6731072" cy="4016882"/>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2" y="0"/>
            <a:ext cx="9162132" cy="17287430"/>
          </a:xfrm>
          <a:prstGeom prst="rect">
            <a:avLst/>
          </a:prstGeom>
        </p:spPr>
      </p:pic>
    </p:spTree>
    <p:extLst>
      <p:ext uri="{BB962C8B-B14F-4D97-AF65-F5344CB8AC3E}">
        <p14:creationId xmlns:p14="http://schemas.microsoft.com/office/powerpoint/2010/main" val="4108850233"/>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598" y="1472256"/>
            <a:ext cx="8136904" cy="511802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8" y="0"/>
            <a:ext cx="9162132" cy="17287430"/>
          </a:xfrm>
          <a:prstGeom prst="rect">
            <a:avLst/>
          </a:prstGeom>
        </p:spPr>
      </p:pic>
    </p:spTree>
    <p:extLst>
      <p:ext uri="{BB962C8B-B14F-4D97-AF65-F5344CB8AC3E}">
        <p14:creationId xmlns:p14="http://schemas.microsoft.com/office/powerpoint/2010/main" val="1109205697"/>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27584" y="1196752"/>
            <a:ext cx="6627778"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DIGITALIZACIÓN LACTANCIA</a:t>
            </a: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2276872"/>
            <a:ext cx="2953235" cy="4176824"/>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348880"/>
            <a:ext cx="2884607" cy="4079764"/>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060848"/>
            <a:ext cx="6827386" cy="4580320"/>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2411674071"/>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0" fill="hold"/>
                                        <p:tgtEl>
                                          <p:spTgt spid="5"/>
                                        </p:tgtEl>
                                        <p:attrNameLst>
                                          <p:attrName>ppt_x</p:attrName>
                                        </p:attrNameLst>
                                      </p:cBhvr>
                                      <p:tavLst>
                                        <p:tav tm="0">
                                          <p:val>
                                            <p:strVal val="#ppt_x"/>
                                          </p:val>
                                        </p:tav>
                                        <p:tav tm="100000">
                                          <p:val>
                                            <p:strVal val="#ppt_x"/>
                                          </p:val>
                                        </p:tav>
                                      </p:tavLst>
                                    </p:anim>
                                    <p:anim calcmode="lin" valueType="num">
                                      <p:cBhvr additive="base">
                                        <p:cTn id="8" dur="1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1196752"/>
            <a:ext cx="6627778"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DIGITALIZACIÓN LACTANCIA</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916832"/>
            <a:ext cx="7437391" cy="450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3964181718"/>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1268760"/>
            <a:ext cx="6943378" cy="511422"/>
          </a:xfrm>
          <a:prstGeom prst="rect">
            <a:avLst/>
          </a:prstGeom>
          <a:noFill/>
        </p:spPr>
        <p:txBody>
          <a:bodyPr wrap="none" lIns="79757" tIns="39878" rIns="79757" bIns="39878" rtlCol="0">
            <a:spAutoFit/>
          </a:bodyPr>
          <a:lstStyle/>
          <a:p>
            <a:r>
              <a:rPr lang="es-ES" sz="28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DIGITALIZACIÓN DE LA EXPLOTACIÓN</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88840"/>
            <a:ext cx="8263160" cy="457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1274791164"/>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20878"/>
            <a:ext cx="9828585" cy="5837122"/>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3813912124"/>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a:p>
        </p:txBody>
      </p:sp>
      <p:sp>
        <p:nvSpPr>
          <p:cNvPr id="3" name="2 Subtítulo"/>
          <p:cNvSpPr>
            <a:spLocks noGrp="1"/>
          </p:cNvSpPr>
          <p:nvPr>
            <p:ph type="subTitle" idx="1"/>
          </p:nvPr>
        </p:nvSpPr>
        <p:spPr/>
        <p:txBody>
          <a:bodyPr/>
          <a:lstStyle/>
          <a:p>
            <a:endParaRPr lang="es-ES"/>
          </a:p>
        </p:txBody>
      </p:sp>
      <p:pic>
        <p:nvPicPr>
          <p:cNvPr id="4" name="Picture 4" descr="FOTO AEREA GRANJA AGM"/>
          <p:cNvPicPr>
            <a:picLocks noChangeAspect="1" noChangeArrowheads="1"/>
          </p:cNvPicPr>
          <p:nvPr/>
        </p:nvPicPr>
        <p:blipFill>
          <a:blip r:embed="rId2" cstate="print"/>
          <a:srcRect/>
          <a:stretch>
            <a:fillRect/>
          </a:stretch>
        </p:blipFill>
        <p:spPr bwMode="auto">
          <a:xfrm>
            <a:off x="0" y="1124745"/>
            <a:ext cx="9144000" cy="5733256"/>
          </a:xfrm>
          <a:prstGeom prst="rect">
            <a:avLst/>
          </a:prstGeom>
          <a:noFill/>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5" y="0"/>
            <a:ext cx="9151415" cy="17267207"/>
          </a:xfrm>
          <a:prstGeom prst="rect">
            <a:avLst/>
          </a:prstGeom>
        </p:spPr>
      </p:pic>
      <p:sp>
        <p:nvSpPr>
          <p:cNvPr id="6" name="5 Rectángulo"/>
          <p:cNvSpPr/>
          <p:nvPr/>
        </p:nvSpPr>
        <p:spPr>
          <a:xfrm>
            <a:off x="-100621" y="5517232"/>
            <a:ext cx="4304682" cy="1077218"/>
          </a:xfrm>
          <a:prstGeom prst="rect">
            <a:avLst/>
          </a:prstGeom>
        </p:spPr>
        <p:txBody>
          <a:bodyPr wrap="square">
            <a:spAutoFit/>
          </a:bodyPr>
          <a:lstStyle/>
          <a:p>
            <a:pPr algn="ctr" defTabSz="454871"/>
            <a:r>
              <a:rPr lang="es-ES" sz="3200" dirty="0"/>
              <a:t>OLMEDO</a:t>
            </a:r>
          </a:p>
          <a:p>
            <a:pPr algn="ctr" defTabSz="454871"/>
            <a:r>
              <a:rPr lang="es-ES" sz="3200" dirty="0"/>
              <a:t>(VALLADOLID)</a:t>
            </a:r>
          </a:p>
        </p:txBody>
      </p:sp>
      <p:sp>
        <p:nvSpPr>
          <p:cNvPr id="7" name="6 Rectángulo"/>
          <p:cNvSpPr/>
          <p:nvPr/>
        </p:nvSpPr>
        <p:spPr>
          <a:xfrm>
            <a:off x="-972616" y="4365104"/>
            <a:ext cx="5760640" cy="1077218"/>
          </a:xfrm>
          <a:prstGeom prst="rect">
            <a:avLst/>
          </a:prstGeom>
        </p:spPr>
        <p:txBody>
          <a:bodyPr wrap="square">
            <a:spAutoFit/>
          </a:bodyPr>
          <a:lstStyle/>
          <a:p>
            <a:pPr algn="ctr" defTabSz="454871"/>
            <a:r>
              <a:rPr lang="es-ES" sz="3200" dirty="0"/>
              <a:t>CREANDO GRANJAS REGENERATIVAS</a:t>
            </a:r>
          </a:p>
        </p:txBody>
      </p:sp>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15616" y="1988840"/>
            <a:ext cx="6627778"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DIGITALIZACIÓN LACTANCIA</a:t>
            </a:r>
          </a:p>
        </p:txBody>
      </p:sp>
      <p:pic>
        <p:nvPicPr>
          <p:cNvPr id="5" name="14AABCC7-53E5-4ED7-B610-1CABED2E386F" descr="14AABCC7-53E5-4ED7-B610-1CABED2E386F"/>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068960"/>
            <a:ext cx="4019564" cy="319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9C64E3F-DF61-4053-BCAC-9C441FEFA359" descr="B9C64E3F-DF61-4053-BCAC-9C441FEFA3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96952"/>
            <a:ext cx="4127393" cy="320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3358200272"/>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9592" y="1052736"/>
            <a:ext cx="6627778"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DIGITALIZACIÓN LACTANCIA</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530" y="2524862"/>
            <a:ext cx="4642727" cy="3282652"/>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15241" y="2589615"/>
            <a:ext cx="4593197" cy="3247632"/>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2578860667"/>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23728" y="1268760"/>
            <a:ext cx="4926992" cy="619144"/>
          </a:xfrm>
          <a:prstGeom prst="rect">
            <a:avLst/>
          </a:prstGeom>
          <a:noFill/>
        </p:spPr>
        <p:txBody>
          <a:bodyPr wrap="none" lIns="79757" tIns="39878" rIns="79757" bIns="39878" rtlCol="0">
            <a:spAutoFit/>
          </a:bodyPr>
          <a:lstStyle/>
          <a:p>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cs typeface="Arial" panose="020B0604020202020204" pitchFamily="34" charset="0"/>
              </a:rPr>
              <a:t>SENSORES Y TABLET</a:t>
            </a:r>
          </a:p>
        </p:txBody>
      </p:sp>
      <p:pic>
        <p:nvPicPr>
          <p:cNvPr id="5" name="Picture 3" descr="C:\Users\user\Desktop\fotos cartif presentacion\sens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420888"/>
            <a:ext cx="2199448" cy="410443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132856"/>
            <a:ext cx="3114096" cy="4404334"/>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944683795"/>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736"/>
            <a:ext cx="9144000" cy="5805264"/>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9" y="0"/>
            <a:ext cx="9162132" cy="17287430"/>
          </a:xfrm>
          <a:prstGeom prst="rect">
            <a:avLst/>
          </a:prstGeom>
        </p:spPr>
      </p:pic>
    </p:spTree>
    <p:extLst>
      <p:ext uri="{BB962C8B-B14F-4D97-AF65-F5344CB8AC3E}">
        <p14:creationId xmlns:p14="http://schemas.microsoft.com/office/powerpoint/2010/main" val="3855541355"/>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69750">
            <a:off x="4776145" y="644671"/>
            <a:ext cx="6346398" cy="3435111"/>
          </a:xfrm>
          <a:prstGeom prst="rect">
            <a:avLst/>
          </a:prstGeom>
        </p:spPr>
      </p:pic>
      <p:pic>
        <p:nvPicPr>
          <p:cNvPr id="9" name="14AABCC7-53E5-4ED7-B610-1CABED2E386F" descr="14AABCC7-53E5-4ED7-B610-1CABED2E386F"/>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rot="19576603">
            <a:off x="78535" y="45537"/>
            <a:ext cx="3176241" cy="317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9C64E3F-DF61-4053-BCAC-9C441FEFA359" descr="B9C64E3F-DF61-4053-BCAC-9C441FEFA3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6413" y="-446720"/>
            <a:ext cx="3201912" cy="312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34219">
            <a:off x="-93561" y="1025246"/>
            <a:ext cx="6477287" cy="436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12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27735">
            <a:off x="327740" y="654156"/>
            <a:ext cx="4175186" cy="4175186"/>
          </a:xfrm>
          <a:prstGeom prst="rect">
            <a:avLst/>
          </a:prstGeom>
        </p:spPr>
      </p:pic>
      <p:pic>
        <p:nvPicPr>
          <p:cNvPr id="15" name="Imagen 3"/>
          <p:cNvPicPr/>
          <p:nvPr/>
        </p:nvPicPr>
        <p:blipFill>
          <a:blip r:embed="rId8" cstate="print">
            <a:extLst>
              <a:ext uri="{28A0092B-C50C-407E-A947-70E740481C1C}">
                <a14:useLocalDpi xmlns:a14="http://schemas.microsoft.com/office/drawing/2010/main" val="0"/>
              </a:ext>
            </a:extLst>
          </a:blip>
          <a:stretch>
            <a:fillRect/>
          </a:stretch>
        </p:blipFill>
        <p:spPr>
          <a:xfrm>
            <a:off x="88070" y="3716283"/>
            <a:ext cx="4162532" cy="3141759"/>
          </a:xfrm>
          <a:prstGeom prst="rect">
            <a:avLst/>
          </a:prstGeom>
        </p:spPr>
      </p:pic>
      <p:pic>
        <p:nvPicPr>
          <p:cNvPr id="16" name="Imagen 7"/>
          <p:cNvPicPr/>
          <p:nvPr/>
        </p:nvPicPr>
        <p:blipFill>
          <a:blip r:embed="rId9" cstate="print">
            <a:extLst>
              <a:ext uri="{28A0092B-C50C-407E-A947-70E740481C1C}">
                <a14:useLocalDpi xmlns:a14="http://schemas.microsoft.com/office/drawing/2010/main" val="0"/>
              </a:ext>
            </a:extLst>
          </a:blip>
          <a:stretch>
            <a:fillRect/>
          </a:stretch>
        </p:blipFill>
        <p:spPr>
          <a:xfrm rot="1057122">
            <a:off x="5557951" y="-119706"/>
            <a:ext cx="3546419" cy="2469137"/>
          </a:xfrm>
          <a:prstGeom prst="rect">
            <a:avLst/>
          </a:prstGeom>
        </p:spPr>
      </p:pic>
      <p:pic>
        <p:nvPicPr>
          <p:cNvPr id="17" name="Imagen 2"/>
          <p:cNvPicPr>
            <a:picLocks noChangeAspect="1"/>
          </p:cNvPicPr>
          <p:nvPr/>
        </p:nvPicPr>
        <p:blipFill rotWithShape="1">
          <a:blip r:embed="rId10" cstate="print"/>
          <a:srcRect l="9597" t="38028" r="35859" b="22466"/>
          <a:stretch/>
        </p:blipFill>
        <p:spPr>
          <a:xfrm rot="21049415">
            <a:off x="4759135" y="4365905"/>
            <a:ext cx="4901131" cy="2703847"/>
          </a:xfrm>
          <a:prstGeom prst="rect">
            <a:avLst/>
          </a:prstGeom>
        </p:spPr>
      </p:pic>
      <p:pic>
        <p:nvPicPr>
          <p:cNvPr id="14" name="4 Marcador de contenido"/>
          <p:cNvPicPr>
            <a:picLocks noGrp="1" noChangeAspect="1"/>
          </p:cNvPicPr>
          <p:nvPr>
            <p:ph sz="half" idx="1"/>
          </p:nvPr>
        </p:nvPicPr>
        <p:blipFill>
          <a:blip r:embed="rId11" cstate="print">
            <a:extLst>
              <a:ext uri="{28A0092B-C50C-407E-A947-70E740481C1C}">
                <a14:useLocalDpi xmlns:a14="http://schemas.microsoft.com/office/drawing/2010/main" val="0"/>
              </a:ext>
            </a:extLst>
          </a:blip>
          <a:stretch>
            <a:fillRect/>
          </a:stretch>
        </p:blipFill>
        <p:spPr>
          <a:xfrm rot="1118764">
            <a:off x="4886072" y="428159"/>
            <a:ext cx="3596790" cy="3596790"/>
          </a:xfrm>
        </p:spPr>
      </p:pic>
      <p:pic>
        <p:nvPicPr>
          <p:cNvPr id="11"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691756">
            <a:off x="1396973" y="3288175"/>
            <a:ext cx="6463654" cy="366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227909"/>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0" fill="hold"/>
                                        <p:tgtEl>
                                          <p:spTgt spid="10"/>
                                        </p:tgtEl>
                                        <p:attrNameLst>
                                          <p:attrName>ppt_x</p:attrName>
                                        </p:attrNameLst>
                                      </p:cBhvr>
                                      <p:tavLst>
                                        <p:tav tm="0">
                                          <p:val>
                                            <p:strVal val="#ppt_x"/>
                                          </p:val>
                                        </p:tav>
                                        <p:tav tm="100000">
                                          <p:val>
                                            <p:strVal val="#ppt_x"/>
                                          </p:val>
                                        </p:tav>
                                      </p:tavLst>
                                    </p:anim>
                                    <p:anim calcmode="lin" valueType="num">
                                      <p:cBhvr additive="base">
                                        <p:cTn id="13" dur="5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0" fill="hold"/>
                                        <p:tgtEl>
                                          <p:spTgt spid="8"/>
                                        </p:tgtEl>
                                        <p:attrNameLst>
                                          <p:attrName>ppt_x</p:attrName>
                                        </p:attrNameLst>
                                      </p:cBhvr>
                                      <p:tavLst>
                                        <p:tav tm="0">
                                          <p:val>
                                            <p:strVal val="#ppt_x"/>
                                          </p:val>
                                        </p:tav>
                                        <p:tav tm="100000">
                                          <p:val>
                                            <p:strVal val="#ppt_x"/>
                                          </p:val>
                                        </p:tav>
                                      </p:tavLst>
                                    </p:anim>
                                    <p:anim calcmode="lin" valueType="num">
                                      <p:cBhvr additive="base">
                                        <p:cTn id="18" dur="5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0" fill="hold"/>
                                        <p:tgtEl>
                                          <p:spTgt spid="12"/>
                                        </p:tgtEl>
                                        <p:attrNameLst>
                                          <p:attrName>ppt_x</p:attrName>
                                        </p:attrNameLst>
                                      </p:cBhvr>
                                      <p:tavLst>
                                        <p:tav tm="0">
                                          <p:val>
                                            <p:strVal val="#ppt_x"/>
                                          </p:val>
                                        </p:tav>
                                        <p:tav tm="100000">
                                          <p:val>
                                            <p:strVal val="#ppt_x"/>
                                          </p:val>
                                        </p:tav>
                                      </p:tavLst>
                                    </p:anim>
                                    <p:anim calcmode="lin" valueType="num">
                                      <p:cBhvr additive="base">
                                        <p:cTn id="23" dur="5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0"/>
                            </p:stCondLst>
                            <p:childTnLst>
                              <p:par>
                                <p:cTn id="25" presetID="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0" fill="hold"/>
                                        <p:tgtEl>
                                          <p:spTgt spid="14"/>
                                        </p:tgtEl>
                                        <p:attrNameLst>
                                          <p:attrName>ppt_x</p:attrName>
                                        </p:attrNameLst>
                                      </p:cBhvr>
                                      <p:tavLst>
                                        <p:tav tm="0">
                                          <p:val>
                                            <p:strVal val="#ppt_x"/>
                                          </p:val>
                                        </p:tav>
                                        <p:tav tm="100000">
                                          <p:val>
                                            <p:strVal val="#ppt_x"/>
                                          </p:val>
                                        </p:tav>
                                      </p:tavLst>
                                    </p:anim>
                                    <p:anim calcmode="lin" valueType="num">
                                      <p:cBhvr additive="base">
                                        <p:cTn id="28" dur="5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0"/>
                            </p:stCondLst>
                            <p:childTnLst>
                              <p:par>
                                <p:cTn id="30" presetID="2" presetClass="entr" presetSubtype="4"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0" fill="hold"/>
                                        <p:tgtEl>
                                          <p:spTgt spid="13"/>
                                        </p:tgtEl>
                                        <p:attrNameLst>
                                          <p:attrName>ppt_x</p:attrName>
                                        </p:attrNameLst>
                                      </p:cBhvr>
                                      <p:tavLst>
                                        <p:tav tm="0">
                                          <p:val>
                                            <p:strVal val="#ppt_x"/>
                                          </p:val>
                                        </p:tav>
                                        <p:tav tm="100000">
                                          <p:val>
                                            <p:strVal val="#ppt_x"/>
                                          </p:val>
                                        </p:tav>
                                      </p:tavLst>
                                    </p:anim>
                                    <p:anim calcmode="lin" valueType="num">
                                      <p:cBhvr additive="base">
                                        <p:cTn id="33" dur="5000" fill="hold"/>
                                        <p:tgtEl>
                                          <p:spTgt spid="13"/>
                                        </p:tgtEl>
                                        <p:attrNameLst>
                                          <p:attrName>ppt_y</p:attrName>
                                        </p:attrNameLst>
                                      </p:cBhvr>
                                      <p:tavLst>
                                        <p:tav tm="0">
                                          <p:val>
                                            <p:strVal val="1+#ppt_h/2"/>
                                          </p:val>
                                        </p:tav>
                                        <p:tav tm="100000">
                                          <p:val>
                                            <p:strVal val="#ppt_y"/>
                                          </p:val>
                                        </p:tav>
                                      </p:tavLst>
                                    </p:anim>
                                  </p:childTnLst>
                                </p:cTn>
                              </p:par>
                            </p:childTnLst>
                          </p:cTn>
                        </p:par>
                        <p:par>
                          <p:cTn id="34" fill="hold">
                            <p:stCondLst>
                              <p:cond delay="30000"/>
                            </p:stCondLst>
                            <p:childTnLst>
                              <p:par>
                                <p:cTn id="35" presetID="2" presetClass="entr" presetSubtype="4"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0" fill="hold"/>
                                        <p:tgtEl>
                                          <p:spTgt spid="16"/>
                                        </p:tgtEl>
                                        <p:attrNameLst>
                                          <p:attrName>ppt_x</p:attrName>
                                        </p:attrNameLst>
                                      </p:cBhvr>
                                      <p:tavLst>
                                        <p:tav tm="0">
                                          <p:val>
                                            <p:strVal val="#ppt_x"/>
                                          </p:val>
                                        </p:tav>
                                        <p:tav tm="100000">
                                          <p:val>
                                            <p:strVal val="#ppt_x"/>
                                          </p:val>
                                        </p:tav>
                                      </p:tavLst>
                                    </p:anim>
                                    <p:anim calcmode="lin" valueType="num">
                                      <p:cBhvr additive="base">
                                        <p:cTn id="38" dur="5000" fill="hold"/>
                                        <p:tgtEl>
                                          <p:spTgt spid="16"/>
                                        </p:tgtEl>
                                        <p:attrNameLst>
                                          <p:attrName>ppt_y</p:attrName>
                                        </p:attrNameLst>
                                      </p:cBhvr>
                                      <p:tavLst>
                                        <p:tav tm="0">
                                          <p:val>
                                            <p:strVal val="1+#ppt_h/2"/>
                                          </p:val>
                                        </p:tav>
                                        <p:tav tm="100000">
                                          <p:val>
                                            <p:strVal val="#ppt_y"/>
                                          </p:val>
                                        </p:tav>
                                      </p:tavLst>
                                    </p:anim>
                                  </p:childTnLst>
                                </p:cTn>
                              </p:par>
                            </p:childTnLst>
                          </p:cTn>
                        </p:par>
                        <p:par>
                          <p:cTn id="39" fill="hold">
                            <p:stCondLst>
                              <p:cond delay="35000"/>
                            </p:stCondLst>
                            <p:childTnLst>
                              <p:par>
                                <p:cTn id="40" presetID="2" presetClass="entr" presetSubtype="4"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0" fill="hold"/>
                                        <p:tgtEl>
                                          <p:spTgt spid="15"/>
                                        </p:tgtEl>
                                        <p:attrNameLst>
                                          <p:attrName>ppt_x</p:attrName>
                                        </p:attrNameLst>
                                      </p:cBhvr>
                                      <p:tavLst>
                                        <p:tav tm="0">
                                          <p:val>
                                            <p:strVal val="#ppt_x"/>
                                          </p:val>
                                        </p:tav>
                                        <p:tav tm="100000">
                                          <p:val>
                                            <p:strVal val="#ppt_x"/>
                                          </p:val>
                                        </p:tav>
                                      </p:tavLst>
                                    </p:anim>
                                    <p:anim calcmode="lin" valueType="num">
                                      <p:cBhvr additive="base">
                                        <p:cTn id="43" dur="5000" fill="hold"/>
                                        <p:tgtEl>
                                          <p:spTgt spid="15"/>
                                        </p:tgtEl>
                                        <p:attrNameLst>
                                          <p:attrName>ppt_y</p:attrName>
                                        </p:attrNameLst>
                                      </p:cBhvr>
                                      <p:tavLst>
                                        <p:tav tm="0">
                                          <p:val>
                                            <p:strVal val="1+#ppt_h/2"/>
                                          </p:val>
                                        </p:tav>
                                        <p:tav tm="100000">
                                          <p:val>
                                            <p:strVal val="#ppt_y"/>
                                          </p:val>
                                        </p:tav>
                                      </p:tavLst>
                                    </p:anim>
                                  </p:childTnLst>
                                </p:cTn>
                              </p:par>
                            </p:childTnLst>
                          </p:cTn>
                        </p:par>
                        <p:par>
                          <p:cTn id="44" fill="hold">
                            <p:stCondLst>
                              <p:cond delay="40000"/>
                            </p:stCondLst>
                            <p:childTnLst>
                              <p:par>
                                <p:cTn id="45" presetID="2" presetClass="entr" presetSubtype="4"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0" fill="hold"/>
                                        <p:tgtEl>
                                          <p:spTgt spid="17"/>
                                        </p:tgtEl>
                                        <p:attrNameLst>
                                          <p:attrName>ppt_x</p:attrName>
                                        </p:attrNameLst>
                                      </p:cBhvr>
                                      <p:tavLst>
                                        <p:tav tm="0">
                                          <p:val>
                                            <p:strVal val="#ppt_x"/>
                                          </p:val>
                                        </p:tav>
                                        <p:tav tm="100000">
                                          <p:val>
                                            <p:strVal val="#ppt_x"/>
                                          </p:val>
                                        </p:tav>
                                      </p:tavLst>
                                    </p:anim>
                                    <p:anim calcmode="lin" valueType="num">
                                      <p:cBhvr additive="base">
                                        <p:cTn id="48" dur="5000" fill="hold"/>
                                        <p:tgtEl>
                                          <p:spTgt spid="17"/>
                                        </p:tgtEl>
                                        <p:attrNameLst>
                                          <p:attrName>ppt_y</p:attrName>
                                        </p:attrNameLst>
                                      </p:cBhvr>
                                      <p:tavLst>
                                        <p:tav tm="0">
                                          <p:val>
                                            <p:strVal val="1+#ppt_h/2"/>
                                          </p:val>
                                        </p:tav>
                                        <p:tav tm="100000">
                                          <p:val>
                                            <p:strVal val="#ppt_y"/>
                                          </p:val>
                                        </p:tav>
                                      </p:tavLst>
                                    </p:anim>
                                  </p:childTnLst>
                                </p:cTn>
                              </p:par>
                            </p:childTnLst>
                          </p:cTn>
                        </p:par>
                        <p:par>
                          <p:cTn id="49" fill="hold">
                            <p:stCondLst>
                              <p:cond delay="45000"/>
                            </p:stCondLst>
                            <p:childTnLst>
                              <p:par>
                                <p:cTn id="50" presetID="2" presetClass="entr" presetSubtype="4"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0" fill="hold"/>
                                        <p:tgtEl>
                                          <p:spTgt spid="11"/>
                                        </p:tgtEl>
                                        <p:attrNameLst>
                                          <p:attrName>ppt_x</p:attrName>
                                        </p:attrNameLst>
                                      </p:cBhvr>
                                      <p:tavLst>
                                        <p:tav tm="0">
                                          <p:val>
                                            <p:strVal val="#ppt_x"/>
                                          </p:val>
                                        </p:tav>
                                        <p:tav tm="100000">
                                          <p:val>
                                            <p:strVal val="#ppt_x"/>
                                          </p:val>
                                        </p:tav>
                                      </p:tavLst>
                                    </p:anim>
                                    <p:anim calcmode="lin" valueType="num">
                                      <p:cBhvr additive="base">
                                        <p:cTn id="53"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p:spPr>
      </p:pic>
    </p:spTree>
    <p:extLst>
      <p:ext uri="{BB962C8B-B14F-4D97-AF65-F5344CB8AC3E}">
        <p14:creationId xmlns:p14="http://schemas.microsoft.com/office/powerpoint/2010/main" val="974154109"/>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8633" y="365130"/>
            <a:ext cx="8363331" cy="932930"/>
          </a:xfrm>
        </p:spPr>
        <p:txBody>
          <a:bodyPr>
            <a:normAutofit fontScale="90000"/>
          </a:bodyPr>
          <a:lstStyle/>
          <a:p>
            <a:pPr defTabSz="398785"/>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ea typeface="+mn-ea"/>
                <a:cs typeface="Arial" panose="020B0604020202020204" pitchFamily="34" charset="0"/>
              </a:rPr>
              <a:t>PROYECTOS I+D+I DESARROLLADOS:</a:t>
            </a:r>
          </a:p>
        </p:txBody>
      </p:sp>
      <p:pic>
        <p:nvPicPr>
          <p:cNvPr id="19" name="1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291" y="1026344"/>
            <a:ext cx="8602284" cy="4925276"/>
          </a:xfrm>
          <a:prstGeom prst="rect">
            <a:avLst/>
          </a:prstGeom>
        </p:spPr>
      </p:pic>
      <p:pic>
        <p:nvPicPr>
          <p:cNvPr id="20" name="1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04" y="1026345"/>
            <a:ext cx="8602284" cy="4834113"/>
          </a:xfrm>
          <a:prstGeom prst="rect">
            <a:avLst/>
          </a:prstGeom>
        </p:spPr>
      </p:pic>
      <p:pic>
        <p:nvPicPr>
          <p:cNvPr id="25" name="2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24" y="1113479"/>
            <a:ext cx="8602284" cy="4838181"/>
          </a:xfrm>
          <a:prstGeom prst="rect">
            <a:avLst/>
          </a:prstGeom>
        </p:spPr>
      </p:pic>
      <p:pic>
        <p:nvPicPr>
          <p:cNvPr id="27" name="2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824" y="1113438"/>
            <a:ext cx="8602284" cy="4424424"/>
          </a:xfrm>
          <a:prstGeom prst="rect">
            <a:avLst/>
          </a:prstGeom>
        </p:spPr>
      </p:pic>
      <p:pic>
        <p:nvPicPr>
          <p:cNvPr id="28" name="2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824" y="1173344"/>
            <a:ext cx="8602284" cy="3934397"/>
          </a:xfrm>
          <a:prstGeom prst="rect">
            <a:avLst/>
          </a:prstGeom>
        </p:spPr>
      </p:pic>
      <p:pic>
        <p:nvPicPr>
          <p:cNvPr id="37" name="3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434" y="1026343"/>
            <a:ext cx="8602284" cy="4817614"/>
          </a:xfrm>
          <a:prstGeom prst="rect">
            <a:avLst/>
          </a:prstGeom>
        </p:spPr>
      </p:pic>
      <p:pic>
        <p:nvPicPr>
          <p:cNvPr id="38" name="3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604" y="1026342"/>
            <a:ext cx="8602284" cy="4817614"/>
          </a:xfrm>
          <a:prstGeom prst="rect">
            <a:avLst/>
          </a:prstGeom>
        </p:spPr>
      </p:pic>
      <p:pic>
        <p:nvPicPr>
          <p:cNvPr id="39" name="38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604" y="1113438"/>
            <a:ext cx="8602284" cy="3326384"/>
          </a:xfrm>
          <a:prstGeom prst="rect">
            <a:avLst/>
          </a:prstGeom>
        </p:spPr>
      </p:pic>
      <p:pic>
        <p:nvPicPr>
          <p:cNvPr id="40" name="39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4824" y="1255566"/>
            <a:ext cx="8602284" cy="3410132"/>
          </a:xfrm>
          <a:prstGeom prst="rect">
            <a:avLst/>
          </a:prstGeom>
        </p:spPr>
      </p:pic>
      <p:pic>
        <p:nvPicPr>
          <p:cNvPr id="41" name="40 Image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604" y="1173339"/>
            <a:ext cx="8602284" cy="3326384"/>
          </a:xfrm>
          <a:prstGeom prst="rect">
            <a:avLst/>
          </a:prstGeom>
        </p:spPr>
      </p:pic>
      <p:pic>
        <p:nvPicPr>
          <p:cNvPr id="42" name="41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8604" y="1173381"/>
            <a:ext cx="8602284" cy="3357303"/>
          </a:xfrm>
          <a:prstGeom prst="rect">
            <a:avLst/>
          </a:prstGeom>
        </p:spPr>
      </p:pic>
      <p:pic>
        <p:nvPicPr>
          <p:cNvPr id="43" name="42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3434" y="1212993"/>
            <a:ext cx="8602284" cy="3337342"/>
          </a:xfrm>
          <a:prstGeom prst="rect">
            <a:avLst/>
          </a:prstGeom>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552" y="1272393"/>
            <a:ext cx="8064896" cy="509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169656"/>
      </p:ext>
    </p:extLst>
  </p:cSld>
  <p:clrMapOvr>
    <a:masterClrMapping/>
  </p:clrMapOvr>
  <mc:AlternateContent xmlns:mc="http://schemas.openxmlformats.org/markup-compatibility/2006" xmlns:p14="http://schemas.microsoft.com/office/powerpoint/2010/main">
    <mc:Choice Requires="p14">
      <p:transition p14:dur="10" advTm="41000"/>
    </mc:Choice>
    <mc:Fallback xmlns="">
      <p:transition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4000" fill="hold"/>
                                        <p:tgtEl>
                                          <p:spTgt spid="19"/>
                                        </p:tgtEl>
                                        <p:attrNameLst>
                                          <p:attrName>ppt_x</p:attrName>
                                        </p:attrNameLst>
                                      </p:cBhvr>
                                      <p:tavLst>
                                        <p:tav tm="0">
                                          <p:val>
                                            <p:strVal val="#ppt_x"/>
                                          </p:val>
                                        </p:tav>
                                        <p:tav tm="100000">
                                          <p:val>
                                            <p:strVal val="#ppt_x"/>
                                          </p:val>
                                        </p:tav>
                                      </p:tavLst>
                                    </p:anim>
                                    <p:anim calcmode="lin" valueType="num">
                                      <p:cBhvr additive="base">
                                        <p:cTn id="8" dur="4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4000" fill="hold"/>
                                        <p:tgtEl>
                                          <p:spTgt spid="20"/>
                                        </p:tgtEl>
                                        <p:attrNameLst>
                                          <p:attrName>ppt_x</p:attrName>
                                        </p:attrNameLst>
                                      </p:cBhvr>
                                      <p:tavLst>
                                        <p:tav tm="0">
                                          <p:val>
                                            <p:strVal val="#ppt_x"/>
                                          </p:val>
                                        </p:tav>
                                        <p:tav tm="100000">
                                          <p:val>
                                            <p:strVal val="#ppt_x"/>
                                          </p:val>
                                        </p:tav>
                                      </p:tavLst>
                                    </p:anim>
                                    <p:anim calcmode="lin" valueType="num">
                                      <p:cBhvr additive="base">
                                        <p:cTn id="13" dur="4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8000"/>
                            </p:stCondLst>
                            <p:childTnLst>
                              <p:par>
                                <p:cTn id="15" presetID="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4000" fill="hold"/>
                                        <p:tgtEl>
                                          <p:spTgt spid="25"/>
                                        </p:tgtEl>
                                        <p:attrNameLst>
                                          <p:attrName>ppt_x</p:attrName>
                                        </p:attrNameLst>
                                      </p:cBhvr>
                                      <p:tavLst>
                                        <p:tav tm="0">
                                          <p:val>
                                            <p:strVal val="#ppt_x"/>
                                          </p:val>
                                        </p:tav>
                                        <p:tav tm="100000">
                                          <p:val>
                                            <p:strVal val="#ppt_x"/>
                                          </p:val>
                                        </p:tav>
                                      </p:tavLst>
                                    </p:anim>
                                    <p:anim calcmode="lin" valueType="num">
                                      <p:cBhvr additive="base">
                                        <p:cTn id="18" dur="40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2000"/>
                            </p:stCondLst>
                            <p:childTnLst>
                              <p:par>
                                <p:cTn id="20" presetID="2" presetClass="entr" presetSubtype="4"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4000" fill="hold"/>
                                        <p:tgtEl>
                                          <p:spTgt spid="27"/>
                                        </p:tgtEl>
                                        <p:attrNameLst>
                                          <p:attrName>ppt_x</p:attrName>
                                        </p:attrNameLst>
                                      </p:cBhvr>
                                      <p:tavLst>
                                        <p:tav tm="0">
                                          <p:val>
                                            <p:strVal val="#ppt_x"/>
                                          </p:val>
                                        </p:tav>
                                        <p:tav tm="100000">
                                          <p:val>
                                            <p:strVal val="#ppt_x"/>
                                          </p:val>
                                        </p:tav>
                                      </p:tavLst>
                                    </p:anim>
                                    <p:anim calcmode="lin" valueType="num">
                                      <p:cBhvr additive="base">
                                        <p:cTn id="23" dur="40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160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4000" fill="hold"/>
                                        <p:tgtEl>
                                          <p:spTgt spid="28"/>
                                        </p:tgtEl>
                                        <p:attrNameLst>
                                          <p:attrName>ppt_x</p:attrName>
                                        </p:attrNameLst>
                                      </p:cBhvr>
                                      <p:tavLst>
                                        <p:tav tm="0">
                                          <p:val>
                                            <p:strVal val="#ppt_x"/>
                                          </p:val>
                                        </p:tav>
                                        <p:tav tm="100000">
                                          <p:val>
                                            <p:strVal val="#ppt_x"/>
                                          </p:val>
                                        </p:tav>
                                      </p:tavLst>
                                    </p:anim>
                                    <p:anim calcmode="lin" valueType="num">
                                      <p:cBhvr additive="base">
                                        <p:cTn id="28" dur="400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0000"/>
                            </p:stCondLst>
                            <p:childTnLst>
                              <p:par>
                                <p:cTn id="30" presetID="2" presetClass="entr" presetSubtype="4"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4000" fill="hold"/>
                                        <p:tgtEl>
                                          <p:spTgt spid="37"/>
                                        </p:tgtEl>
                                        <p:attrNameLst>
                                          <p:attrName>ppt_x</p:attrName>
                                        </p:attrNameLst>
                                      </p:cBhvr>
                                      <p:tavLst>
                                        <p:tav tm="0">
                                          <p:val>
                                            <p:strVal val="#ppt_x"/>
                                          </p:val>
                                        </p:tav>
                                        <p:tav tm="100000">
                                          <p:val>
                                            <p:strVal val="#ppt_x"/>
                                          </p:val>
                                        </p:tav>
                                      </p:tavLst>
                                    </p:anim>
                                    <p:anim calcmode="lin" valueType="num">
                                      <p:cBhvr additive="base">
                                        <p:cTn id="33" dur="4000" fill="hold"/>
                                        <p:tgtEl>
                                          <p:spTgt spid="37"/>
                                        </p:tgtEl>
                                        <p:attrNameLst>
                                          <p:attrName>ppt_y</p:attrName>
                                        </p:attrNameLst>
                                      </p:cBhvr>
                                      <p:tavLst>
                                        <p:tav tm="0">
                                          <p:val>
                                            <p:strVal val="1+#ppt_h/2"/>
                                          </p:val>
                                        </p:tav>
                                        <p:tav tm="100000">
                                          <p:val>
                                            <p:strVal val="#ppt_y"/>
                                          </p:val>
                                        </p:tav>
                                      </p:tavLst>
                                    </p:anim>
                                  </p:childTnLst>
                                </p:cTn>
                              </p:par>
                            </p:childTnLst>
                          </p:cTn>
                        </p:par>
                        <p:par>
                          <p:cTn id="34" fill="hold">
                            <p:stCondLst>
                              <p:cond delay="24000"/>
                            </p:stCondLst>
                            <p:childTnLst>
                              <p:par>
                                <p:cTn id="35" presetID="2" presetClass="entr" presetSubtype="4"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4000" fill="hold"/>
                                        <p:tgtEl>
                                          <p:spTgt spid="38"/>
                                        </p:tgtEl>
                                        <p:attrNameLst>
                                          <p:attrName>ppt_x</p:attrName>
                                        </p:attrNameLst>
                                      </p:cBhvr>
                                      <p:tavLst>
                                        <p:tav tm="0">
                                          <p:val>
                                            <p:strVal val="#ppt_x"/>
                                          </p:val>
                                        </p:tav>
                                        <p:tav tm="100000">
                                          <p:val>
                                            <p:strVal val="#ppt_x"/>
                                          </p:val>
                                        </p:tav>
                                      </p:tavLst>
                                    </p:anim>
                                    <p:anim calcmode="lin" valueType="num">
                                      <p:cBhvr additive="base">
                                        <p:cTn id="38" dur="4000" fill="hold"/>
                                        <p:tgtEl>
                                          <p:spTgt spid="38"/>
                                        </p:tgtEl>
                                        <p:attrNameLst>
                                          <p:attrName>ppt_y</p:attrName>
                                        </p:attrNameLst>
                                      </p:cBhvr>
                                      <p:tavLst>
                                        <p:tav tm="0">
                                          <p:val>
                                            <p:strVal val="1+#ppt_h/2"/>
                                          </p:val>
                                        </p:tav>
                                        <p:tav tm="100000">
                                          <p:val>
                                            <p:strVal val="#ppt_y"/>
                                          </p:val>
                                        </p:tav>
                                      </p:tavLst>
                                    </p:anim>
                                  </p:childTnLst>
                                </p:cTn>
                              </p:par>
                            </p:childTnLst>
                          </p:cTn>
                        </p:par>
                        <p:par>
                          <p:cTn id="39" fill="hold">
                            <p:stCondLst>
                              <p:cond delay="28000"/>
                            </p:stCondLst>
                            <p:childTnLst>
                              <p:par>
                                <p:cTn id="40" presetID="2" presetClass="entr" presetSubtype="4"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4000" fill="hold"/>
                                        <p:tgtEl>
                                          <p:spTgt spid="39"/>
                                        </p:tgtEl>
                                        <p:attrNameLst>
                                          <p:attrName>ppt_x</p:attrName>
                                        </p:attrNameLst>
                                      </p:cBhvr>
                                      <p:tavLst>
                                        <p:tav tm="0">
                                          <p:val>
                                            <p:strVal val="#ppt_x"/>
                                          </p:val>
                                        </p:tav>
                                        <p:tav tm="100000">
                                          <p:val>
                                            <p:strVal val="#ppt_x"/>
                                          </p:val>
                                        </p:tav>
                                      </p:tavLst>
                                    </p:anim>
                                    <p:anim calcmode="lin" valueType="num">
                                      <p:cBhvr additive="base">
                                        <p:cTn id="43" dur="4000" fill="hold"/>
                                        <p:tgtEl>
                                          <p:spTgt spid="39"/>
                                        </p:tgtEl>
                                        <p:attrNameLst>
                                          <p:attrName>ppt_y</p:attrName>
                                        </p:attrNameLst>
                                      </p:cBhvr>
                                      <p:tavLst>
                                        <p:tav tm="0">
                                          <p:val>
                                            <p:strVal val="1+#ppt_h/2"/>
                                          </p:val>
                                        </p:tav>
                                        <p:tav tm="100000">
                                          <p:val>
                                            <p:strVal val="#ppt_y"/>
                                          </p:val>
                                        </p:tav>
                                      </p:tavLst>
                                    </p:anim>
                                  </p:childTnLst>
                                </p:cTn>
                              </p:par>
                            </p:childTnLst>
                          </p:cTn>
                        </p:par>
                        <p:par>
                          <p:cTn id="44" fill="hold">
                            <p:stCondLst>
                              <p:cond delay="32000"/>
                            </p:stCondLst>
                            <p:childTnLst>
                              <p:par>
                                <p:cTn id="45" presetID="2" presetClass="entr" presetSubtype="4"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4000" fill="hold"/>
                                        <p:tgtEl>
                                          <p:spTgt spid="40"/>
                                        </p:tgtEl>
                                        <p:attrNameLst>
                                          <p:attrName>ppt_x</p:attrName>
                                        </p:attrNameLst>
                                      </p:cBhvr>
                                      <p:tavLst>
                                        <p:tav tm="0">
                                          <p:val>
                                            <p:strVal val="#ppt_x"/>
                                          </p:val>
                                        </p:tav>
                                        <p:tav tm="100000">
                                          <p:val>
                                            <p:strVal val="#ppt_x"/>
                                          </p:val>
                                        </p:tav>
                                      </p:tavLst>
                                    </p:anim>
                                    <p:anim calcmode="lin" valueType="num">
                                      <p:cBhvr additive="base">
                                        <p:cTn id="48" dur="4000" fill="hold"/>
                                        <p:tgtEl>
                                          <p:spTgt spid="40"/>
                                        </p:tgtEl>
                                        <p:attrNameLst>
                                          <p:attrName>ppt_y</p:attrName>
                                        </p:attrNameLst>
                                      </p:cBhvr>
                                      <p:tavLst>
                                        <p:tav tm="0">
                                          <p:val>
                                            <p:strVal val="1+#ppt_h/2"/>
                                          </p:val>
                                        </p:tav>
                                        <p:tav tm="100000">
                                          <p:val>
                                            <p:strVal val="#ppt_y"/>
                                          </p:val>
                                        </p:tav>
                                      </p:tavLst>
                                    </p:anim>
                                  </p:childTnLst>
                                </p:cTn>
                              </p:par>
                            </p:childTnLst>
                          </p:cTn>
                        </p:par>
                        <p:par>
                          <p:cTn id="49" fill="hold">
                            <p:stCondLst>
                              <p:cond delay="36000"/>
                            </p:stCondLst>
                            <p:childTnLst>
                              <p:par>
                                <p:cTn id="50" presetID="2" presetClass="entr" presetSubtype="4"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4000" fill="hold"/>
                                        <p:tgtEl>
                                          <p:spTgt spid="41"/>
                                        </p:tgtEl>
                                        <p:attrNameLst>
                                          <p:attrName>ppt_x</p:attrName>
                                        </p:attrNameLst>
                                      </p:cBhvr>
                                      <p:tavLst>
                                        <p:tav tm="0">
                                          <p:val>
                                            <p:strVal val="#ppt_x"/>
                                          </p:val>
                                        </p:tav>
                                        <p:tav tm="100000">
                                          <p:val>
                                            <p:strVal val="#ppt_x"/>
                                          </p:val>
                                        </p:tav>
                                      </p:tavLst>
                                    </p:anim>
                                    <p:anim calcmode="lin" valueType="num">
                                      <p:cBhvr additive="base">
                                        <p:cTn id="53" dur="4000" fill="hold"/>
                                        <p:tgtEl>
                                          <p:spTgt spid="41"/>
                                        </p:tgtEl>
                                        <p:attrNameLst>
                                          <p:attrName>ppt_y</p:attrName>
                                        </p:attrNameLst>
                                      </p:cBhvr>
                                      <p:tavLst>
                                        <p:tav tm="0">
                                          <p:val>
                                            <p:strVal val="1+#ppt_h/2"/>
                                          </p:val>
                                        </p:tav>
                                        <p:tav tm="100000">
                                          <p:val>
                                            <p:strVal val="#ppt_y"/>
                                          </p:val>
                                        </p:tav>
                                      </p:tavLst>
                                    </p:anim>
                                  </p:childTnLst>
                                </p:cTn>
                              </p:par>
                            </p:childTnLst>
                          </p:cTn>
                        </p:par>
                        <p:par>
                          <p:cTn id="54" fill="hold">
                            <p:stCondLst>
                              <p:cond delay="40000"/>
                            </p:stCondLst>
                            <p:childTnLst>
                              <p:par>
                                <p:cTn id="55" presetID="2" presetClass="entr" presetSubtype="4"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4000" fill="hold"/>
                                        <p:tgtEl>
                                          <p:spTgt spid="42"/>
                                        </p:tgtEl>
                                        <p:attrNameLst>
                                          <p:attrName>ppt_x</p:attrName>
                                        </p:attrNameLst>
                                      </p:cBhvr>
                                      <p:tavLst>
                                        <p:tav tm="0">
                                          <p:val>
                                            <p:strVal val="#ppt_x"/>
                                          </p:val>
                                        </p:tav>
                                        <p:tav tm="100000">
                                          <p:val>
                                            <p:strVal val="#ppt_x"/>
                                          </p:val>
                                        </p:tav>
                                      </p:tavLst>
                                    </p:anim>
                                    <p:anim calcmode="lin" valueType="num">
                                      <p:cBhvr additive="base">
                                        <p:cTn id="58" dur="4000" fill="hold"/>
                                        <p:tgtEl>
                                          <p:spTgt spid="42"/>
                                        </p:tgtEl>
                                        <p:attrNameLst>
                                          <p:attrName>ppt_y</p:attrName>
                                        </p:attrNameLst>
                                      </p:cBhvr>
                                      <p:tavLst>
                                        <p:tav tm="0">
                                          <p:val>
                                            <p:strVal val="1+#ppt_h/2"/>
                                          </p:val>
                                        </p:tav>
                                        <p:tav tm="100000">
                                          <p:val>
                                            <p:strVal val="#ppt_y"/>
                                          </p:val>
                                        </p:tav>
                                      </p:tavLst>
                                    </p:anim>
                                  </p:childTnLst>
                                </p:cTn>
                              </p:par>
                            </p:childTnLst>
                          </p:cTn>
                        </p:par>
                        <p:par>
                          <p:cTn id="59" fill="hold">
                            <p:stCondLst>
                              <p:cond delay="44000"/>
                            </p:stCondLst>
                            <p:childTnLst>
                              <p:par>
                                <p:cTn id="60" presetID="2" presetClass="entr" presetSubtype="4"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4000" fill="hold"/>
                                        <p:tgtEl>
                                          <p:spTgt spid="43"/>
                                        </p:tgtEl>
                                        <p:attrNameLst>
                                          <p:attrName>ppt_x</p:attrName>
                                        </p:attrNameLst>
                                      </p:cBhvr>
                                      <p:tavLst>
                                        <p:tav tm="0">
                                          <p:val>
                                            <p:strVal val="#ppt_x"/>
                                          </p:val>
                                        </p:tav>
                                        <p:tav tm="100000">
                                          <p:val>
                                            <p:strVal val="#ppt_x"/>
                                          </p:val>
                                        </p:tav>
                                      </p:tavLst>
                                    </p:anim>
                                    <p:anim calcmode="lin" valueType="num">
                                      <p:cBhvr additive="base">
                                        <p:cTn id="63" dur="4000" fill="hold"/>
                                        <p:tgtEl>
                                          <p:spTgt spid="43"/>
                                        </p:tgtEl>
                                        <p:attrNameLst>
                                          <p:attrName>ppt_y</p:attrName>
                                        </p:attrNameLst>
                                      </p:cBhvr>
                                      <p:tavLst>
                                        <p:tav tm="0">
                                          <p:val>
                                            <p:strVal val="1+#ppt_h/2"/>
                                          </p:val>
                                        </p:tav>
                                        <p:tav tm="100000">
                                          <p:val>
                                            <p:strVal val="#ppt_y"/>
                                          </p:val>
                                        </p:tav>
                                      </p:tavLst>
                                    </p:anim>
                                  </p:childTnLst>
                                </p:cTn>
                              </p:par>
                            </p:childTnLst>
                          </p:cTn>
                        </p:par>
                        <p:par>
                          <p:cTn id="64" fill="hold">
                            <p:stCondLst>
                              <p:cond delay="48000"/>
                            </p:stCondLst>
                            <p:childTnLst>
                              <p:par>
                                <p:cTn id="65" presetID="2" presetClass="entr" presetSubtype="4" fill="hold" nodeType="afterEffect">
                                  <p:stCondLst>
                                    <p:cond delay="0"/>
                                  </p:stCondLst>
                                  <p:childTnLst>
                                    <p:set>
                                      <p:cBhvr>
                                        <p:cTn id="66" dur="1" fill="hold">
                                          <p:stCondLst>
                                            <p:cond delay="0"/>
                                          </p:stCondLst>
                                        </p:cTn>
                                        <p:tgtEl>
                                          <p:spTgt spid="1026"/>
                                        </p:tgtEl>
                                        <p:attrNameLst>
                                          <p:attrName>style.visibility</p:attrName>
                                        </p:attrNameLst>
                                      </p:cBhvr>
                                      <p:to>
                                        <p:strVal val="visible"/>
                                      </p:to>
                                    </p:set>
                                    <p:anim calcmode="lin" valueType="num">
                                      <p:cBhvr additive="base">
                                        <p:cTn id="67" dur="4000" fill="hold"/>
                                        <p:tgtEl>
                                          <p:spTgt spid="1026"/>
                                        </p:tgtEl>
                                        <p:attrNameLst>
                                          <p:attrName>ppt_x</p:attrName>
                                        </p:attrNameLst>
                                      </p:cBhvr>
                                      <p:tavLst>
                                        <p:tav tm="0">
                                          <p:val>
                                            <p:strVal val="#ppt_x"/>
                                          </p:val>
                                        </p:tav>
                                        <p:tav tm="100000">
                                          <p:val>
                                            <p:strVal val="#ppt_x"/>
                                          </p:val>
                                        </p:tav>
                                      </p:tavLst>
                                    </p:anim>
                                    <p:anim calcmode="lin" valueType="num">
                                      <p:cBhvr additive="base">
                                        <p:cTn id="68" dur="4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1" y="17566"/>
            <a:ext cx="9162132" cy="17287430"/>
          </a:xfrm>
          <a:prstGeom prst="rect">
            <a:avLst/>
          </a:prstGeom>
        </p:spPr>
      </p:pic>
      <p:sp>
        <p:nvSpPr>
          <p:cNvPr id="6" name="1 Título"/>
          <p:cNvSpPr>
            <a:spLocks noGrp="1"/>
          </p:cNvSpPr>
          <p:nvPr>
            <p:ph type="title"/>
          </p:nvPr>
        </p:nvSpPr>
        <p:spPr>
          <a:xfrm>
            <a:off x="611560" y="1268760"/>
            <a:ext cx="8363331" cy="932930"/>
          </a:xfrm>
        </p:spPr>
        <p:txBody>
          <a:bodyPr>
            <a:normAutofit/>
          </a:bodyPr>
          <a:lstStyle/>
          <a:p>
            <a:pPr defTabSz="398785"/>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ea typeface="+mn-ea"/>
                <a:cs typeface="Arial" panose="020B0604020202020204" pitchFamily="34" charset="0"/>
              </a:rPr>
              <a:t>PREMIOS OBTENIDOS:</a:t>
            </a:r>
          </a:p>
        </p:txBody>
      </p:sp>
      <p:sp>
        <p:nvSpPr>
          <p:cNvPr id="2" name="1 CuadroTexto"/>
          <p:cNvSpPr txBox="1"/>
          <p:nvPr/>
        </p:nvSpPr>
        <p:spPr>
          <a:xfrm>
            <a:off x="826042" y="2420888"/>
            <a:ext cx="7704856" cy="3416320"/>
          </a:xfrm>
          <a:prstGeom prst="rect">
            <a:avLst/>
          </a:prstGeom>
          <a:noFill/>
        </p:spPr>
        <p:txBody>
          <a:bodyPr wrap="square" rtlCol="0">
            <a:spAutoFit/>
          </a:bodyPr>
          <a:lstStyle/>
          <a:p>
            <a:r>
              <a:rPr lang="es-ES" dirty="0"/>
              <a:t>- Año 2022: Premio Alimentos de Valladolid a la Innovación otorgado por la Diputación de Valladolid y Alimentos de Valladolid</a:t>
            </a:r>
          </a:p>
          <a:p>
            <a:pPr lvl="0"/>
            <a:r>
              <a:rPr lang="es-ES" dirty="0"/>
              <a:t>- Año 2019: Premio al Mejor Agricultor de 2019 otorgado por el periódico El Norte de Castilla.</a:t>
            </a:r>
          </a:p>
          <a:p>
            <a:pPr lvl="0"/>
            <a:r>
              <a:rPr lang="es-ES" dirty="0"/>
              <a:t>- Año 2019: Premio Surcos a la Innovación otorgado por el programa de TV “Surcos” de la cadena Radio Televisión Castilla y León, siendo actualmente el único candidato que ha obtenido dos veces este galardón.</a:t>
            </a:r>
          </a:p>
          <a:p>
            <a:pPr lvl="0"/>
            <a:r>
              <a:rPr lang="es-ES" dirty="0"/>
              <a:t>- Año 2018: Premio al Mejor Directivo de I+D+I otorgado por la revista Castilla y León Económica.</a:t>
            </a:r>
          </a:p>
          <a:p>
            <a:pPr lvl="0"/>
            <a:r>
              <a:rPr lang="es-ES" dirty="0"/>
              <a:t>- Año 2017: Premio Surcos a la Innovación otorgado por el programa de TV “Surcos” de la cadena Radio Televisión Castilla y León.</a:t>
            </a:r>
          </a:p>
          <a:p>
            <a:endParaRPr lang="es-ES" dirty="0"/>
          </a:p>
        </p:txBody>
      </p:sp>
    </p:spTree>
    <p:extLst>
      <p:ext uri="{BB962C8B-B14F-4D97-AF65-F5344CB8AC3E}">
        <p14:creationId xmlns:p14="http://schemas.microsoft.com/office/powerpoint/2010/main" val="2014167250"/>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1000"/>
                                        <p:tgtEl>
                                          <p:spTgt spid="2">
                                            <p:txEl>
                                              <p:pRg st="3" end="3"/>
                                            </p:txEl>
                                          </p:spTgt>
                                        </p:tgtEl>
                                      </p:cBhvr>
                                    </p:animEffect>
                                    <p:anim calcmode="lin" valueType="num">
                                      <p:cBhvr>
                                        <p:cTn id="1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1000"/>
                                        <p:tgtEl>
                                          <p:spTgt spid="2">
                                            <p:txEl>
                                              <p:pRg st="0" end="0"/>
                                            </p:txEl>
                                          </p:spTgt>
                                        </p:tgtEl>
                                      </p:cBhvr>
                                    </p:animEffect>
                                    <p:anim calcmode="lin" valueType="num">
                                      <p:cBhvr>
                                        <p:cTn id="3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1" y="17566"/>
            <a:ext cx="9162132" cy="17287430"/>
          </a:xfrm>
          <a:prstGeom prst="rect">
            <a:avLst/>
          </a:prstGeom>
        </p:spPr>
      </p:pic>
      <p:sp>
        <p:nvSpPr>
          <p:cNvPr id="6" name="1 Título"/>
          <p:cNvSpPr>
            <a:spLocks noGrp="1"/>
          </p:cNvSpPr>
          <p:nvPr>
            <p:ph type="title"/>
          </p:nvPr>
        </p:nvSpPr>
        <p:spPr>
          <a:xfrm>
            <a:off x="611560" y="1268760"/>
            <a:ext cx="8363331" cy="932930"/>
          </a:xfrm>
        </p:spPr>
        <p:txBody>
          <a:bodyPr>
            <a:normAutofit/>
          </a:bodyPr>
          <a:lstStyle/>
          <a:p>
            <a:pPr defTabSz="398785"/>
            <a:r>
              <a:rPr lang="es-ES" sz="3500" b="1" dirty="0">
                <a:solidFill>
                  <a:schemeClr val="accent1">
                    <a:lumMod val="50000"/>
                  </a:schemeClr>
                </a:solidFill>
                <a:effectLst>
                  <a:outerShdw blurRad="38100" dist="38100" dir="2700000" algn="tl">
                    <a:srgbClr val="000000">
                      <a:alpha val="43137"/>
                    </a:srgbClr>
                  </a:outerShdw>
                </a:effectLst>
                <a:latin typeface="Arial Rounded MT Bold" pitchFamily="34" charset="0"/>
                <a:ea typeface="+mn-ea"/>
                <a:cs typeface="Arial" panose="020B0604020202020204" pitchFamily="34" charset="0"/>
              </a:rPr>
              <a:t>PREMIOS OBTENIDOS:</a:t>
            </a:r>
          </a:p>
        </p:txBody>
      </p:sp>
      <p:sp>
        <p:nvSpPr>
          <p:cNvPr id="2" name="1 CuadroTexto"/>
          <p:cNvSpPr txBox="1"/>
          <p:nvPr/>
        </p:nvSpPr>
        <p:spPr>
          <a:xfrm>
            <a:off x="827584" y="2155558"/>
            <a:ext cx="7704856" cy="3970318"/>
          </a:xfrm>
          <a:prstGeom prst="rect">
            <a:avLst/>
          </a:prstGeom>
          <a:noFill/>
        </p:spPr>
        <p:txBody>
          <a:bodyPr wrap="square" rtlCol="0">
            <a:spAutoFit/>
          </a:bodyPr>
          <a:lstStyle/>
          <a:p>
            <a:pPr lvl="0"/>
            <a:r>
              <a:rPr lang="es-ES" dirty="0"/>
              <a:t>- Año 2025: Premio Transformación Digital de Castilla y León en la categoría de Mejor Empresa Sostenible, otorgado por la revista Castilla y León Económica.</a:t>
            </a:r>
          </a:p>
          <a:p>
            <a:pPr lvl="0"/>
            <a:r>
              <a:rPr lang="es-ES" dirty="0"/>
              <a:t>- Año 2024: Premio Plan Nacional de Resistencia a los Antibióticos (PRAN) en la categoría de Mejor Iniciativa para la Prevención de Infecciones en Sanidad Animal, otorgado por la Agencia Española de Medicamentos y Productos Sanitarios.</a:t>
            </a:r>
          </a:p>
          <a:p>
            <a:pPr lvl="0"/>
            <a:r>
              <a:rPr lang="es-ES" dirty="0"/>
              <a:t>- Año 2024: Premio Big </a:t>
            </a:r>
            <a:r>
              <a:rPr lang="es-ES" dirty="0" err="1"/>
              <a:t>Good</a:t>
            </a:r>
            <a:r>
              <a:rPr lang="es-ES" dirty="0"/>
              <a:t> en la categoría de Innovación Medioambiental otorgado por MC </a:t>
            </a:r>
            <a:r>
              <a:rPr lang="es-ES" dirty="0" err="1"/>
              <a:t>Donalds</a:t>
            </a:r>
            <a:r>
              <a:rPr lang="es-ES" dirty="0"/>
              <a:t>.</a:t>
            </a:r>
          </a:p>
          <a:p>
            <a:pPr lvl="0"/>
            <a:r>
              <a:rPr lang="es-ES" dirty="0"/>
              <a:t>- Año 2023: Premio Certamen Empresario del Año 2022 en la categoría de Sector Agroalimentario otorgado por la Facultad de Comercio de la Universidad de Valladolid.</a:t>
            </a:r>
          </a:p>
          <a:p>
            <a:pPr lvl="0"/>
            <a:r>
              <a:rPr lang="es-ES" dirty="0"/>
              <a:t>- Año 2023: Premio Excelencia Figan 2023 en la categoría de ovino otorgado por la Feria Internacional para la Producción Animal (FIGAN) de la Feria de Zaragoza.</a:t>
            </a:r>
          </a:p>
          <a:p>
            <a:endParaRPr lang="es-ES" dirty="0"/>
          </a:p>
        </p:txBody>
      </p:sp>
    </p:spTree>
    <p:extLst>
      <p:ext uri="{BB962C8B-B14F-4D97-AF65-F5344CB8AC3E}">
        <p14:creationId xmlns:p14="http://schemas.microsoft.com/office/powerpoint/2010/main" val="2326712793"/>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1000"/>
                                        <p:tgtEl>
                                          <p:spTgt spid="2">
                                            <p:txEl>
                                              <p:pRg st="3" end="3"/>
                                            </p:txEl>
                                          </p:spTgt>
                                        </p:tgtEl>
                                      </p:cBhvr>
                                    </p:animEffect>
                                    <p:anim calcmode="lin" valueType="num">
                                      <p:cBhvr>
                                        <p:cTn id="1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1000"/>
                                        <p:tgtEl>
                                          <p:spTgt spid="2">
                                            <p:txEl>
                                              <p:pRg st="0" end="0"/>
                                            </p:txEl>
                                          </p:spTgt>
                                        </p:tgtEl>
                                      </p:cBhvr>
                                    </p:animEffect>
                                    <p:anim calcmode="lin" valueType="num">
                                      <p:cBhvr>
                                        <p:cTn id="3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185870" y="702563"/>
            <a:ext cx="4966916" cy="6243327"/>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 y="1196752"/>
            <a:ext cx="4637053" cy="344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9328" y="3309307"/>
            <a:ext cx="4479018" cy="354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122722"/>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par>
                          <p:cTn id="7" fill="hold">
                            <p:stCondLst>
                              <p:cond delay="10"/>
                            </p:stCondLst>
                            <p:childTnLst>
                              <p:par>
                                <p:cTn id="8" presetID="2" presetClass="entr" presetSubtype="4" fill="hold" nodeType="afterEffect">
                                  <p:stCondLst>
                                    <p:cond delay="0"/>
                                  </p:stCondLst>
                                  <p:childTnLst>
                                    <p:set>
                                      <p:cBhvr>
                                        <p:cTn id="9" dur="1" fill="hold">
                                          <p:stCondLst>
                                            <p:cond delay="0"/>
                                          </p:stCondLst>
                                        </p:cTn>
                                        <p:tgtEl>
                                          <p:spTgt spid="6146"/>
                                        </p:tgtEl>
                                        <p:attrNameLst>
                                          <p:attrName>style.visibility</p:attrName>
                                        </p:attrNameLst>
                                      </p:cBhvr>
                                      <p:to>
                                        <p:strVal val="visible"/>
                                      </p:to>
                                    </p:set>
                                    <p:anim calcmode="lin" valueType="num">
                                      <p:cBhvr additive="base">
                                        <p:cTn id="10" dur="3000" fill="hold"/>
                                        <p:tgtEl>
                                          <p:spTgt spid="6146"/>
                                        </p:tgtEl>
                                        <p:attrNameLst>
                                          <p:attrName>ppt_x</p:attrName>
                                        </p:attrNameLst>
                                      </p:cBhvr>
                                      <p:tavLst>
                                        <p:tav tm="0">
                                          <p:val>
                                            <p:strVal val="#ppt_x"/>
                                          </p:val>
                                        </p:tav>
                                        <p:tav tm="100000">
                                          <p:val>
                                            <p:strVal val="#ppt_x"/>
                                          </p:val>
                                        </p:tav>
                                      </p:tavLst>
                                    </p:anim>
                                    <p:anim calcmode="lin" valueType="num">
                                      <p:cBhvr additive="base">
                                        <p:cTn id="11" dur="3000" fill="hold"/>
                                        <p:tgtEl>
                                          <p:spTgt spid="6146"/>
                                        </p:tgtEl>
                                        <p:attrNameLst>
                                          <p:attrName>ppt_y</p:attrName>
                                        </p:attrNameLst>
                                      </p:cBhvr>
                                      <p:tavLst>
                                        <p:tav tm="0">
                                          <p:val>
                                            <p:strVal val="1+#ppt_h/2"/>
                                          </p:val>
                                        </p:tav>
                                        <p:tav tm="100000">
                                          <p:val>
                                            <p:strVal val="#ppt_y"/>
                                          </p:val>
                                        </p:tav>
                                      </p:tavLst>
                                    </p:anim>
                                  </p:childTnLst>
                                </p:cTn>
                              </p:par>
                            </p:childTnLst>
                          </p:cTn>
                        </p:par>
                        <p:par>
                          <p:cTn id="12" fill="hold">
                            <p:stCondLst>
                              <p:cond delay="3010"/>
                            </p:stCondLst>
                            <p:childTnLst>
                              <p:par>
                                <p:cTn id="13" presetID="42" presetClass="entr" presetSubtype="0" fill="hold" nodeType="after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3000"/>
                                        <p:tgtEl>
                                          <p:spTgt spid="6147"/>
                                        </p:tgtEl>
                                      </p:cBhvr>
                                    </p:animEffect>
                                    <p:anim calcmode="lin" valueType="num">
                                      <p:cBhvr>
                                        <p:cTn id="16" dur="3000" fill="hold"/>
                                        <p:tgtEl>
                                          <p:spTgt spid="6147"/>
                                        </p:tgtEl>
                                        <p:attrNameLst>
                                          <p:attrName>ppt_x</p:attrName>
                                        </p:attrNameLst>
                                      </p:cBhvr>
                                      <p:tavLst>
                                        <p:tav tm="0">
                                          <p:val>
                                            <p:strVal val="#ppt_x"/>
                                          </p:val>
                                        </p:tav>
                                        <p:tav tm="100000">
                                          <p:val>
                                            <p:strVal val="#ppt_x"/>
                                          </p:val>
                                        </p:tav>
                                      </p:tavLst>
                                    </p:anim>
                                    <p:anim calcmode="lin" valueType="num">
                                      <p:cBhvr>
                                        <p:cTn id="17" dur="3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idor\Alberto\Mis imágenes\Fotos Pio Granja\7C5W4823.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927"/>
          <a:stretch/>
        </p:blipFill>
        <p:spPr bwMode="auto">
          <a:xfrm>
            <a:off x="-458570" y="1124744"/>
            <a:ext cx="9602570" cy="5733257"/>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1415" cy="17267207"/>
          </a:xfrm>
          <a:prstGeom prst="rect">
            <a:avLst/>
          </a:prstGeom>
        </p:spPr>
      </p:pic>
    </p:spTree>
    <p:extLst>
      <p:ext uri="{BB962C8B-B14F-4D97-AF65-F5344CB8AC3E}">
        <p14:creationId xmlns:p14="http://schemas.microsoft.com/office/powerpoint/2010/main" val="1178393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965" y="1412776"/>
            <a:ext cx="7127567" cy="5321266"/>
          </a:xfrm>
          <a:prstGeom prst="rect">
            <a:avLst/>
          </a:prstGeom>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4106" y="1430470"/>
            <a:ext cx="3146426" cy="72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6030" y="3837922"/>
            <a:ext cx="3574384" cy="265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0" y="1404428"/>
            <a:ext cx="2261385" cy="221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633" y="3789040"/>
            <a:ext cx="2114588" cy="2009966"/>
          </a:xfrm>
          <a:prstGeom prst="rect">
            <a:avLst/>
          </a:prstGeom>
        </p:spPr>
      </p:pic>
      <p:pic>
        <p:nvPicPr>
          <p:cNvPr id="5" name="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3222" y="2420888"/>
            <a:ext cx="1175528" cy="1179163"/>
          </a:xfrm>
          <a:prstGeom prst="rect">
            <a:avLst/>
          </a:prstGeom>
        </p:spPr>
      </p:pic>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128135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1000"/>
                                        <p:tgtEl>
                                          <p:spTgt spid="7173"/>
                                        </p:tgtEl>
                                      </p:cBhvr>
                                    </p:animEffect>
                                    <p:anim calcmode="lin" valueType="num">
                                      <p:cBhvr>
                                        <p:cTn id="8" dur="1000" fill="hold"/>
                                        <p:tgtEl>
                                          <p:spTgt spid="7173"/>
                                        </p:tgtEl>
                                        <p:attrNameLst>
                                          <p:attrName>ppt_x</p:attrName>
                                        </p:attrNameLst>
                                      </p:cBhvr>
                                      <p:tavLst>
                                        <p:tav tm="0">
                                          <p:val>
                                            <p:strVal val="#ppt_x"/>
                                          </p:val>
                                        </p:tav>
                                        <p:tav tm="100000">
                                          <p:val>
                                            <p:strVal val="#ppt_x"/>
                                          </p:val>
                                        </p:tav>
                                      </p:tavLst>
                                    </p:anim>
                                    <p:anim calcmode="lin" valueType="num">
                                      <p:cBhvr>
                                        <p:cTn id="9" dur="1000" fill="hold"/>
                                        <p:tgtEl>
                                          <p:spTgt spid="71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fade">
                                      <p:cBhvr>
                                        <p:cTn id="13" dur="1000"/>
                                        <p:tgtEl>
                                          <p:spTgt spid="7172"/>
                                        </p:tgtEl>
                                      </p:cBhvr>
                                    </p:animEffect>
                                    <p:anim calcmode="lin" valueType="num">
                                      <p:cBhvr>
                                        <p:cTn id="14" dur="1000" fill="hold"/>
                                        <p:tgtEl>
                                          <p:spTgt spid="7172"/>
                                        </p:tgtEl>
                                        <p:attrNameLst>
                                          <p:attrName>ppt_x</p:attrName>
                                        </p:attrNameLst>
                                      </p:cBhvr>
                                      <p:tavLst>
                                        <p:tav tm="0">
                                          <p:val>
                                            <p:strVal val="#ppt_x"/>
                                          </p:val>
                                        </p:tav>
                                        <p:tav tm="100000">
                                          <p:val>
                                            <p:strVal val="#ppt_x"/>
                                          </p:val>
                                        </p:tav>
                                      </p:tavLst>
                                    </p:anim>
                                    <p:anim calcmode="lin" valueType="num">
                                      <p:cBhvr>
                                        <p:cTn id="15" dur="1000" fill="hold"/>
                                        <p:tgtEl>
                                          <p:spTgt spid="717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wipe(down)">
                                      <p:cBhvr>
                                        <p:cTn id="19" dur="500"/>
                                        <p:tgtEl>
                                          <p:spTgt spid="7171"/>
                                        </p:tgtEl>
                                      </p:cBhvr>
                                    </p:animEffect>
                                  </p:childTnLst>
                                </p:cTn>
                              </p:par>
                            </p:childTnLst>
                          </p:cTn>
                        </p:par>
                        <p:par>
                          <p:cTn id="20" fill="hold">
                            <p:stCondLst>
                              <p:cond delay="2500"/>
                            </p:stCondLst>
                            <p:childTnLst>
                              <p:par>
                                <p:cTn id="21" presetID="21"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par>
                          <p:cTn id="24" fill="hold">
                            <p:stCondLst>
                              <p:cond delay="4500"/>
                            </p:stCondLst>
                            <p:childTnLst>
                              <p:par>
                                <p:cTn id="25" presetID="21"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24744"/>
            <a:ext cx="7214151" cy="5275110"/>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888" y="3382487"/>
            <a:ext cx="2808312" cy="301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217928"/>
            <a:ext cx="2883981" cy="270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16333"/>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2000"/>
                                        <p:tgtEl>
                                          <p:spTgt spid="8196"/>
                                        </p:tgtEl>
                                      </p:cBhvr>
                                    </p:animEffect>
                                    <p:anim calcmode="lin" valueType="num">
                                      <p:cBhvr>
                                        <p:cTn id="11" dur="2000" fill="hold"/>
                                        <p:tgtEl>
                                          <p:spTgt spid="8196"/>
                                        </p:tgtEl>
                                        <p:attrNameLst>
                                          <p:attrName>ppt_x</p:attrName>
                                        </p:attrNameLst>
                                      </p:cBhvr>
                                      <p:tavLst>
                                        <p:tav tm="0">
                                          <p:val>
                                            <p:strVal val="#ppt_x"/>
                                          </p:val>
                                        </p:tav>
                                        <p:tav tm="100000">
                                          <p:val>
                                            <p:strVal val="#ppt_x"/>
                                          </p:val>
                                        </p:tav>
                                      </p:tavLst>
                                    </p:anim>
                                    <p:anim calcmode="lin" valueType="num">
                                      <p:cBhvr>
                                        <p:cTn id="12" dur="2000" fill="hold"/>
                                        <p:tgtEl>
                                          <p:spTgt spid="8196"/>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8195"/>
                                        </p:tgtEl>
                                        <p:attrNameLst>
                                          <p:attrName>style.visibility</p:attrName>
                                        </p:attrNameLst>
                                      </p:cBhvr>
                                      <p:to>
                                        <p:strVal val="visible"/>
                                      </p:to>
                                    </p:set>
                                    <p:anim calcmode="lin" valueType="num">
                                      <p:cBhvr>
                                        <p:cTn id="16" dur="2000" fill="hold"/>
                                        <p:tgtEl>
                                          <p:spTgt spid="8195"/>
                                        </p:tgtEl>
                                        <p:attrNameLst>
                                          <p:attrName>ppt_w</p:attrName>
                                        </p:attrNameLst>
                                      </p:cBhvr>
                                      <p:tavLst>
                                        <p:tav tm="0">
                                          <p:val>
                                            <p:fltVal val="0"/>
                                          </p:val>
                                        </p:tav>
                                        <p:tav tm="100000">
                                          <p:val>
                                            <p:strVal val="#ppt_w"/>
                                          </p:val>
                                        </p:tav>
                                      </p:tavLst>
                                    </p:anim>
                                    <p:anim calcmode="lin" valueType="num">
                                      <p:cBhvr>
                                        <p:cTn id="17" dur="2000" fill="hold"/>
                                        <p:tgtEl>
                                          <p:spTgt spid="8195"/>
                                        </p:tgtEl>
                                        <p:attrNameLst>
                                          <p:attrName>ppt_h</p:attrName>
                                        </p:attrNameLst>
                                      </p:cBhvr>
                                      <p:tavLst>
                                        <p:tav tm="0">
                                          <p:val>
                                            <p:fltVal val="0"/>
                                          </p:val>
                                        </p:tav>
                                        <p:tav tm="100000">
                                          <p:val>
                                            <p:strVal val="#ppt_h"/>
                                          </p:val>
                                        </p:tav>
                                      </p:tavLst>
                                    </p:anim>
                                    <p:anim calcmode="lin" valueType="num">
                                      <p:cBhvr>
                                        <p:cTn id="18" dur="2000" fill="hold"/>
                                        <p:tgtEl>
                                          <p:spTgt spid="8195"/>
                                        </p:tgtEl>
                                        <p:attrNameLst>
                                          <p:attrName>style.rotation</p:attrName>
                                        </p:attrNameLst>
                                      </p:cBhvr>
                                      <p:tavLst>
                                        <p:tav tm="0">
                                          <p:val>
                                            <p:fltVal val="90"/>
                                          </p:val>
                                        </p:tav>
                                        <p:tav tm="100000">
                                          <p:val>
                                            <p:fltVal val="0"/>
                                          </p:val>
                                        </p:tav>
                                      </p:tavLst>
                                    </p:anim>
                                    <p:animEffect transition="in" filter="fade">
                                      <p:cBhvr>
                                        <p:cTn id="19"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7C5W4882"/>
          <p:cNvPicPr>
            <a:picLocks noChangeAspect="1" noChangeArrowheads="1"/>
          </p:cNvPicPr>
          <p:nvPr/>
        </p:nvPicPr>
        <p:blipFill>
          <a:blip r:embed="rId3" cstate="print"/>
          <a:srcRect r="20387"/>
          <a:stretch>
            <a:fillRect/>
          </a:stretch>
        </p:blipFill>
        <p:spPr bwMode="auto">
          <a:xfrm>
            <a:off x="0" y="0"/>
            <a:ext cx="9144000" cy="6857996"/>
          </a:xfrm>
          <a:prstGeom prst="rect">
            <a:avLst/>
          </a:prstGeom>
          <a:noFill/>
        </p:spPr>
      </p:pic>
      <p:sp>
        <p:nvSpPr>
          <p:cNvPr id="4" name="3 CuadroTexto"/>
          <p:cNvSpPr txBox="1"/>
          <p:nvPr/>
        </p:nvSpPr>
        <p:spPr>
          <a:xfrm>
            <a:off x="0" y="548680"/>
            <a:ext cx="9318707" cy="680699"/>
          </a:xfrm>
          <a:prstGeom prst="rect">
            <a:avLst/>
          </a:prstGeom>
          <a:noFill/>
        </p:spPr>
        <p:txBody>
          <a:bodyPr wrap="none" lIns="79757" tIns="39878" rIns="79757" bIns="39878" rtlCol="0">
            <a:spAutoFit/>
          </a:bodyPr>
          <a:lstStyle/>
          <a:p>
            <a:r>
              <a:rPr lang="es-ES" sz="3900" dirty="0">
                <a:solidFill>
                  <a:schemeClr val="bg1"/>
                </a:solidFill>
              </a:rPr>
              <a:t>Tienda </a:t>
            </a:r>
            <a:r>
              <a:rPr lang="es-ES" sz="3900" dirty="0" err="1">
                <a:solidFill>
                  <a:schemeClr val="bg1"/>
                </a:solidFill>
              </a:rPr>
              <a:t>OnLine</a:t>
            </a:r>
            <a:r>
              <a:rPr lang="es-ES" sz="3900" dirty="0">
                <a:solidFill>
                  <a:schemeClr val="bg1"/>
                </a:solidFill>
              </a:rPr>
              <a:t>: www.granjaagm.com/tienda/</a:t>
            </a:r>
          </a:p>
        </p:txBody>
      </p:sp>
      <p:sp>
        <p:nvSpPr>
          <p:cNvPr id="5" name="Text Box 3"/>
          <p:cNvSpPr txBox="1">
            <a:spLocks noChangeArrowheads="1"/>
          </p:cNvSpPr>
          <p:nvPr/>
        </p:nvSpPr>
        <p:spPr bwMode="auto">
          <a:xfrm>
            <a:off x="2915816" y="3501008"/>
            <a:ext cx="6156176" cy="1465503"/>
          </a:xfrm>
          <a:prstGeom prst="rect">
            <a:avLst/>
          </a:prstGeom>
          <a:noFill/>
          <a:ln w="9525">
            <a:noFill/>
            <a:miter lim="800000"/>
            <a:headEnd/>
            <a:tailEnd/>
          </a:ln>
          <a:effectLst/>
        </p:spPr>
        <p:txBody>
          <a:bodyPr wrap="square" lIns="79734" tIns="39865" rIns="79734" bIns="39865">
            <a:spAutoFit/>
          </a:bodyPr>
          <a:lstStyle/>
          <a:p>
            <a:pPr algn="ctr" fontAlgn="base">
              <a:spcBef>
                <a:spcPct val="0"/>
              </a:spcBef>
              <a:spcAft>
                <a:spcPct val="0"/>
              </a:spcAft>
            </a:pPr>
            <a:r>
              <a:rPr lang="es-ES" dirty="0">
                <a:solidFill>
                  <a:srgbClr val="FFFFFF"/>
                </a:solidFill>
                <a:latin typeface="Arial Rounded MT Bold" panose="020F0704030504030204" pitchFamily="34" charset="0"/>
              </a:rPr>
              <a:t>Alberto García Torés</a:t>
            </a:r>
          </a:p>
          <a:p>
            <a:pPr algn="ctr" fontAlgn="base">
              <a:spcBef>
                <a:spcPct val="0"/>
              </a:spcBef>
              <a:spcAft>
                <a:spcPct val="0"/>
              </a:spcAft>
            </a:pPr>
            <a:r>
              <a:rPr lang="es-ES" dirty="0">
                <a:solidFill>
                  <a:srgbClr val="FFFFFF"/>
                </a:solidFill>
                <a:latin typeface="Arial Rounded MT Bold" panose="020F0704030504030204" pitchFamily="34" charset="0"/>
              </a:rPr>
              <a:t>Director General Granja de Desarrollo Ovino AGM </a:t>
            </a:r>
          </a:p>
          <a:p>
            <a:pPr algn="ctr" fontAlgn="base">
              <a:spcBef>
                <a:spcPct val="0"/>
              </a:spcBef>
              <a:spcAft>
                <a:spcPct val="0"/>
              </a:spcAft>
            </a:pPr>
            <a:r>
              <a:rPr lang="es-ES" dirty="0">
                <a:solidFill>
                  <a:srgbClr val="FFFFFF"/>
                </a:solidFill>
                <a:latin typeface="Arial Rounded MT Bold" panose="020F0704030504030204" pitchFamily="34" charset="0"/>
              </a:rPr>
              <a:t>Olmedo (Valladolid)</a:t>
            </a:r>
          </a:p>
          <a:p>
            <a:pPr algn="ctr" fontAlgn="base">
              <a:spcBef>
                <a:spcPct val="0"/>
              </a:spcBef>
              <a:spcAft>
                <a:spcPct val="0"/>
              </a:spcAft>
            </a:pPr>
            <a:r>
              <a:rPr lang="es-ES" dirty="0" err="1">
                <a:solidFill>
                  <a:srgbClr val="FFFFFF"/>
                </a:solidFill>
                <a:latin typeface="Arial Rounded MT Bold" panose="020F0704030504030204" pitchFamily="34" charset="0"/>
              </a:rPr>
              <a:t>Tfno</a:t>
            </a:r>
            <a:r>
              <a:rPr lang="es-ES" dirty="0">
                <a:solidFill>
                  <a:srgbClr val="FFFFFF"/>
                </a:solidFill>
                <a:latin typeface="Arial Rounded MT Bold" panose="020F0704030504030204" pitchFamily="34" charset="0"/>
              </a:rPr>
              <a:t>: 686 95 15 92</a:t>
            </a:r>
          </a:p>
          <a:p>
            <a:pPr algn="ctr" fontAlgn="base">
              <a:spcBef>
                <a:spcPct val="0"/>
              </a:spcBef>
              <a:spcAft>
                <a:spcPct val="0"/>
              </a:spcAft>
            </a:pPr>
            <a:r>
              <a:rPr lang="es-ES" dirty="0">
                <a:solidFill>
                  <a:srgbClr val="FFFFFF"/>
                </a:solidFill>
                <a:latin typeface="Arial Rounded MT Bold" panose="020F0704030504030204" pitchFamily="34" charset="0"/>
              </a:rPr>
              <a:t>E-mail: alberto@granjaagm.com</a:t>
            </a:r>
          </a:p>
        </p:txBody>
      </p:sp>
    </p:spTree>
    <p:extLst>
      <p:ext uri="{BB962C8B-B14F-4D97-AF65-F5344CB8AC3E}">
        <p14:creationId xmlns:p14="http://schemas.microsoft.com/office/powerpoint/2010/main" val="179449428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91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rvidor\Alberto\Mis imágenes\Fotos Pio Granja\7C5W4848.tif"/>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12848"/>
          <a:stretch/>
        </p:blipFill>
        <p:spPr bwMode="auto">
          <a:xfrm>
            <a:off x="-25932" y="260649"/>
            <a:ext cx="9170398" cy="6597352"/>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5" y="0"/>
            <a:ext cx="9151415" cy="17267207"/>
          </a:xfrm>
          <a:prstGeom prst="rect">
            <a:avLst/>
          </a:prstGeom>
        </p:spPr>
      </p:pic>
    </p:spTree>
    <p:extLst>
      <p:ext uri="{BB962C8B-B14F-4D97-AF65-F5344CB8AC3E}">
        <p14:creationId xmlns:p14="http://schemas.microsoft.com/office/powerpoint/2010/main" val="410843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p:cNvSpPr>
            <a:spLocks noGrp="1" noChangeArrowheads="1"/>
          </p:cNvSpPr>
          <p:nvPr>
            <p:ph type="title" sz="quarter"/>
          </p:nvPr>
        </p:nvSpPr>
        <p:spPr>
          <a:xfrm>
            <a:off x="323528" y="764704"/>
            <a:ext cx="8229600" cy="1143000"/>
          </a:xfrm>
        </p:spPr>
        <p:txBody>
          <a:bodyPr>
            <a:normAutofit/>
          </a:bodyPr>
          <a:lstStyle/>
          <a:p>
            <a:pPr algn="l" eaLnBrk="1" hangingPunct="1"/>
            <a:r>
              <a:rPr lang="es-ES" sz="2000" dirty="0">
                <a:solidFill>
                  <a:schemeClr val="accent1">
                    <a:lumMod val="50000"/>
                  </a:schemeClr>
                </a:solidFill>
                <a:latin typeface="Arial Rounded MT Bold" pitchFamily="34" charset="0"/>
              </a:rPr>
              <a:t>APROVECHAMIENTO RESIDUOS AGROALIMENTARIOS</a:t>
            </a:r>
          </a:p>
        </p:txBody>
      </p:sp>
      <p:pic>
        <p:nvPicPr>
          <p:cNvPr id="34820" name="Picture 10" descr="MAIZDULCE"/>
          <p:cNvPicPr>
            <a:picLocks noGrp="1" noChangeAspect="1" noChangeArrowheads="1"/>
          </p:cNvPicPr>
          <p:nvPr>
            <p:ph sz="quarter" idx="1"/>
          </p:nvPr>
        </p:nvPicPr>
        <p:blipFill>
          <a:blip r:embed="rId3" cstate="print"/>
          <a:srcRect/>
          <a:stretch>
            <a:fillRect/>
          </a:stretch>
        </p:blipFill>
        <p:spPr>
          <a:xfrm>
            <a:off x="539552" y="1556792"/>
            <a:ext cx="3854450" cy="2565400"/>
          </a:xfrm>
          <a:noFill/>
        </p:spPr>
      </p:pic>
      <p:pic>
        <p:nvPicPr>
          <p:cNvPr id="34821" name="Picture 11" descr="guisante-planta"/>
          <p:cNvPicPr>
            <a:picLocks noGrp="1" noChangeAspect="1" noChangeArrowheads="1"/>
          </p:cNvPicPr>
          <p:nvPr>
            <p:ph sz="quarter" idx="2"/>
          </p:nvPr>
        </p:nvPicPr>
        <p:blipFill>
          <a:blip r:embed="rId4" cstate="print"/>
          <a:srcRect/>
          <a:stretch>
            <a:fillRect/>
          </a:stretch>
        </p:blipFill>
        <p:spPr>
          <a:xfrm>
            <a:off x="5004048" y="1484784"/>
            <a:ext cx="3786187" cy="2592387"/>
          </a:xfrm>
          <a:noFill/>
        </p:spPr>
      </p:pic>
      <p:pic>
        <p:nvPicPr>
          <p:cNvPr id="34822" name="Picture 12" descr="MELOCOTON"/>
          <p:cNvPicPr>
            <a:picLocks noGrp="1" noChangeAspect="1" noChangeArrowheads="1"/>
          </p:cNvPicPr>
          <p:nvPr>
            <p:ph sz="quarter" idx="3"/>
          </p:nvPr>
        </p:nvPicPr>
        <p:blipFill>
          <a:blip r:embed="rId5" cstate="print"/>
          <a:srcRect/>
          <a:stretch>
            <a:fillRect/>
          </a:stretch>
        </p:blipFill>
        <p:spPr>
          <a:xfrm>
            <a:off x="467544" y="4291012"/>
            <a:ext cx="3822700" cy="2566988"/>
          </a:xfrm>
          <a:noFill/>
        </p:spPr>
      </p:pic>
      <p:pic>
        <p:nvPicPr>
          <p:cNvPr id="34823" name="Picture 13" descr="NARANJA"/>
          <p:cNvPicPr>
            <a:picLocks noGrp="1" noChangeAspect="1" noChangeArrowheads="1"/>
          </p:cNvPicPr>
          <p:nvPr>
            <p:ph sz="quarter" idx="4"/>
          </p:nvPr>
        </p:nvPicPr>
        <p:blipFill>
          <a:blip r:embed="rId6" cstate="print"/>
          <a:srcRect/>
          <a:stretch>
            <a:fillRect/>
          </a:stretch>
        </p:blipFill>
        <p:spPr>
          <a:xfrm>
            <a:off x="5004048" y="4210050"/>
            <a:ext cx="3786187" cy="2647950"/>
          </a:xfrm>
          <a:noFill/>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2622103387"/>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type="title" sz="quarter"/>
          </p:nvPr>
        </p:nvSpPr>
        <p:spPr>
          <a:xfrm>
            <a:off x="179512" y="836712"/>
            <a:ext cx="8229600" cy="1143000"/>
          </a:xfrm>
        </p:spPr>
        <p:txBody>
          <a:bodyPr/>
          <a:lstStyle/>
          <a:p>
            <a:pPr algn="l" eaLnBrk="1" hangingPunct="1"/>
            <a:r>
              <a:rPr lang="es-ES" sz="2800" dirty="0"/>
              <a:t> </a:t>
            </a:r>
            <a:r>
              <a:rPr lang="es-ES" sz="2800" dirty="0">
                <a:solidFill>
                  <a:schemeClr val="accent1">
                    <a:lumMod val="50000"/>
                  </a:schemeClr>
                </a:solidFill>
                <a:latin typeface="Arial Rounded MT Bold" pitchFamily="34" charset="0"/>
              </a:rPr>
              <a:t>PLANTAS AROMÁTICAS Y MEDICINALES</a:t>
            </a:r>
          </a:p>
        </p:txBody>
      </p:sp>
      <p:pic>
        <p:nvPicPr>
          <p:cNvPr id="31748" name="Picture 10" descr="images2"/>
          <p:cNvPicPr>
            <a:picLocks noGrp="1" noChangeAspect="1" noChangeArrowheads="1"/>
          </p:cNvPicPr>
          <p:nvPr>
            <p:ph sz="quarter" idx="1"/>
          </p:nvPr>
        </p:nvPicPr>
        <p:blipFill>
          <a:blip r:embed="rId3" cstate="print"/>
          <a:srcRect/>
          <a:stretch>
            <a:fillRect/>
          </a:stretch>
        </p:blipFill>
        <p:spPr>
          <a:xfrm>
            <a:off x="539552" y="1628800"/>
            <a:ext cx="3425825" cy="2566987"/>
          </a:xfrm>
          <a:noFill/>
        </p:spPr>
      </p:pic>
      <p:pic>
        <p:nvPicPr>
          <p:cNvPr id="31749" name="Picture 11" descr="images3"/>
          <p:cNvPicPr>
            <a:picLocks noGrp="1" noChangeAspect="1" noChangeArrowheads="1"/>
          </p:cNvPicPr>
          <p:nvPr>
            <p:ph sz="quarter" idx="2"/>
          </p:nvPr>
        </p:nvPicPr>
        <p:blipFill>
          <a:blip r:embed="rId4" cstate="print"/>
          <a:srcRect/>
          <a:stretch>
            <a:fillRect/>
          </a:stretch>
        </p:blipFill>
        <p:spPr>
          <a:xfrm>
            <a:off x="5220072" y="1628800"/>
            <a:ext cx="3425825" cy="2520950"/>
          </a:xfrm>
          <a:noFill/>
        </p:spPr>
      </p:pic>
      <p:pic>
        <p:nvPicPr>
          <p:cNvPr id="31750" name="Picture 12" descr="índice"/>
          <p:cNvPicPr>
            <a:picLocks noGrp="1" noChangeAspect="1" noChangeArrowheads="1"/>
          </p:cNvPicPr>
          <p:nvPr>
            <p:ph sz="quarter" idx="3"/>
          </p:nvPr>
        </p:nvPicPr>
        <p:blipFill>
          <a:blip r:embed="rId5" cstate="print"/>
          <a:srcRect/>
          <a:stretch>
            <a:fillRect/>
          </a:stretch>
        </p:blipFill>
        <p:spPr>
          <a:xfrm>
            <a:off x="539552" y="4346575"/>
            <a:ext cx="3425825" cy="2511425"/>
          </a:xfrm>
          <a:noFill/>
        </p:spPr>
      </p:pic>
      <p:pic>
        <p:nvPicPr>
          <p:cNvPr id="31751" name="Picture 13" descr="TOMILLO"/>
          <p:cNvPicPr>
            <a:picLocks noGrp="1" noChangeAspect="1" noChangeArrowheads="1"/>
          </p:cNvPicPr>
          <p:nvPr>
            <p:ph sz="quarter" idx="4"/>
          </p:nvPr>
        </p:nvPicPr>
        <p:blipFill>
          <a:blip r:embed="rId6" cstate="print"/>
          <a:srcRect/>
          <a:stretch>
            <a:fillRect/>
          </a:stretch>
        </p:blipFill>
        <p:spPr>
          <a:xfrm>
            <a:off x="5220072" y="4291012"/>
            <a:ext cx="3425825" cy="2566988"/>
          </a:xfrm>
          <a:noFill/>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extLst>
      <p:ext uri="{BB962C8B-B14F-4D97-AF65-F5344CB8AC3E}">
        <p14:creationId xmlns:p14="http://schemas.microsoft.com/office/powerpoint/2010/main" val="2087003697"/>
      </p:ext>
    </p:extLst>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4005064"/>
            <a:ext cx="4355976" cy="2502117"/>
          </a:xfrm>
          <a:prstGeom prst="rect">
            <a:avLst/>
          </a:prstGeom>
        </p:spPr>
      </p:pic>
      <p:pic>
        <p:nvPicPr>
          <p:cNvPr id="12" name="7 Marcador de contenido"/>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0" y="4005064"/>
            <a:ext cx="4572000" cy="2567363"/>
          </a:xfrm>
        </p:spPr>
      </p:pic>
      <p:pic>
        <p:nvPicPr>
          <p:cNvPr id="8" name="8 Marcador de conteni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196752"/>
            <a:ext cx="4427984" cy="2588109"/>
          </a:xfrm>
          <a:prstGeom prst="rect">
            <a:avLst/>
          </a:prstGeom>
        </p:spPr>
      </p:pic>
      <p:pic>
        <p:nvPicPr>
          <p:cNvPr id="11" name="5 Marcador de contenido"/>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179512" y="1196752"/>
            <a:ext cx="4438353" cy="2592288"/>
          </a:xfrm>
        </p:spPr>
      </p:pic>
      <p:sp>
        <p:nvSpPr>
          <p:cNvPr id="9" name="8 CuadroTexto"/>
          <p:cNvSpPr txBox="1"/>
          <p:nvPr/>
        </p:nvSpPr>
        <p:spPr>
          <a:xfrm>
            <a:off x="179512" y="1916832"/>
            <a:ext cx="8756473" cy="3952513"/>
          </a:xfrm>
          <a:prstGeom prst="rect">
            <a:avLst/>
          </a:prstGeom>
          <a:solidFill>
            <a:schemeClr val="bg2">
              <a:lumMod val="50000"/>
            </a:schemeClr>
          </a:solidFill>
        </p:spPr>
        <p:txBody>
          <a:bodyPr wrap="square" lIns="103763" tIns="51875" rIns="103763" bIns="51875" rtlCol="0">
            <a:spAutoFit/>
          </a:bodyPr>
          <a:lstStyle/>
          <a:p>
            <a:pPr algn="ctr"/>
            <a:endParaRPr lang="es-ES" sz="5000" b="1" dirty="0">
              <a:solidFill>
                <a:schemeClr val="bg1"/>
              </a:solidFill>
              <a:latin typeface="Tempus Sans ITC" panose="04020404030D07020202" pitchFamily="82" charset="0"/>
            </a:endParaRPr>
          </a:p>
          <a:p>
            <a:pPr algn="ctr"/>
            <a:r>
              <a:rPr lang="es-ES" sz="5000" b="1" dirty="0">
                <a:solidFill>
                  <a:schemeClr val="bg1"/>
                </a:solidFill>
                <a:latin typeface="Tempus Sans ITC" panose="04020404030D07020202" pitchFamily="82" charset="0"/>
              </a:rPr>
              <a:t>Deconstrucción de Remolacha desmechada envuelta en un abrazo de </a:t>
            </a:r>
            <a:r>
              <a:rPr lang="es-ES" sz="5000" b="1" dirty="0">
                <a:solidFill>
                  <a:schemeClr val="accent6">
                    <a:lumMod val="60000"/>
                    <a:lumOff val="40000"/>
                  </a:schemeClr>
                </a:solidFill>
                <a:latin typeface="Tempus Sans ITC" panose="04020404030D07020202" pitchFamily="82" charset="0"/>
              </a:rPr>
              <a:t>naranja</a:t>
            </a:r>
          </a:p>
          <a:p>
            <a:pPr algn="ctr"/>
            <a:endParaRPr lang="es-ES" sz="5000" b="1" dirty="0">
              <a:solidFill>
                <a:schemeClr val="accent6">
                  <a:lumMod val="60000"/>
                  <a:lumOff val="40000"/>
                </a:schemeClr>
              </a:solidFill>
              <a:latin typeface="Tempus Sans ITC" panose="04020404030D07020202" pitchFamily="82" charset="0"/>
            </a:endParaRPr>
          </a:p>
        </p:txBody>
      </p:sp>
      <p:sp>
        <p:nvSpPr>
          <p:cNvPr id="10" name="9 CuadroTexto"/>
          <p:cNvSpPr txBox="1"/>
          <p:nvPr/>
        </p:nvSpPr>
        <p:spPr>
          <a:xfrm>
            <a:off x="1979712" y="2060848"/>
            <a:ext cx="4967615" cy="659304"/>
          </a:xfrm>
          <a:prstGeom prst="rect">
            <a:avLst/>
          </a:prstGeom>
          <a:solidFill>
            <a:schemeClr val="accent4">
              <a:lumMod val="20000"/>
              <a:lumOff val="80000"/>
            </a:schemeClr>
          </a:solidFill>
        </p:spPr>
        <p:txBody>
          <a:bodyPr wrap="square" lIns="103763" tIns="51875" rIns="103763" bIns="51875" rtlCol="0">
            <a:spAutoFit/>
          </a:bodyPr>
          <a:lstStyle/>
          <a:p>
            <a:r>
              <a:rPr lang="es-ES" sz="3600" b="1" dirty="0">
                <a:solidFill>
                  <a:schemeClr val="bg2">
                    <a:lumMod val="25000"/>
                  </a:schemeClr>
                </a:solidFill>
                <a:latin typeface="Tempus Sans ITC" panose="04020404030D07020202" pitchFamily="82" charset="0"/>
              </a:rPr>
              <a:t>Alimentación de autor</a:t>
            </a:r>
          </a:p>
        </p:txBody>
      </p:sp>
      <p:pic>
        <p:nvPicPr>
          <p:cNvPr id="13" name="1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62132" cy="172874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41000">
        <p:cut/>
      </p:transition>
    </mc:Choice>
    <mc:Fallback xmlns="">
      <p:transition advTm="41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sz="quarter"/>
          </p:nvPr>
        </p:nvSpPr>
        <p:spPr/>
        <p:txBody>
          <a:bodyPr/>
          <a:lstStyle/>
          <a:p>
            <a:endParaRPr lang="es-ES"/>
          </a:p>
        </p:txBody>
      </p:sp>
      <p:sp>
        <p:nvSpPr>
          <p:cNvPr id="3" name="2 Marcador de contenido"/>
          <p:cNvSpPr>
            <a:spLocks noGrp="1"/>
          </p:cNvSpPr>
          <p:nvPr>
            <p:ph sz="quarter" idx="1"/>
          </p:nvPr>
        </p:nvSpPr>
        <p:spPr/>
        <p:txBody>
          <a:bodyPr/>
          <a:lstStyle/>
          <a:p>
            <a:endParaRPr lang="es-ES" dirty="0"/>
          </a:p>
        </p:txBody>
      </p:sp>
      <p:sp>
        <p:nvSpPr>
          <p:cNvPr id="4" name="3 Marcador de contenido"/>
          <p:cNvSpPr>
            <a:spLocks noGrp="1"/>
          </p:cNvSpPr>
          <p:nvPr>
            <p:ph sz="quarter" idx="2"/>
          </p:nvPr>
        </p:nvSpPr>
        <p:spPr/>
        <p:txBody>
          <a:bodyPr/>
          <a:lstStyle/>
          <a:p>
            <a:endParaRPr lang="es-ES"/>
          </a:p>
        </p:txBody>
      </p:sp>
      <p:sp>
        <p:nvSpPr>
          <p:cNvPr id="5" name="4 Marcador de contenido"/>
          <p:cNvSpPr>
            <a:spLocks noGrp="1"/>
          </p:cNvSpPr>
          <p:nvPr>
            <p:ph sz="quarter" idx="3"/>
          </p:nvPr>
        </p:nvSpPr>
        <p:spPr/>
        <p:txBody>
          <a:bodyPr/>
          <a:lstStyle/>
          <a:p>
            <a:endParaRPr lang="es-ES"/>
          </a:p>
        </p:txBody>
      </p:sp>
      <p:sp>
        <p:nvSpPr>
          <p:cNvPr id="6" name="5 Marcador de contenido"/>
          <p:cNvSpPr>
            <a:spLocks noGrp="1"/>
          </p:cNvSpPr>
          <p:nvPr>
            <p:ph sz="quarter" idx="4"/>
          </p:nvPr>
        </p:nvSpPr>
        <p:spPr/>
        <p:txBody>
          <a:bodyPr/>
          <a:lstStyle/>
          <a:p>
            <a:endParaRPr lang="es-ES"/>
          </a:p>
        </p:txBody>
      </p:sp>
      <p:sp>
        <p:nvSpPr>
          <p:cNvPr id="7" name="AutoShape 2" descr="blob:https://web.whatsapp.com/7a1f78d1-47d0-42d5-b1ec-11a15eeeda3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645"/>
            <a:ext cx="9144000" cy="601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2228573" y="1656404"/>
            <a:ext cx="4723366" cy="645860"/>
          </a:xfrm>
          <a:prstGeom prst="rect">
            <a:avLst/>
          </a:prstGeom>
          <a:solidFill>
            <a:schemeClr val="accent1">
              <a:lumMod val="20000"/>
              <a:lumOff val="80000"/>
            </a:schemeClr>
          </a:solidFill>
        </p:spPr>
        <p:txBody>
          <a:bodyPr wrap="none" lIns="90974" tIns="45487" rIns="90974" bIns="45487" rtlCol="0">
            <a:spAutoFit/>
          </a:bodyPr>
          <a:lstStyle/>
          <a:p>
            <a:r>
              <a:rPr lang="es-ES" sz="36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BIENESTAR ANIMAL</a:t>
            </a: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6" y="-5680"/>
            <a:ext cx="9162132" cy="17287430"/>
          </a:xfrm>
          <a:prstGeom prst="rect">
            <a:avLst/>
          </a:prstGeom>
        </p:spPr>
      </p:pic>
    </p:spTree>
    <p:extLst>
      <p:ext uri="{BB962C8B-B14F-4D97-AF65-F5344CB8AC3E}">
        <p14:creationId xmlns:p14="http://schemas.microsoft.com/office/powerpoint/2010/main" val="14304834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b7d496d2-000f-45f3-9009-092c46fa1887}" enabled="0" method="" siteId="{b7d496d2-000f-45f3-9009-092c46fa1887}" removed="1"/>
</clbl:labelList>
</file>

<file path=docProps/app.xml><?xml version="1.0" encoding="utf-8"?>
<Properties xmlns="http://schemas.openxmlformats.org/officeDocument/2006/extended-properties" xmlns:vt="http://schemas.openxmlformats.org/officeDocument/2006/docPropsVTypes">
  <TotalTime>1459</TotalTime>
  <Words>519</Words>
  <Application>Microsoft Office PowerPoint</Application>
  <PresentationFormat>Presentación en pantalla (4:3)</PresentationFormat>
  <Paragraphs>57</Paragraphs>
  <Slides>43</Slides>
  <Notes>5</Notes>
  <HiddenSlides>0</HiddenSlides>
  <MMClips>3</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43</vt:i4>
      </vt:variant>
    </vt:vector>
  </HeadingPairs>
  <TitlesOfParts>
    <vt:vector size="50" baseType="lpstr">
      <vt:lpstr>Arial</vt:lpstr>
      <vt:lpstr>Arial Rounded MT Bold</vt:lpstr>
      <vt:lpstr>Calibri</vt:lpstr>
      <vt:lpstr>EC Square Sans Pro</vt:lpstr>
      <vt:lpstr>Tempus Sans ITC</vt:lpstr>
      <vt:lpstr>Tema de Office</vt:lpstr>
      <vt:lpstr>Diseño predeterminado</vt:lpstr>
      <vt:lpstr>Presentación de PowerPoint</vt:lpstr>
      <vt:lpstr>Presentación de PowerPoint</vt:lpstr>
      <vt:lpstr>Presentación de PowerPoint</vt:lpstr>
      <vt:lpstr>Presentación de PowerPoint</vt:lpstr>
      <vt:lpstr>Presentación de PowerPoint</vt:lpstr>
      <vt:lpstr>APROVECHAMIENTO RESIDUOS AGROALIMENTARIOS</vt:lpstr>
      <vt:lpstr> PLANTAS AROMÁTICAS Y MEDICINALES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PROYECTOS I+D+I DESARROLLADOS:</vt:lpstr>
      <vt:lpstr>PREMIOS OBTENIDOS:</vt:lpstr>
      <vt:lpstr>PREMIOS OBTENIDOS: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Francisco</dc:creator>
  <cp:lastModifiedBy>Andrea Castro Troya</cp:lastModifiedBy>
  <cp:revision>122</cp:revision>
  <dcterms:created xsi:type="dcterms:W3CDTF">2021-06-16T15:33:43Z</dcterms:created>
  <dcterms:modified xsi:type="dcterms:W3CDTF">2025-04-02T15:12:13Z</dcterms:modified>
</cp:coreProperties>
</file>